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9"/>
  </p:notesMasterIdLst>
  <p:handoutMasterIdLst>
    <p:handoutMasterId r:id="rId80"/>
  </p:handoutMasterIdLst>
  <p:sldIdLst>
    <p:sldId id="446" r:id="rId2"/>
    <p:sldId id="256" r:id="rId3"/>
    <p:sldId id="311" r:id="rId4"/>
    <p:sldId id="431" r:id="rId5"/>
    <p:sldId id="366" r:id="rId6"/>
    <p:sldId id="258" r:id="rId7"/>
    <p:sldId id="259" r:id="rId8"/>
    <p:sldId id="260" r:id="rId9"/>
    <p:sldId id="261" r:id="rId10"/>
    <p:sldId id="425" r:id="rId11"/>
    <p:sldId id="466" r:id="rId12"/>
    <p:sldId id="375" r:id="rId13"/>
    <p:sldId id="432" r:id="rId14"/>
    <p:sldId id="433" r:id="rId15"/>
    <p:sldId id="434" r:id="rId16"/>
    <p:sldId id="385" r:id="rId17"/>
    <p:sldId id="435" r:id="rId18"/>
    <p:sldId id="384" r:id="rId19"/>
    <p:sldId id="437" r:id="rId20"/>
    <p:sldId id="386" r:id="rId21"/>
    <p:sldId id="387" r:id="rId22"/>
    <p:sldId id="388" r:id="rId23"/>
    <p:sldId id="426" r:id="rId24"/>
    <p:sldId id="266" r:id="rId25"/>
    <p:sldId id="438" r:id="rId26"/>
    <p:sldId id="441" r:id="rId27"/>
    <p:sldId id="439" r:id="rId28"/>
    <p:sldId id="458" r:id="rId29"/>
    <p:sldId id="306" r:id="rId30"/>
    <p:sldId id="271" r:id="rId31"/>
    <p:sldId id="272" r:id="rId32"/>
    <p:sldId id="459" r:id="rId33"/>
    <p:sldId id="324" r:id="rId34"/>
    <p:sldId id="452" r:id="rId35"/>
    <p:sldId id="451" r:id="rId36"/>
    <p:sldId id="453" r:id="rId37"/>
    <p:sldId id="463" r:id="rId38"/>
    <p:sldId id="464" r:id="rId39"/>
    <p:sldId id="465" r:id="rId40"/>
    <p:sldId id="447" r:id="rId41"/>
    <p:sldId id="329" r:id="rId42"/>
    <p:sldId id="427" r:id="rId43"/>
    <p:sldId id="442" r:id="rId44"/>
    <p:sldId id="443" r:id="rId45"/>
    <p:sldId id="444" r:id="rId46"/>
    <p:sldId id="337" r:id="rId47"/>
    <p:sldId id="338" r:id="rId48"/>
    <p:sldId id="285" r:id="rId49"/>
    <p:sldId id="331" r:id="rId50"/>
    <p:sldId id="309" r:id="rId51"/>
    <p:sldId id="445" r:id="rId52"/>
    <p:sldId id="391" r:id="rId53"/>
    <p:sldId id="392" r:id="rId54"/>
    <p:sldId id="393" r:id="rId55"/>
    <p:sldId id="428" r:id="rId56"/>
    <p:sldId id="286" r:id="rId57"/>
    <p:sldId id="343" r:id="rId58"/>
    <p:sldId id="354" r:id="rId59"/>
    <p:sldId id="347" r:id="rId60"/>
    <p:sldId id="359" r:id="rId61"/>
    <p:sldId id="399" r:id="rId62"/>
    <p:sldId id="355" r:id="rId63"/>
    <p:sldId id="429" r:id="rId64"/>
    <p:sldId id="403" r:id="rId65"/>
    <p:sldId id="406" r:id="rId66"/>
    <p:sldId id="407" r:id="rId67"/>
    <p:sldId id="409" r:id="rId68"/>
    <p:sldId id="411" r:id="rId69"/>
    <p:sldId id="430" r:id="rId70"/>
    <p:sldId id="362" r:id="rId71"/>
    <p:sldId id="363" r:id="rId72"/>
    <p:sldId id="369" r:id="rId73"/>
    <p:sldId id="364" r:id="rId74"/>
    <p:sldId id="402" r:id="rId75"/>
    <p:sldId id="353" r:id="rId76"/>
    <p:sldId id="460" r:id="rId77"/>
    <p:sldId id="461" r:id="rId78"/>
  </p:sldIdLst>
  <p:sldSz cx="9144000" cy="6858000" type="screen4x3"/>
  <p:notesSz cx="7315200" cy="9601200"/>
  <p:defaultTex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EB8"/>
    <a:srgbClr val="FF4949"/>
    <a:srgbClr val="990716"/>
    <a:srgbClr val="339900"/>
    <a:srgbClr val="336600"/>
    <a:srgbClr val="000099"/>
    <a:srgbClr val="33CCF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85"/>
    <p:restoredTop sz="94657"/>
  </p:normalViewPr>
  <p:slideViewPr>
    <p:cSldViewPr snapToGrid="0" showGuides="1">
      <p:cViewPr varScale="1">
        <p:scale>
          <a:sx n="45" d="100"/>
          <a:sy n="45" d="100"/>
        </p:scale>
        <p:origin x="192" y="1904"/>
      </p:cViewPr>
      <p:guideLst>
        <p:guide orient="horz" pos="2183"/>
        <p:guide pos="2880"/>
      </p:guideLst>
    </p:cSldViewPr>
  </p:slideViewPr>
  <p:notesTextViewPr>
    <p:cViewPr>
      <p:scale>
        <a:sx n="100" d="100"/>
        <a:sy n="100" d="100"/>
      </p:scale>
      <p:origin x="0" y="0"/>
    </p:cViewPr>
  </p:notesTextViewPr>
  <p:sorterViewPr showFormatting="0">
    <p:cViewPr>
      <p:scale>
        <a:sx n="66" d="100"/>
        <a:sy n="66" d="100"/>
      </p:scale>
      <p:origin x="0" y="22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1429" tIns="45714" rIns="91429" bIns="45714" numCol="1" anchor="t" anchorCtr="0" compatLnSpc="1"/>
          <a:lstStyle>
            <a:lvl1pPr>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p:spPr>
        <p:txBody>
          <a:bodyPr vert="horz" wrap="square" lIns="91429" tIns="45714" rIns="91429" bIns="45714" numCol="1" anchor="t" anchorCtr="0" compatLnSpc="1"/>
          <a:lstStyle>
            <a:lvl1pPr algn="r">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p:spPr>
        <p:txBody>
          <a:bodyPr vert="horz" wrap="square" lIns="91429" tIns="45714" rIns="91429" bIns="45714" numCol="1" anchor="b" anchorCtr="0" compatLnSpc="1"/>
          <a:lstStyle>
            <a:lvl1pPr>
              <a:defRPr sz="12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p:spPr>
        <p:txBody>
          <a:bodyPr vert="horz" wrap="square" lIns="91429" tIns="45714" rIns="91429" bIns="45714" numCol="1" anchor="b" anchorCtr="0" compatLnSpc="1"/>
          <a:lstStyle/>
          <a:p>
            <a:pPr lvl="0" algn="r">
              <a:buNone/>
            </a:pPr>
            <a:fld id="{9A0DB2DC-4C9A-4742-B13C-FB6460FD3503}" type="slidenum">
              <a:rPr lang="en-US" altLang="zh-CN" sz="1200" dirty="0">
                <a:latin typeface="Times New Roman" panose="02020603050405020304" pitchFamily="18" charset="0"/>
              </a:rPr>
              <a:t>‹#›</a:t>
            </a:fld>
            <a:endParaRPr lang="en-US" altLang="zh-CN" sz="1200" dirty="0">
              <a:latin typeface="Times New Roman" panose="02020603050405020304" pitchFamily="18"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49" tIns="48325" rIns="96649" bIns="48325" numCol="1" anchor="t" anchorCtr="0" compatLnSpc="1"/>
          <a:lstStyle>
            <a:lvl1pPr defTabSz="967105">
              <a:defRPr sz="13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l"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3075" name="Rectangle 3"/>
          <p:cNvSpPr>
            <a:spLocks noGrp="1" noChangeArrowheads="1"/>
          </p:cNvSpPr>
          <p:nvPr>
            <p:ph type="dt" idx="1"/>
          </p:nvPr>
        </p:nvSpPr>
        <p:spPr bwMode="auto">
          <a:xfrm>
            <a:off x="4144963" y="0"/>
            <a:ext cx="3170238" cy="479425"/>
          </a:xfrm>
          <a:prstGeom prst="rect">
            <a:avLst/>
          </a:prstGeom>
          <a:noFill/>
          <a:ln>
            <a:noFill/>
          </a:ln>
        </p:spPr>
        <p:txBody>
          <a:bodyPr vert="horz" wrap="square" lIns="96649" tIns="48325" rIns="96649" bIns="48325" numCol="1" anchor="t" anchorCtr="0" compatLnSpc="1"/>
          <a:lstStyle>
            <a:lvl1pPr algn="r" defTabSz="967105">
              <a:defRPr sz="13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r"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8196" name="Rectangle 4"/>
          <p:cNvSpPr>
            <a:spLocks noGrp="1" noRot="1" noChangeAspect="1" noTextEdit="1"/>
          </p:cNvSpPr>
          <p:nvPr>
            <p:ph type="sldImg" idx="2"/>
          </p:nvPr>
        </p:nvSpPr>
        <p:spPr>
          <a:xfrm>
            <a:off x="1258888" y="720725"/>
            <a:ext cx="4800600" cy="360045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974725" y="4560888"/>
            <a:ext cx="5365750" cy="4319588"/>
          </a:xfrm>
          <a:prstGeom prst="rect">
            <a:avLst/>
          </a:prstGeom>
          <a:noFill/>
          <a:ln>
            <a:noFill/>
          </a:ln>
        </p:spPr>
        <p:txBody>
          <a:bodyPr vert="horz" wrap="square" lIns="96649" tIns="48325" rIns="96649" bIns="48325"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p:spPr>
        <p:txBody>
          <a:bodyPr vert="horz" wrap="square" lIns="96649" tIns="48325" rIns="96649" bIns="48325" numCol="1" anchor="b" anchorCtr="0" compatLnSpc="1"/>
          <a:lstStyle>
            <a:lvl1pPr defTabSz="967105">
              <a:defRPr sz="1300">
                <a:latin typeface="Times New Roman" panose="02020603050405020304" pitchFamily="18" charset="0"/>
                <a:ea typeface="MS PGothic" panose="020B0600070205080204" pitchFamily="34" charset="-128"/>
                <a:cs typeface="MS PGothic" panose="020B0600070205080204" pitchFamily="34" charset="-128"/>
              </a:defRPr>
            </a:lvl1pPr>
          </a:lstStyle>
          <a:p>
            <a:pPr marL="0" marR="0" lvl="0" indent="0" algn="l" defTabSz="967105" rtl="0" eaLnBrk="0" fontAlgn="base" latinLnBrk="0" hangingPunct="0">
              <a:lnSpc>
                <a:spcPct val="100000"/>
              </a:lnSpc>
              <a:spcBef>
                <a:spcPct val="0"/>
              </a:spcBef>
              <a:spcAft>
                <a:spcPct val="0"/>
              </a:spcAft>
              <a:buClrTx/>
              <a:buSzTx/>
              <a:buFontTx/>
              <a:buNone/>
              <a:defRPr/>
            </a:pPr>
            <a:endParaRPr kumimoji="0" lang="en-US" sz="13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S PGothic" panose="020B0600070205080204" pitchFamily="34" charset="-128"/>
            </a:endParaRPr>
          </a:p>
        </p:txBody>
      </p:sp>
      <p:sp>
        <p:nvSpPr>
          <p:cNvPr id="3079" name="Rectangle 7"/>
          <p:cNvSpPr>
            <a:spLocks noGrp="1" noChangeArrowheads="1"/>
          </p:cNvSpPr>
          <p:nvPr>
            <p:ph type="sldNum" sz="quarter" idx="5"/>
          </p:nvPr>
        </p:nvSpPr>
        <p:spPr bwMode="auto">
          <a:xfrm>
            <a:off x="4144963" y="9121775"/>
            <a:ext cx="3170238" cy="479425"/>
          </a:xfrm>
          <a:prstGeom prst="rect">
            <a:avLst/>
          </a:prstGeom>
          <a:noFill/>
          <a:ln>
            <a:noFill/>
          </a:ln>
        </p:spPr>
        <p:txBody>
          <a:bodyPr vert="horz" wrap="square" lIns="96649" tIns="48325" rIns="96649" bIns="48325" numCol="1" anchor="b" anchorCtr="0" compatLnSpc="1"/>
          <a:lstStyle/>
          <a:p>
            <a:pPr lvl="0" algn="r" defTabSz="967105">
              <a:buNone/>
            </a:pPr>
            <a:fld id="{9A0DB2DC-4C9A-4742-B13C-FB6460FD3503}" type="slidenum">
              <a:rPr lang="en-US" altLang="zh-CN" sz="1300" dirty="0">
                <a:latin typeface="Times New Roman" panose="02020603050405020304" pitchFamily="18" charset="0"/>
              </a:rPr>
              <a:t>‹#›</a:t>
            </a:fld>
            <a:endParaRPr lang="en-US" altLang="zh-CN" sz="1300"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en-US" dirty="0"/>
          </a:p>
        </p:txBody>
      </p:sp>
      <p:sp>
        <p:nvSpPr>
          <p:cNvPr id="11268" name="灯片编号占位符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a:t>
            </a:fld>
            <a:endParaRPr lang="en-US" altLang="zh-CN" sz="1300" dirty="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10</a:t>
            </a:fld>
            <a:endParaRPr lang="en-US" altLang="zh-CN" sz="1300" dirty="0">
              <a:latin typeface="Times New Roman" panose="02020603050405020304" pitchFamily="18" charset="0"/>
            </a:endParaRPr>
          </a:p>
        </p:txBody>
      </p:sp>
      <p:sp>
        <p:nvSpPr>
          <p:cNvPr id="29699" name="Rectangle 2"/>
          <p:cNvSpPr>
            <a:spLocks noGrp="1" noRot="1" noChangeAspect="1" noTextEdit="1"/>
          </p:cNvSpPr>
          <p:nvPr>
            <p:ph type="sldImg"/>
          </p:nvPr>
        </p:nvSpPr>
        <p:spPr>
          <a:ln/>
        </p:spPr>
      </p:sp>
      <p:sp>
        <p:nvSpPr>
          <p:cNvPr id="2970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11</a:t>
            </a:fld>
            <a:endParaRPr lang="en-US" altLang="zh-CN" sz="1300" dirty="0">
              <a:latin typeface="Times New Roman" panose="02020603050405020304" pitchFamily="18" charset="0"/>
            </a:endParaRPr>
          </a:p>
        </p:txBody>
      </p:sp>
      <p:sp>
        <p:nvSpPr>
          <p:cNvPr id="31747" name="Rectangle 2"/>
          <p:cNvSpPr>
            <a:spLocks noGrp="1" noRot="1" noChangeAspect="1" noTextEdit="1"/>
          </p:cNvSpPr>
          <p:nvPr>
            <p:ph type="sldImg"/>
          </p:nvPr>
        </p:nvSpPr>
        <p:spPr>
          <a:ln/>
        </p:spPr>
      </p:sp>
      <p:sp>
        <p:nvSpPr>
          <p:cNvPr id="3174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12</a:t>
            </a:fld>
            <a:endParaRPr lang="en-US" altLang="zh-CN" sz="1300" dirty="0">
              <a:latin typeface="Times New Roman" panose="02020603050405020304" pitchFamily="18" charset="0"/>
            </a:endParaRPr>
          </a:p>
        </p:txBody>
      </p:sp>
      <p:sp>
        <p:nvSpPr>
          <p:cNvPr id="33795" name="Rectangle 2"/>
          <p:cNvSpPr>
            <a:spLocks noGrp="1" noRot="1" noChangeAspect="1" noTextEdit="1"/>
          </p:cNvSpPr>
          <p:nvPr>
            <p:ph type="sldImg"/>
          </p:nvPr>
        </p:nvSpPr>
        <p:spPr>
          <a:ln/>
        </p:spPr>
      </p:sp>
      <p:sp>
        <p:nvSpPr>
          <p:cNvPr id="3379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16</a:t>
            </a:fld>
            <a:endParaRPr lang="en-US" altLang="zh-CN" sz="1300" dirty="0">
              <a:latin typeface="Times New Roman" panose="02020603050405020304" pitchFamily="18" charset="0"/>
            </a:endParaRPr>
          </a:p>
        </p:txBody>
      </p:sp>
      <p:sp>
        <p:nvSpPr>
          <p:cNvPr id="38915" name="Rectangle 2"/>
          <p:cNvSpPr>
            <a:spLocks noGrp="1" noRot="1" noChangeAspect="1" noTextEdit="1"/>
          </p:cNvSpPr>
          <p:nvPr>
            <p:ph type="sldImg"/>
          </p:nvPr>
        </p:nvSpPr>
        <p:spPr>
          <a:ln/>
        </p:spPr>
      </p:sp>
      <p:sp>
        <p:nvSpPr>
          <p:cNvPr id="3891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18</a:t>
            </a:fld>
            <a:endParaRPr lang="en-US" altLang="zh-CN" sz="1300" dirty="0">
              <a:latin typeface="Times New Roman" panose="02020603050405020304" pitchFamily="18" charset="0"/>
            </a:endParaRPr>
          </a:p>
        </p:txBody>
      </p:sp>
      <p:sp>
        <p:nvSpPr>
          <p:cNvPr id="41987" name="Rectangle 2"/>
          <p:cNvSpPr>
            <a:spLocks noGrp="1" noRot="1" noChangeAspect="1" noTextEdit="1"/>
          </p:cNvSpPr>
          <p:nvPr>
            <p:ph type="sldImg"/>
          </p:nvPr>
        </p:nvSpPr>
        <p:spPr>
          <a:ln/>
        </p:spPr>
      </p:sp>
      <p:sp>
        <p:nvSpPr>
          <p:cNvPr id="4198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20</a:t>
            </a:fld>
            <a:endParaRPr lang="en-US" altLang="zh-CN" sz="1300" dirty="0">
              <a:latin typeface="Times New Roman" panose="02020603050405020304" pitchFamily="18" charset="0"/>
            </a:endParaRPr>
          </a:p>
        </p:txBody>
      </p:sp>
      <p:sp>
        <p:nvSpPr>
          <p:cNvPr id="45059" name="Rectangle 2"/>
          <p:cNvSpPr>
            <a:spLocks noGrp="1" noRot="1" noChangeAspect="1" noTextEdit="1"/>
          </p:cNvSpPr>
          <p:nvPr>
            <p:ph type="sldImg"/>
          </p:nvPr>
        </p:nvSpPr>
        <p:spPr>
          <a:ln/>
        </p:spPr>
      </p:sp>
      <p:sp>
        <p:nvSpPr>
          <p:cNvPr id="4506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21</a:t>
            </a:fld>
            <a:endParaRPr lang="en-US" altLang="zh-CN" sz="1300" dirty="0">
              <a:latin typeface="Times New Roman" panose="02020603050405020304" pitchFamily="18" charset="0"/>
            </a:endParaRPr>
          </a:p>
        </p:txBody>
      </p:sp>
      <p:sp>
        <p:nvSpPr>
          <p:cNvPr id="47107" name="Rectangle 2"/>
          <p:cNvSpPr>
            <a:spLocks noGrp="1" noRot="1" noChangeAspect="1" noTextEdit="1"/>
          </p:cNvSpPr>
          <p:nvPr>
            <p:ph type="sldImg"/>
          </p:nvPr>
        </p:nvSpPr>
        <p:spPr>
          <a:ln/>
        </p:spPr>
      </p:sp>
      <p:sp>
        <p:nvSpPr>
          <p:cNvPr id="4710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22</a:t>
            </a:fld>
            <a:endParaRPr lang="en-US" altLang="zh-CN" sz="1300" dirty="0">
              <a:latin typeface="Times New Roman" panose="02020603050405020304" pitchFamily="18" charset="0"/>
            </a:endParaRPr>
          </a:p>
        </p:txBody>
      </p:sp>
      <p:sp>
        <p:nvSpPr>
          <p:cNvPr id="49155" name="Rectangle 2"/>
          <p:cNvSpPr>
            <a:spLocks noGrp="1" noRot="1" noChangeAspect="1" noTextEdit="1"/>
          </p:cNvSpPr>
          <p:nvPr>
            <p:ph type="sldImg"/>
          </p:nvPr>
        </p:nvSpPr>
        <p:spPr>
          <a:ln/>
        </p:spPr>
      </p:sp>
      <p:sp>
        <p:nvSpPr>
          <p:cNvPr id="4915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23</a:t>
            </a:fld>
            <a:endParaRPr lang="en-US" altLang="zh-CN" sz="1300" dirty="0">
              <a:latin typeface="Times New Roman" panose="02020603050405020304" pitchFamily="18" charset="0"/>
            </a:endParaRPr>
          </a:p>
        </p:txBody>
      </p:sp>
      <p:sp>
        <p:nvSpPr>
          <p:cNvPr id="51203" name="Rectangle 2"/>
          <p:cNvSpPr>
            <a:spLocks noGrp="1" noRot="1" noChangeAspect="1" noTextEdit="1"/>
          </p:cNvSpPr>
          <p:nvPr>
            <p:ph type="sldImg"/>
          </p:nvPr>
        </p:nvSpPr>
        <p:spPr>
          <a:ln/>
        </p:spPr>
      </p:sp>
      <p:sp>
        <p:nvSpPr>
          <p:cNvPr id="5120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24</a:t>
            </a:fld>
            <a:endParaRPr lang="en-US" altLang="zh-CN" sz="1300" dirty="0">
              <a:latin typeface="Times New Roman" panose="02020603050405020304" pitchFamily="18" charset="0"/>
            </a:endParaRPr>
          </a:p>
        </p:txBody>
      </p:sp>
      <p:sp>
        <p:nvSpPr>
          <p:cNvPr id="53251" name="Rectangle 2"/>
          <p:cNvSpPr>
            <a:spLocks noGrp="1" noRot="1" noChangeAspect="1" noTextEdit="1"/>
          </p:cNvSpPr>
          <p:nvPr>
            <p:ph type="sldImg"/>
          </p:nvPr>
        </p:nvSpPr>
        <p:spPr>
          <a:ln/>
        </p:spPr>
      </p:sp>
      <p:sp>
        <p:nvSpPr>
          <p:cNvPr id="5325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a:t>
            </a:fld>
            <a:endParaRPr lang="en-US" altLang="zh-CN" sz="1300" dirty="0">
              <a:latin typeface="Times New Roman" panose="02020603050405020304" pitchFamily="18" charset="0"/>
            </a:endParaRPr>
          </a:p>
        </p:txBody>
      </p:sp>
      <p:sp>
        <p:nvSpPr>
          <p:cNvPr id="13315" name="Rectangle 2"/>
          <p:cNvSpPr>
            <a:spLocks noGrp="1" noRot="1" noChangeAspect="1" noTextEdit="1"/>
          </p:cNvSpPr>
          <p:nvPr>
            <p:ph type="sldImg"/>
          </p:nvPr>
        </p:nvSpPr>
        <p:spPr>
          <a:ln/>
        </p:spPr>
      </p:sp>
      <p:sp>
        <p:nvSpPr>
          <p:cNvPr id="1331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solidFill>
                  <a:srgbClr val="000000"/>
                </a:solidFill>
                <a:latin typeface="Times New Roman" panose="02020603050405020304" pitchFamily="18" charset="0"/>
              </a:rPr>
              <a:t>25</a:t>
            </a:fld>
            <a:endParaRPr lang="en-US" altLang="zh-CN" sz="1300" dirty="0">
              <a:solidFill>
                <a:srgbClr val="000000"/>
              </a:solidFill>
              <a:latin typeface="Times New Roman" panose="02020603050405020304" pitchFamily="18" charset="0"/>
            </a:endParaRPr>
          </a:p>
        </p:txBody>
      </p:sp>
      <p:sp>
        <p:nvSpPr>
          <p:cNvPr id="55299" name="Rectangle 2"/>
          <p:cNvSpPr>
            <a:spLocks noGrp="1" noRot="1" noChangeAspect="1" noTextEdit="1"/>
          </p:cNvSpPr>
          <p:nvPr>
            <p:ph type="sldImg"/>
          </p:nvPr>
        </p:nvSpPr>
        <p:spPr>
          <a:ln/>
        </p:spPr>
      </p:sp>
      <p:sp>
        <p:nvSpPr>
          <p:cNvPr id="5530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26</a:t>
            </a:fld>
            <a:endParaRPr lang="en-US" altLang="zh-CN" sz="1300" dirty="0">
              <a:latin typeface="Times New Roman" panose="02020603050405020304" pitchFamily="18" charset="0"/>
            </a:endParaRPr>
          </a:p>
        </p:txBody>
      </p:sp>
      <p:sp>
        <p:nvSpPr>
          <p:cNvPr id="57347" name="Rectangle 2"/>
          <p:cNvSpPr>
            <a:spLocks noGrp="1" noRot="1" noChangeAspect="1" noTextEdit="1"/>
          </p:cNvSpPr>
          <p:nvPr>
            <p:ph type="sldImg"/>
          </p:nvPr>
        </p:nvSpPr>
        <p:spPr>
          <a:ln/>
        </p:spPr>
      </p:sp>
      <p:sp>
        <p:nvSpPr>
          <p:cNvPr id="5734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0937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28</a:t>
            </a:fld>
            <a:endParaRPr lang="en-US" altLang="zh-CN" sz="1300" dirty="0">
              <a:latin typeface="Times New Roman" panose="02020603050405020304" pitchFamily="18" charset="0"/>
            </a:endParaRPr>
          </a:p>
        </p:txBody>
      </p:sp>
      <p:sp>
        <p:nvSpPr>
          <p:cNvPr id="60419" name="Rectangle 2"/>
          <p:cNvSpPr>
            <a:spLocks noGrp="1" noRot="1" noChangeAspect="1" noTextEdit="1"/>
          </p:cNvSpPr>
          <p:nvPr>
            <p:ph type="sldImg"/>
          </p:nvPr>
        </p:nvSpPr>
        <p:spPr>
          <a:ln/>
        </p:spPr>
      </p:sp>
      <p:sp>
        <p:nvSpPr>
          <p:cNvPr id="6042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29</a:t>
            </a:fld>
            <a:endParaRPr lang="en-US" altLang="zh-CN" sz="1300" dirty="0">
              <a:latin typeface="Times New Roman" panose="02020603050405020304" pitchFamily="18" charset="0"/>
            </a:endParaRPr>
          </a:p>
        </p:txBody>
      </p:sp>
      <p:sp>
        <p:nvSpPr>
          <p:cNvPr id="62467" name="Rectangle 2"/>
          <p:cNvSpPr>
            <a:spLocks noGrp="1" noRot="1" noChangeAspect="1" noTextEdit="1"/>
          </p:cNvSpPr>
          <p:nvPr>
            <p:ph type="sldImg"/>
          </p:nvPr>
        </p:nvSpPr>
        <p:spPr>
          <a:ln/>
        </p:spPr>
      </p:sp>
      <p:sp>
        <p:nvSpPr>
          <p:cNvPr id="62468" name="Rectangle 3"/>
          <p:cNvSpPr>
            <a:spLocks noGrp="1"/>
          </p:cNvSpPr>
          <p:nvPr>
            <p:ph type="body" idx="1"/>
          </p:nvPr>
        </p:nvSpPr>
        <p:spPr>
          <a:xfrm>
            <a:off x="974725" y="4560888"/>
            <a:ext cx="5365750" cy="4319587"/>
          </a:xfrm>
          <a:ln/>
        </p:spPr>
        <p:txBody>
          <a:bodyPr wrap="square" lIns="96649" tIns="48325" rIns="96649" bIns="48325" anchor="t" anchorCtr="0"/>
          <a:lstStyle/>
          <a:p>
            <a:pPr lvl="0"/>
            <a:r>
              <a:rPr lang="en-US" altLang="zh-CN" dirty="0"/>
              <a:t>Two simple multiple access control techniques.</a:t>
            </a:r>
          </a:p>
          <a:p>
            <a:pPr lvl="0"/>
            <a:endParaRPr lang="en-US" altLang="zh-CN" dirty="0"/>
          </a:p>
          <a:p>
            <a:pPr lvl="0"/>
            <a:r>
              <a:rPr lang="en-US" altLang="zh-CN" dirty="0"/>
              <a:t>Each mobile</a:t>
            </a:r>
            <a:r>
              <a:rPr lang="ja-JP" altLang="en-US" dirty="0"/>
              <a:t>’</a:t>
            </a:r>
            <a:r>
              <a:rPr lang="en-US" altLang="ja-JP" dirty="0"/>
              <a:t>s share of the bandwidth is divided into portions for the uplink and the downlink. Also, possibly, out of band signaling.</a:t>
            </a:r>
          </a:p>
          <a:p>
            <a:pPr lvl="0"/>
            <a:endParaRPr lang="en-US" altLang="zh-CN" dirty="0"/>
          </a:p>
          <a:p>
            <a:pPr lvl="0"/>
            <a:r>
              <a:rPr lang="en-US" altLang="zh-CN" dirty="0"/>
              <a:t>As we will see, used in AMPS, GSM, IS-54/136</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30</a:t>
            </a:fld>
            <a:endParaRPr lang="en-US" altLang="zh-CN" sz="1300" dirty="0">
              <a:latin typeface="Times New Roman" panose="02020603050405020304" pitchFamily="18" charset="0"/>
            </a:endParaRPr>
          </a:p>
        </p:txBody>
      </p:sp>
      <p:sp>
        <p:nvSpPr>
          <p:cNvPr id="64515" name="Rectangle 2"/>
          <p:cNvSpPr>
            <a:spLocks noGrp="1" noRot="1" noChangeAspect="1" noTextEdit="1"/>
          </p:cNvSpPr>
          <p:nvPr>
            <p:ph type="sldImg"/>
          </p:nvPr>
        </p:nvSpPr>
        <p:spPr>
          <a:ln/>
        </p:spPr>
      </p:sp>
      <p:sp>
        <p:nvSpPr>
          <p:cNvPr id="6451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31</a:t>
            </a:fld>
            <a:endParaRPr lang="en-US" altLang="zh-CN" sz="1300" dirty="0">
              <a:latin typeface="Times New Roman" panose="02020603050405020304" pitchFamily="18" charset="0"/>
            </a:endParaRPr>
          </a:p>
        </p:txBody>
      </p:sp>
      <p:sp>
        <p:nvSpPr>
          <p:cNvPr id="66563" name="Rectangle 2"/>
          <p:cNvSpPr>
            <a:spLocks noGrp="1" noRot="1" noChangeAspect="1" noTextEdit="1"/>
          </p:cNvSpPr>
          <p:nvPr>
            <p:ph type="sldImg"/>
          </p:nvPr>
        </p:nvSpPr>
        <p:spPr>
          <a:ln/>
        </p:spPr>
      </p:sp>
      <p:sp>
        <p:nvSpPr>
          <p:cNvPr id="6656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32</a:t>
            </a:fld>
            <a:endParaRPr lang="en-US" altLang="zh-CN" sz="1300" dirty="0">
              <a:latin typeface="Times New Roman" panose="02020603050405020304" pitchFamily="18" charset="0"/>
            </a:endParaRPr>
          </a:p>
        </p:txBody>
      </p:sp>
      <p:sp>
        <p:nvSpPr>
          <p:cNvPr id="68611" name="Rectangle 2"/>
          <p:cNvSpPr>
            <a:spLocks noGrp="1" noRot="1" noChangeAspect="1" noTextEdit="1"/>
          </p:cNvSpPr>
          <p:nvPr>
            <p:ph type="sldImg"/>
          </p:nvPr>
        </p:nvSpPr>
        <p:spPr>
          <a:ln/>
        </p:spPr>
      </p:sp>
      <p:sp>
        <p:nvSpPr>
          <p:cNvPr id="6861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33</a:t>
            </a:fld>
            <a:endParaRPr lang="en-US" altLang="zh-CN" sz="1300" dirty="0">
              <a:latin typeface="Times New Roman" panose="02020603050405020304" pitchFamily="18" charset="0"/>
            </a:endParaRPr>
          </a:p>
        </p:txBody>
      </p:sp>
      <p:sp>
        <p:nvSpPr>
          <p:cNvPr id="70659" name="Rectangle 2"/>
          <p:cNvSpPr>
            <a:spLocks noGrp="1" noRot="1" noChangeAspect="1" noTextEdit="1"/>
          </p:cNvSpPr>
          <p:nvPr>
            <p:ph type="sldImg"/>
          </p:nvPr>
        </p:nvSpPr>
        <p:spPr>
          <a:ln/>
        </p:spPr>
      </p:sp>
      <p:sp>
        <p:nvSpPr>
          <p:cNvPr id="7066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34</a:t>
            </a:fld>
            <a:endParaRPr lang="en-US" altLang="zh-CN" sz="1300" dirty="0">
              <a:latin typeface="Times New Roman" panose="02020603050405020304" pitchFamily="18" charset="0"/>
            </a:endParaRPr>
          </a:p>
        </p:txBody>
      </p:sp>
      <p:sp>
        <p:nvSpPr>
          <p:cNvPr id="72707" name="Rectangle 2"/>
          <p:cNvSpPr>
            <a:spLocks noGrp="1" noRot="1" noChangeAspect="1" noTextEdit="1"/>
          </p:cNvSpPr>
          <p:nvPr>
            <p:ph type="sldImg"/>
          </p:nvPr>
        </p:nvSpPr>
        <p:spPr>
          <a:ln/>
        </p:spPr>
      </p:sp>
      <p:sp>
        <p:nvSpPr>
          <p:cNvPr id="7270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a:t>
            </a:fld>
            <a:endParaRPr lang="en-US" altLang="zh-CN" sz="1300" dirty="0">
              <a:latin typeface="Times New Roman" panose="02020603050405020304" pitchFamily="18" charset="0"/>
            </a:endParaRPr>
          </a:p>
        </p:txBody>
      </p:sp>
      <p:sp>
        <p:nvSpPr>
          <p:cNvPr id="15363" name="Rectangle 2"/>
          <p:cNvSpPr>
            <a:spLocks noGrp="1" noRot="1" noChangeAspect="1" noTextEdit="1"/>
          </p:cNvSpPr>
          <p:nvPr>
            <p:ph type="sldImg"/>
          </p:nvPr>
        </p:nvSpPr>
        <p:spPr>
          <a:ln/>
        </p:spPr>
      </p:sp>
      <p:sp>
        <p:nvSpPr>
          <p:cNvPr id="1536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35</a:t>
            </a:fld>
            <a:endParaRPr lang="en-US" altLang="zh-CN" sz="1300" dirty="0">
              <a:latin typeface="Times New Roman" panose="02020603050405020304" pitchFamily="18" charset="0"/>
            </a:endParaRPr>
          </a:p>
        </p:txBody>
      </p:sp>
      <p:sp>
        <p:nvSpPr>
          <p:cNvPr id="74755" name="Rectangle 2"/>
          <p:cNvSpPr>
            <a:spLocks noGrp="1" noRot="1" noChangeAspect="1" noTextEdit="1"/>
          </p:cNvSpPr>
          <p:nvPr>
            <p:ph type="sldImg"/>
          </p:nvPr>
        </p:nvSpPr>
        <p:spPr>
          <a:ln/>
        </p:spPr>
      </p:sp>
      <p:sp>
        <p:nvSpPr>
          <p:cNvPr id="7475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36</a:t>
            </a:fld>
            <a:endParaRPr lang="en-US" altLang="zh-CN" sz="1300" dirty="0">
              <a:latin typeface="Times New Roman" panose="02020603050405020304" pitchFamily="18" charset="0"/>
            </a:endParaRPr>
          </a:p>
        </p:txBody>
      </p:sp>
      <p:sp>
        <p:nvSpPr>
          <p:cNvPr id="76803" name="Rectangle 2"/>
          <p:cNvSpPr>
            <a:spLocks noGrp="1" noRot="1" noChangeAspect="1" noTextEdit="1"/>
          </p:cNvSpPr>
          <p:nvPr>
            <p:ph type="sldImg"/>
          </p:nvPr>
        </p:nvSpPr>
        <p:spPr>
          <a:ln/>
        </p:spPr>
      </p:sp>
      <p:sp>
        <p:nvSpPr>
          <p:cNvPr id="7680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37</a:t>
            </a:fld>
            <a:endParaRPr lang="en-US" altLang="zh-CN" sz="1300" dirty="0">
              <a:latin typeface="Times New Roman" panose="02020603050405020304" pitchFamily="18" charset="0"/>
            </a:endParaRPr>
          </a:p>
        </p:txBody>
      </p:sp>
      <p:sp>
        <p:nvSpPr>
          <p:cNvPr id="78851" name="Rectangle 2"/>
          <p:cNvSpPr>
            <a:spLocks noGrp="1" noRot="1" noChangeAspect="1" noTextEdit="1"/>
          </p:cNvSpPr>
          <p:nvPr>
            <p:ph type="sldImg"/>
          </p:nvPr>
        </p:nvSpPr>
        <p:spPr>
          <a:ln/>
        </p:spPr>
      </p:sp>
      <p:sp>
        <p:nvSpPr>
          <p:cNvPr id="7885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38</a:t>
            </a:fld>
            <a:endParaRPr lang="en-US" altLang="zh-CN" sz="1300" dirty="0">
              <a:latin typeface="Times New Roman" panose="02020603050405020304" pitchFamily="18" charset="0"/>
            </a:endParaRPr>
          </a:p>
        </p:txBody>
      </p:sp>
      <p:sp>
        <p:nvSpPr>
          <p:cNvPr id="80899" name="Rectangle 2"/>
          <p:cNvSpPr>
            <a:spLocks noGrp="1" noRot="1" noChangeAspect="1" noTextEdit="1"/>
          </p:cNvSpPr>
          <p:nvPr>
            <p:ph type="sldImg"/>
          </p:nvPr>
        </p:nvSpPr>
        <p:spPr>
          <a:ln/>
        </p:spPr>
      </p:sp>
      <p:sp>
        <p:nvSpPr>
          <p:cNvPr id="8090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39</a:t>
            </a:fld>
            <a:endParaRPr lang="en-US" altLang="zh-CN" sz="1300" dirty="0">
              <a:latin typeface="Times New Roman" panose="02020603050405020304" pitchFamily="18" charset="0"/>
            </a:endParaRPr>
          </a:p>
        </p:txBody>
      </p:sp>
      <p:sp>
        <p:nvSpPr>
          <p:cNvPr id="82947" name="Rectangle 2"/>
          <p:cNvSpPr>
            <a:spLocks noGrp="1" noRot="1" noChangeAspect="1" noTextEdit="1"/>
          </p:cNvSpPr>
          <p:nvPr>
            <p:ph type="sldImg"/>
          </p:nvPr>
        </p:nvSpPr>
        <p:spPr>
          <a:ln/>
        </p:spPr>
      </p:sp>
      <p:sp>
        <p:nvSpPr>
          <p:cNvPr id="8294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40</a:t>
            </a:fld>
            <a:endParaRPr lang="en-US" altLang="zh-CN" sz="1300" dirty="0">
              <a:latin typeface="Times New Roman" panose="02020603050405020304" pitchFamily="18" charset="0"/>
            </a:endParaRPr>
          </a:p>
        </p:txBody>
      </p:sp>
      <p:sp>
        <p:nvSpPr>
          <p:cNvPr id="84995" name="Rectangle 2"/>
          <p:cNvSpPr>
            <a:spLocks noGrp="1" noRot="1" noChangeAspect="1" noTextEdit="1"/>
          </p:cNvSpPr>
          <p:nvPr>
            <p:ph type="sldImg"/>
          </p:nvPr>
        </p:nvSpPr>
        <p:spPr>
          <a:ln/>
        </p:spPr>
      </p:sp>
      <p:sp>
        <p:nvSpPr>
          <p:cNvPr id="8499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41</a:t>
            </a:fld>
            <a:endParaRPr lang="en-US" altLang="zh-CN" sz="1300" dirty="0">
              <a:latin typeface="Times New Roman" panose="02020603050405020304" pitchFamily="18" charset="0"/>
            </a:endParaRPr>
          </a:p>
        </p:txBody>
      </p:sp>
      <p:sp>
        <p:nvSpPr>
          <p:cNvPr id="87043" name="Rectangle 2"/>
          <p:cNvSpPr>
            <a:spLocks noGrp="1" noRot="1" noChangeAspect="1" noTextEdit="1"/>
          </p:cNvSpPr>
          <p:nvPr>
            <p:ph type="sldImg"/>
          </p:nvPr>
        </p:nvSpPr>
        <p:spPr>
          <a:ln/>
        </p:spPr>
      </p:sp>
      <p:sp>
        <p:nvSpPr>
          <p:cNvPr id="8704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42</a:t>
            </a:fld>
            <a:endParaRPr lang="en-US" altLang="zh-CN" sz="1300" dirty="0">
              <a:latin typeface="Times New Roman" panose="02020603050405020304" pitchFamily="18" charset="0"/>
            </a:endParaRPr>
          </a:p>
        </p:txBody>
      </p:sp>
      <p:sp>
        <p:nvSpPr>
          <p:cNvPr id="89091" name="Rectangle 2"/>
          <p:cNvSpPr>
            <a:spLocks noGrp="1" noRot="1" noChangeAspect="1" noTextEdit="1"/>
          </p:cNvSpPr>
          <p:nvPr>
            <p:ph type="sldImg"/>
          </p:nvPr>
        </p:nvSpPr>
        <p:spPr>
          <a:ln/>
        </p:spPr>
      </p:sp>
      <p:sp>
        <p:nvSpPr>
          <p:cNvPr id="8909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solidFill>
                  <a:srgbClr val="000000"/>
                </a:solidFill>
                <a:latin typeface="Times New Roman" panose="02020603050405020304" pitchFamily="18" charset="0"/>
              </a:rPr>
              <a:t>43</a:t>
            </a:fld>
            <a:endParaRPr lang="en-US" altLang="zh-CN" sz="1300" dirty="0">
              <a:solidFill>
                <a:srgbClr val="000000"/>
              </a:solidFill>
              <a:latin typeface="Times New Roman" panose="02020603050405020304" pitchFamily="18" charset="0"/>
            </a:endParaRPr>
          </a:p>
        </p:txBody>
      </p:sp>
      <p:sp>
        <p:nvSpPr>
          <p:cNvPr id="91139" name="Rectangle 2"/>
          <p:cNvSpPr>
            <a:spLocks noGrp="1" noRot="1" noChangeAspect="1" noTextEdit="1"/>
          </p:cNvSpPr>
          <p:nvPr>
            <p:ph type="sldImg"/>
          </p:nvPr>
        </p:nvSpPr>
        <p:spPr>
          <a:ln/>
        </p:spPr>
      </p:sp>
      <p:sp>
        <p:nvSpPr>
          <p:cNvPr id="9114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solidFill>
                  <a:srgbClr val="000000"/>
                </a:solidFill>
                <a:latin typeface="Times New Roman" panose="02020603050405020304" pitchFamily="18" charset="0"/>
              </a:rPr>
              <a:t>44</a:t>
            </a:fld>
            <a:endParaRPr lang="en-US" altLang="zh-CN" sz="1300" dirty="0">
              <a:solidFill>
                <a:srgbClr val="000000"/>
              </a:solidFill>
              <a:latin typeface="Times New Roman" panose="02020603050405020304" pitchFamily="18" charset="0"/>
            </a:endParaRPr>
          </a:p>
        </p:txBody>
      </p:sp>
      <p:sp>
        <p:nvSpPr>
          <p:cNvPr id="93187" name="Rectangle 2"/>
          <p:cNvSpPr>
            <a:spLocks noGrp="1" noRot="1" noChangeAspect="1" noTextEdit="1"/>
          </p:cNvSpPr>
          <p:nvPr>
            <p:ph type="sldImg"/>
          </p:nvPr>
        </p:nvSpPr>
        <p:spPr>
          <a:ln/>
        </p:spPr>
      </p:sp>
      <p:sp>
        <p:nvSpPr>
          <p:cNvPr id="9318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a:t>
            </a:fld>
            <a:endParaRPr lang="en-US" altLang="zh-CN" sz="1300" dirty="0">
              <a:latin typeface="Times New Roman" panose="02020603050405020304" pitchFamily="18" charset="0"/>
            </a:endParaRPr>
          </a:p>
        </p:txBody>
      </p:sp>
      <p:sp>
        <p:nvSpPr>
          <p:cNvPr id="17411" name="Rectangle 2"/>
          <p:cNvSpPr>
            <a:spLocks noGrp="1" noRot="1" noChangeAspect="1" noTextEdit="1"/>
          </p:cNvSpPr>
          <p:nvPr>
            <p:ph type="sldImg"/>
          </p:nvPr>
        </p:nvSpPr>
        <p:spPr>
          <a:ln/>
        </p:spPr>
      </p:sp>
      <p:sp>
        <p:nvSpPr>
          <p:cNvPr id="1741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solidFill>
                  <a:srgbClr val="000000"/>
                </a:solidFill>
                <a:latin typeface="Times New Roman" panose="02020603050405020304" pitchFamily="18" charset="0"/>
              </a:rPr>
              <a:t>45</a:t>
            </a:fld>
            <a:endParaRPr lang="en-US" altLang="zh-CN" sz="1300" dirty="0">
              <a:solidFill>
                <a:srgbClr val="000000"/>
              </a:solidFill>
              <a:latin typeface="Times New Roman" panose="02020603050405020304" pitchFamily="18" charset="0"/>
            </a:endParaRPr>
          </a:p>
        </p:txBody>
      </p:sp>
      <p:sp>
        <p:nvSpPr>
          <p:cNvPr id="95235" name="Rectangle 2"/>
          <p:cNvSpPr>
            <a:spLocks noGrp="1" noRot="1" noChangeAspect="1" noTextEdit="1"/>
          </p:cNvSpPr>
          <p:nvPr>
            <p:ph type="sldImg"/>
          </p:nvPr>
        </p:nvSpPr>
        <p:spPr>
          <a:ln/>
        </p:spPr>
      </p:sp>
      <p:sp>
        <p:nvSpPr>
          <p:cNvPr id="9523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46</a:t>
            </a:fld>
            <a:endParaRPr lang="en-US" altLang="zh-CN" sz="1300" dirty="0">
              <a:latin typeface="Times New Roman" panose="02020603050405020304" pitchFamily="18" charset="0"/>
            </a:endParaRPr>
          </a:p>
        </p:txBody>
      </p:sp>
      <p:sp>
        <p:nvSpPr>
          <p:cNvPr id="97283" name="Rectangle 2"/>
          <p:cNvSpPr>
            <a:spLocks noGrp="1" noRot="1" noChangeAspect="1" noTextEdit="1"/>
          </p:cNvSpPr>
          <p:nvPr>
            <p:ph type="sldImg"/>
          </p:nvPr>
        </p:nvSpPr>
        <p:spPr>
          <a:ln/>
        </p:spPr>
      </p:sp>
      <p:sp>
        <p:nvSpPr>
          <p:cNvPr id="9728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47</a:t>
            </a:fld>
            <a:endParaRPr lang="en-US" altLang="zh-CN" sz="1300" dirty="0">
              <a:latin typeface="Times New Roman" panose="02020603050405020304" pitchFamily="18" charset="0"/>
            </a:endParaRPr>
          </a:p>
        </p:txBody>
      </p:sp>
      <p:sp>
        <p:nvSpPr>
          <p:cNvPr id="99331" name="Rectangle 2"/>
          <p:cNvSpPr>
            <a:spLocks noGrp="1" noRot="1" noChangeAspect="1" noTextEdit="1"/>
          </p:cNvSpPr>
          <p:nvPr>
            <p:ph type="sldImg"/>
          </p:nvPr>
        </p:nvSpPr>
        <p:spPr>
          <a:ln/>
        </p:spPr>
      </p:sp>
      <p:sp>
        <p:nvSpPr>
          <p:cNvPr id="9933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48</a:t>
            </a:fld>
            <a:endParaRPr lang="en-US" altLang="zh-CN" sz="1300" dirty="0">
              <a:latin typeface="Times New Roman" panose="02020603050405020304" pitchFamily="18" charset="0"/>
            </a:endParaRPr>
          </a:p>
        </p:txBody>
      </p:sp>
      <p:sp>
        <p:nvSpPr>
          <p:cNvPr id="101379" name="Rectangle 2"/>
          <p:cNvSpPr>
            <a:spLocks noGrp="1" noRot="1" noChangeAspect="1" noTextEdit="1"/>
          </p:cNvSpPr>
          <p:nvPr>
            <p:ph type="sldImg"/>
          </p:nvPr>
        </p:nvSpPr>
        <p:spPr>
          <a:ln/>
        </p:spPr>
      </p:sp>
      <p:sp>
        <p:nvSpPr>
          <p:cNvPr id="10138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49</a:t>
            </a:fld>
            <a:endParaRPr lang="en-US" altLang="zh-CN" sz="1300" dirty="0">
              <a:latin typeface="Times New Roman" panose="02020603050405020304" pitchFamily="18" charset="0"/>
            </a:endParaRPr>
          </a:p>
        </p:txBody>
      </p:sp>
      <p:sp>
        <p:nvSpPr>
          <p:cNvPr id="103427" name="Rectangle 2"/>
          <p:cNvSpPr>
            <a:spLocks noGrp="1" noRot="1" noChangeAspect="1" noTextEdit="1"/>
          </p:cNvSpPr>
          <p:nvPr>
            <p:ph type="sldImg"/>
          </p:nvPr>
        </p:nvSpPr>
        <p:spPr>
          <a:ln/>
        </p:spPr>
      </p:sp>
      <p:sp>
        <p:nvSpPr>
          <p:cNvPr id="10342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50</a:t>
            </a:fld>
            <a:endParaRPr lang="en-US" altLang="zh-CN" sz="1300" dirty="0">
              <a:latin typeface="Times New Roman" panose="02020603050405020304" pitchFamily="18" charset="0"/>
            </a:endParaRPr>
          </a:p>
        </p:txBody>
      </p:sp>
      <p:sp>
        <p:nvSpPr>
          <p:cNvPr id="105475" name="Rectangle 2"/>
          <p:cNvSpPr>
            <a:spLocks noGrp="1" noRot="1" noChangeAspect="1" noTextEdit="1"/>
          </p:cNvSpPr>
          <p:nvPr>
            <p:ph type="sldImg"/>
          </p:nvPr>
        </p:nvSpPr>
        <p:spPr>
          <a:ln/>
        </p:spPr>
      </p:sp>
      <p:sp>
        <p:nvSpPr>
          <p:cNvPr id="10547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51</a:t>
            </a:fld>
            <a:endParaRPr lang="en-US" altLang="zh-CN" sz="1300" dirty="0">
              <a:latin typeface="Times New Roman" panose="02020603050405020304" pitchFamily="18" charset="0"/>
            </a:endParaRPr>
          </a:p>
        </p:txBody>
      </p:sp>
      <p:sp>
        <p:nvSpPr>
          <p:cNvPr id="107523" name="Rectangle 2"/>
          <p:cNvSpPr>
            <a:spLocks noGrp="1" noRot="1" noChangeAspect="1" noTextEdit="1"/>
          </p:cNvSpPr>
          <p:nvPr>
            <p:ph type="sldImg"/>
          </p:nvPr>
        </p:nvSpPr>
        <p:spPr>
          <a:ln/>
        </p:spPr>
      </p:sp>
      <p:sp>
        <p:nvSpPr>
          <p:cNvPr id="10752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55</a:t>
            </a:fld>
            <a:endParaRPr lang="en-US" altLang="zh-CN" sz="1300" dirty="0">
              <a:latin typeface="Times New Roman" panose="02020603050405020304" pitchFamily="18" charset="0"/>
            </a:endParaRPr>
          </a:p>
        </p:txBody>
      </p:sp>
      <p:sp>
        <p:nvSpPr>
          <p:cNvPr id="112643" name="Rectangle 2"/>
          <p:cNvSpPr>
            <a:spLocks noGrp="1" noRot="1" noChangeAspect="1" noTextEdit="1"/>
          </p:cNvSpPr>
          <p:nvPr>
            <p:ph type="sldImg"/>
          </p:nvPr>
        </p:nvSpPr>
        <p:spPr>
          <a:ln/>
        </p:spPr>
      </p:sp>
      <p:sp>
        <p:nvSpPr>
          <p:cNvPr id="11264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56</a:t>
            </a:fld>
            <a:endParaRPr lang="en-US" altLang="zh-CN" sz="1300" dirty="0">
              <a:latin typeface="Times New Roman" panose="02020603050405020304" pitchFamily="18" charset="0"/>
            </a:endParaRPr>
          </a:p>
        </p:txBody>
      </p:sp>
      <p:sp>
        <p:nvSpPr>
          <p:cNvPr id="114691" name="Rectangle 2"/>
          <p:cNvSpPr>
            <a:spLocks noGrp="1" noRot="1" noChangeAspect="1" noTextEdit="1"/>
          </p:cNvSpPr>
          <p:nvPr>
            <p:ph type="sldImg"/>
          </p:nvPr>
        </p:nvSpPr>
        <p:spPr>
          <a:ln/>
        </p:spPr>
      </p:sp>
      <p:sp>
        <p:nvSpPr>
          <p:cNvPr id="11469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57</a:t>
            </a:fld>
            <a:endParaRPr lang="en-US" altLang="zh-CN" sz="1300" dirty="0">
              <a:latin typeface="Times New Roman" panose="02020603050405020304" pitchFamily="18" charset="0"/>
            </a:endParaRPr>
          </a:p>
        </p:txBody>
      </p:sp>
      <p:sp>
        <p:nvSpPr>
          <p:cNvPr id="116739" name="Rectangle 2"/>
          <p:cNvSpPr>
            <a:spLocks noGrp="1" noRot="1" noChangeAspect="1" noTextEdit="1"/>
          </p:cNvSpPr>
          <p:nvPr>
            <p:ph type="sldImg"/>
          </p:nvPr>
        </p:nvSpPr>
        <p:spPr>
          <a:ln/>
        </p:spPr>
      </p:sp>
      <p:sp>
        <p:nvSpPr>
          <p:cNvPr id="11674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a:t>
            </a:fld>
            <a:endParaRPr lang="en-US" altLang="zh-CN" sz="1300" dirty="0">
              <a:latin typeface="Times New Roman" panose="02020603050405020304" pitchFamily="18" charset="0"/>
            </a:endParaRPr>
          </a:p>
        </p:txBody>
      </p:sp>
      <p:sp>
        <p:nvSpPr>
          <p:cNvPr id="19459" name="Rectangle 2"/>
          <p:cNvSpPr>
            <a:spLocks noGrp="1" noRot="1" noChangeAspect="1" noTextEdit="1"/>
          </p:cNvSpPr>
          <p:nvPr>
            <p:ph type="sldImg"/>
          </p:nvPr>
        </p:nvSpPr>
        <p:spPr>
          <a:ln/>
        </p:spPr>
      </p:sp>
      <p:sp>
        <p:nvSpPr>
          <p:cNvPr id="1946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58</a:t>
            </a:fld>
            <a:endParaRPr lang="en-US" altLang="zh-CN" sz="1300" dirty="0">
              <a:latin typeface="Times New Roman" panose="02020603050405020304" pitchFamily="18" charset="0"/>
            </a:endParaRPr>
          </a:p>
        </p:txBody>
      </p:sp>
      <p:sp>
        <p:nvSpPr>
          <p:cNvPr id="118787" name="Rectangle 2"/>
          <p:cNvSpPr>
            <a:spLocks noGrp="1" noRot="1" noChangeAspect="1" noTextEdit="1"/>
          </p:cNvSpPr>
          <p:nvPr>
            <p:ph type="sldImg"/>
          </p:nvPr>
        </p:nvSpPr>
        <p:spPr>
          <a:ln/>
        </p:spPr>
      </p:sp>
      <p:sp>
        <p:nvSpPr>
          <p:cNvPr id="11878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59</a:t>
            </a:fld>
            <a:endParaRPr lang="en-US" altLang="zh-CN" sz="1300" dirty="0">
              <a:latin typeface="Times New Roman" panose="02020603050405020304" pitchFamily="18" charset="0"/>
            </a:endParaRPr>
          </a:p>
        </p:txBody>
      </p:sp>
      <p:sp>
        <p:nvSpPr>
          <p:cNvPr id="120835" name="Rectangle 2"/>
          <p:cNvSpPr>
            <a:spLocks noGrp="1" noRot="1" noChangeAspect="1" noTextEdit="1"/>
          </p:cNvSpPr>
          <p:nvPr>
            <p:ph type="sldImg"/>
          </p:nvPr>
        </p:nvSpPr>
        <p:spPr>
          <a:ln/>
        </p:spPr>
      </p:sp>
      <p:sp>
        <p:nvSpPr>
          <p:cNvPr id="12083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60</a:t>
            </a:fld>
            <a:endParaRPr lang="en-US" altLang="zh-CN" sz="1300" dirty="0">
              <a:latin typeface="Times New Roman" panose="02020603050405020304" pitchFamily="18" charset="0"/>
            </a:endParaRPr>
          </a:p>
        </p:txBody>
      </p:sp>
      <p:sp>
        <p:nvSpPr>
          <p:cNvPr id="122883" name="Rectangle 2"/>
          <p:cNvSpPr>
            <a:spLocks noGrp="1" noRot="1" noChangeAspect="1" noTextEdit="1"/>
          </p:cNvSpPr>
          <p:nvPr>
            <p:ph type="sldImg"/>
          </p:nvPr>
        </p:nvSpPr>
        <p:spPr>
          <a:ln/>
        </p:spPr>
      </p:sp>
      <p:sp>
        <p:nvSpPr>
          <p:cNvPr id="12288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61</a:t>
            </a:fld>
            <a:endParaRPr lang="en-US" altLang="zh-CN" sz="1300" dirty="0">
              <a:latin typeface="Times New Roman" panose="02020603050405020304" pitchFamily="18" charset="0"/>
            </a:endParaRPr>
          </a:p>
        </p:txBody>
      </p:sp>
      <p:sp>
        <p:nvSpPr>
          <p:cNvPr id="124931" name="Rectangle 2"/>
          <p:cNvSpPr>
            <a:spLocks noGrp="1" noRot="1" noChangeAspect="1" noTextEdit="1"/>
          </p:cNvSpPr>
          <p:nvPr>
            <p:ph type="sldImg"/>
          </p:nvPr>
        </p:nvSpPr>
        <p:spPr>
          <a:ln/>
        </p:spPr>
      </p:sp>
      <p:sp>
        <p:nvSpPr>
          <p:cNvPr id="12493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62</a:t>
            </a:fld>
            <a:endParaRPr lang="en-US" altLang="zh-CN" sz="1300" dirty="0">
              <a:latin typeface="Times New Roman" panose="02020603050405020304" pitchFamily="18" charset="0"/>
            </a:endParaRPr>
          </a:p>
        </p:txBody>
      </p:sp>
      <p:sp>
        <p:nvSpPr>
          <p:cNvPr id="126979" name="Rectangle 2"/>
          <p:cNvSpPr>
            <a:spLocks noGrp="1" noRot="1" noChangeAspect="1" noTextEdit="1"/>
          </p:cNvSpPr>
          <p:nvPr>
            <p:ph type="sldImg"/>
          </p:nvPr>
        </p:nvSpPr>
        <p:spPr>
          <a:ln/>
        </p:spPr>
      </p:sp>
      <p:sp>
        <p:nvSpPr>
          <p:cNvPr id="12698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63</a:t>
            </a:fld>
            <a:endParaRPr lang="en-US" altLang="zh-CN" sz="1300" dirty="0">
              <a:latin typeface="Times New Roman" panose="02020603050405020304" pitchFamily="18" charset="0"/>
            </a:endParaRPr>
          </a:p>
        </p:txBody>
      </p:sp>
      <p:sp>
        <p:nvSpPr>
          <p:cNvPr id="129027" name="Rectangle 2"/>
          <p:cNvSpPr>
            <a:spLocks noGrp="1" noRot="1" noChangeAspect="1" noTextEdit="1"/>
          </p:cNvSpPr>
          <p:nvPr>
            <p:ph type="sldImg"/>
          </p:nvPr>
        </p:nvSpPr>
        <p:spPr>
          <a:ln/>
        </p:spPr>
      </p:sp>
      <p:sp>
        <p:nvSpPr>
          <p:cNvPr id="12902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p:cNvSpP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69</a:t>
            </a:fld>
            <a:endParaRPr lang="en-US" altLang="zh-CN" sz="1300" dirty="0">
              <a:latin typeface="Times New Roman" panose="02020603050405020304" pitchFamily="18" charset="0"/>
            </a:endParaRPr>
          </a:p>
        </p:txBody>
      </p:sp>
      <p:sp>
        <p:nvSpPr>
          <p:cNvPr id="136195" name="Rectangle 2"/>
          <p:cNvSpPr>
            <a:spLocks noGrp="1" noRot="1" noChangeAspect="1" noTextEdit="1"/>
          </p:cNvSpPr>
          <p:nvPr>
            <p:ph type="sldImg"/>
          </p:nvPr>
        </p:nvSpPr>
        <p:spPr>
          <a:ln/>
        </p:spPr>
      </p:sp>
      <p:sp>
        <p:nvSpPr>
          <p:cNvPr id="13619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70</a:t>
            </a:fld>
            <a:endParaRPr lang="en-US" altLang="zh-CN" sz="1300" dirty="0">
              <a:latin typeface="Times New Roman" panose="02020603050405020304" pitchFamily="18" charset="0"/>
            </a:endParaRPr>
          </a:p>
        </p:txBody>
      </p:sp>
      <p:sp>
        <p:nvSpPr>
          <p:cNvPr id="138243" name="Rectangle 2"/>
          <p:cNvSpPr>
            <a:spLocks noGrp="1" noRot="1" noChangeAspect="1" noTextEdit="1"/>
          </p:cNvSpPr>
          <p:nvPr>
            <p:ph type="sldImg"/>
          </p:nvPr>
        </p:nvSpPr>
        <p:spPr>
          <a:ln/>
        </p:spPr>
      </p:sp>
      <p:sp>
        <p:nvSpPr>
          <p:cNvPr id="13824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71</a:t>
            </a:fld>
            <a:endParaRPr lang="en-US" altLang="zh-CN" sz="1300" dirty="0">
              <a:latin typeface="Times New Roman" panose="02020603050405020304" pitchFamily="18" charset="0"/>
            </a:endParaRPr>
          </a:p>
        </p:txBody>
      </p:sp>
      <p:sp>
        <p:nvSpPr>
          <p:cNvPr id="140291" name="Rectangle 2"/>
          <p:cNvSpPr>
            <a:spLocks noGrp="1" noRot="1" noChangeAspect="1" noTextEdit="1"/>
          </p:cNvSpPr>
          <p:nvPr>
            <p:ph type="sldImg"/>
          </p:nvPr>
        </p:nvSpPr>
        <p:spPr>
          <a:ln/>
        </p:spPr>
      </p:sp>
      <p:sp>
        <p:nvSpPr>
          <p:cNvPr id="14029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72</a:t>
            </a:fld>
            <a:endParaRPr lang="en-US" altLang="zh-CN" sz="1300" dirty="0">
              <a:latin typeface="Times New Roman" panose="02020603050405020304" pitchFamily="18" charset="0"/>
            </a:endParaRPr>
          </a:p>
        </p:txBody>
      </p:sp>
      <p:sp>
        <p:nvSpPr>
          <p:cNvPr id="142339" name="Rectangle 2"/>
          <p:cNvSpPr>
            <a:spLocks noGrp="1" noRot="1" noChangeAspect="1" noTextEdit="1"/>
          </p:cNvSpPr>
          <p:nvPr>
            <p:ph type="sldImg"/>
          </p:nvPr>
        </p:nvSpPr>
        <p:spPr>
          <a:ln/>
        </p:spPr>
      </p:sp>
      <p:sp>
        <p:nvSpPr>
          <p:cNvPr id="142340"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6</a:t>
            </a:fld>
            <a:endParaRPr lang="en-US" altLang="zh-CN" sz="1300" dirty="0">
              <a:latin typeface="Times New Roman" panose="02020603050405020304" pitchFamily="18" charset="0"/>
            </a:endParaRPr>
          </a:p>
        </p:txBody>
      </p:sp>
      <p:sp>
        <p:nvSpPr>
          <p:cNvPr id="21507" name="Rectangle 2"/>
          <p:cNvSpPr>
            <a:spLocks noGrp="1" noRot="1" noChangeAspect="1" noTextEdit="1"/>
          </p:cNvSpPr>
          <p:nvPr>
            <p:ph type="sldImg"/>
          </p:nvPr>
        </p:nvSpPr>
        <p:spPr>
          <a:ln/>
        </p:spPr>
      </p:sp>
      <p:sp>
        <p:nvSpPr>
          <p:cNvPr id="2150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73</a:t>
            </a:fld>
            <a:endParaRPr lang="en-US" altLang="zh-CN" sz="1300" dirty="0">
              <a:latin typeface="Times New Roman" panose="02020603050405020304" pitchFamily="18" charset="0"/>
            </a:endParaRPr>
          </a:p>
        </p:txBody>
      </p:sp>
      <p:sp>
        <p:nvSpPr>
          <p:cNvPr id="144387" name="Rectangle 2"/>
          <p:cNvSpPr>
            <a:spLocks noGrp="1" noRot="1" noChangeAspect="1" noTextEdit="1"/>
          </p:cNvSpPr>
          <p:nvPr>
            <p:ph type="sldImg"/>
          </p:nvPr>
        </p:nvSpPr>
        <p:spPr>
          <a:ln/>
        </p:spPr>
      </p:sp>
      <p:sp>
        <p:nvSpPr>
          <p:cNvPr id="144388"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74</a:t>
            </a:fld>
            <a:endParaRPr lang="en-US" altLang="zh-CN" sz="1300" dirty="0">
              <a:latin typeface="Times New Roman" panose="02020603050405020304" pitchFamily="18" charset="0"/>
            </a:endParaRPr>
          </a:p>
        </p:txBody>
      </p:sp>
      <p:sp>
        <p:nvSpPr>
          <p:cNvPr id="146435" name="Rectangle 2"/>
          <p:cNvSpPr>
            <a:spLocks noGrp="1" noRot="1" noChangeAspect="1" noTextEdit="1"/>
          </p:cNvSpPr>
          <p:nvPr>
            <p:ph type="sldImg"/>
          </p:nvPr>
        </p:nvSpPr>
        <p:spPr>
          <a:ln/>
        </p:spPr>
      </p:sp>
      <p:sp>
        <p:nvSpPr>
          <p:cNvPr id="14643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75</a:t>
            </a:fld>
            <a:endParaRPr lang="en-US" altLang="zh-CN" sz="1300" dirty="0">
              <a:latin typeface="Times New Roman" panose="02020603050405020304" pitchFamily="18" charset="0"/>
            </a:endParaRPr>
          </a:p>
        </p:txBody>
      </p:sp>
      <p:sp>
        <p:nvSpPr>
          <p:cNvPr id="148483" name="Rectangle 2"/>
          <p:cNvSpPr>
            <a:spLocks noGrp="1" noRot="1" noChangeAspect="1" noTextEdit="1"/>
          </p:cNvSpPr>
          <p:nvPr>
            <p:ph type="sldImg"/>
          </p:nvPr>
        </p:nvSpPr>
        <p:spPr>
          <a:ln/>
        </p:spPr>
      </p:sp>
      <p:sp>
        <p:nvSpPr>
          <p:cNvPr id="14848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
        <p:nvSpPr>
          <p:cNvPr id="150532" name="Slide Number Placeholder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76</a:t>
            </a:fld>
            <a:endParaRPr lang="en-US" altLang="zh-CN" sz="1300" dirty="0">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
        <p:nvSpPr>
          <p:cNvPr id="152580" name="Slide Number Placeholder 3"/>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77</a:t>
            </a:fld>
            <a:endParaRPr lang="en-US" altLang="zh-CN" sz="1300" dirty="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7</a:t>
            </a:fld>
            <a:endParaRPr lang="en-US" altLang="zh-CN" sz="1300" dirty="0">
              <a:latin typeface="Times New Roman" panose="02020603050405020304" pitchFamily="18" charset="0"/>
            </a:endParaRPr>
          </a:p>
        </p:txBody>
      </p:sp>
      <p:sp>
        <p:nvSpPr>
          <p:cNvPr id="23555" name="Rectangle 2"/>
          <p:cNvSpPr>
            <a:spLocks noGrp="1" noRot="1" noChangeAspect="1" noTextEdit="1"/>
          </p:cNvSpPr>
          <p:nvPr>
            <p:ph type="sldImg"/>
          </p:nvPr>
        </p:nvSpPr>
        <p:spPr>
          <a:ln/>
        </p:spPr>
      </p:sp>
      <p:sp>
        <p:nvSpPr>
          <p:cNvPr id="23556"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8</a:t>
            </a:fld>
            <a:endParaRPr lang="en-US" altLang="zh-CN" sz="1300" dirty="0">
              <a:latin typeface="Times New Roman" panose="02020603050405020304" pitchFamily="18" charset="0"/>
            </a:endParaRPr>
          </a:p>
        </p:txBody>
      </p:sp>
      <p:sp>
        <p:nvSpPr>
          <p:cNvPr id="25603" name="Rectangle 2"/>
          <p:cNvSpPr>
            <a:spLocks noGrp="1" noRot="1" noChangeAspect="1" noTextEdit="1"/>
          </p:cNvSpPr>
          <p:nvPr>
            <p:ph type="sldImg"/>
          </p:nvPr>
        </p:nvSpPr>
        <p:spPr>
          <a:ln/>
        </p:spPr>
      </p:sp>
      <p:sp>
        <p:nvSpPr>
          <p:cNvPr id="25604"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nchorCtr="0"/>
          <a:lstStyle/>
          <a:p>
            <a:pPr lvl="0" algn="r" defTabSz="967105"/>
            <a:fld id="{9A0DB2DC-4C9A-4742-B13C-FB6460FD3503}" type="slidenum">
              <a:rPr lang="en-US" altLang="zh-CN" sz="1300" dirty="0">
                <a:latin typeface="Times New Roman" panose="02020603050405020304" pitchFamily="18" charset="0"/>
              </a:rPr>
              <a:t>9</a:t>
            </a:fld>
            <a:endParaRPr lang="en-US" altLang="zh-CN" sz="1300" dirty="0">
              <a:latin typeface="Times New Roman" panose="02020603050405020304" pitchFamily="18" charset="0"/>
            </a:endParaRPr>
          </a:p>
        </p:txBody>
      </p:sp>
      <p:sp>
        <p:nvSpPr>
          <p:cNvPr id="27651" name="Rectangle 2"/>
          <p:cNvSpPr>
            <a:spLocks noGrp="1" noRot="1" noChangeAspect="1" noTextEdit="1"/>
          </p:cNvSpPr>
          <p:nvPr>
            <p:ph type="sldImg"/>
          </p:nvPr>
        </p:nvSpPr>
        <p:spPr>
          <a:ln/>
        </p:spPr>
      </p:sp>
      <p:sp>
        <p:nvSpPr>
          <p:cNvPr id="27652" name="Rectangle 3"/>
          <p:cNvSpPr>
            <a:spLocks noGrp="1"/>
          </p:cNvSpPr>
          <p:nvPr>
            <p:ph type="body" idx="1"/>
          </p:nvPr>
        </p:nvSpPr>
        <p:spPr>
          <a:xfrm>
            <a:off x="974725" y="4560888"/>
            <a:ext cx="5365750" cy="4319587"/>
          </a:xfrm>
          <a:ln/>
        </p:spPr>
        <p:txBody>
          <a:bodyPr wrap="square" lIns="96649" tIns="48325" rIns="96649" bIns="48325" anchor="t" anchorCtr="0"/>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7" name="Rectangle 5"/>
          <p:cNvSpPr>
            <a:spLocks noGrp="1" noChangeArrowheads="1"/>
          </p:cNvSpPr>
          <p:nvPr>
            <p:ph type="ftr" sz="quarter" idx="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8" name="Rectangle 6"/>
          <p:cNvSpPr>
            <a:spLocks noGrp="1" noChangeArrowheads="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2-</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442FA943-4ABB-4C8B-BF3B-AFB0E1564239}"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4"/>
          <p:cNvSpPr>
            <a:spLocks noGrp="1"/>
          </p:cNvSpPr>
          <p:nvPr>
            <p:ph type="ftr" sz="quarter" idx="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Slide Number Placeholder 5"/>
          <p:cNvSpPr>
            <a:spLocks noGrp="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1-</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7FF3133A-75EE-471D-9DC3-2030D6552AB9}"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4"/>
          <p:cNvSpPr>
            <a:spLocks noGrp="1"/>
          </p:cNvSpPr>
          <p:nvPr>
            <p:ph type="ftr" sz="quarter" idx="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Slide Number Placeholder 5"/>
          <p:cNvSpPr>
            <a:spLocks noGrp="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1-</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FC58F2A6-F2D6-4365-A931-16362BC4BD10}"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6"/>
          <p:cNvSpPr>
            <a:spLocks noGrp="1"/>
          </p:cNvSpPr>
          <p:nvPr>
            <p:ph type="ftr" sz="quarter" idx="1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Slide Number Placeholder 7"/>
          <p:cNvSpPr>
            <a:spLocks noGrp="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1</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5" name="页脚占位符 4"/>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6" name="灯片编号占位符 5"/>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5" name="页脚占位符 4"/>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6" name="灯片编号占位符 5"/>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6" name="页脚占位符 5"/>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7" name="灯片编号占位符 6"/>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页脚占位符 7"/>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灯片编号占位符 8"/>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4" name="页脚占位符 3"/>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5" name="灯片编号占位符 4"/>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7" name="Date Placeholder 1"/>
          <p:cNvSpPr>
            <a:spLocks noGrp="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9F7FA148-59F8-4D52-B42F-E0C3FE3ED69C}"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2"/>
          <p:cNvSpPr>
            <a:spLocks noGrp="1"/>
          </p:cNvSpPr>
          <p:nvPr>
            <p:ph type="ftr" sz="quarter" idx="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Slide Number Placeholder 3"/>
          <p:cNvSpPr>
            <a:spLocks noGrp="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1-</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3D782E-3072-4648-9DB9-DFD7D5E50595}"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8" name="Footer Placeholder 5"/>
          <p:cNvSpPr>
            <a:spLocks noGrp="1"/>
          </p:cNvSpPr>
          <p:nvPr>
            <p:ph type="ftr" sz="quarter" idx="3"/>
          </p:nvPr>
        </p:nvSpPr>
        <p:spPr bwMode="auto">
          <a:xfrm>
            <a:off x="5576888" y="6467475"/>
            <a:ext cx="2895600" cy="287338"/>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9" name="Slide Number Placeholder 6"/>
          <p:cNvSpPr>
            <a:spLocks noGrp="1"/>
          </p:cNvSpPr>
          <p:nvPr>
            <p:ph type="sldNum" sz="quarter" idx="4"/>
          </p:nvPr>
        </p:nvSpPr>
        <p:spPr bwMode="auto">
          <a:xfrm>
            <a:off x="8324850" y="6462713"/>
            <a:ext cx="676275" cy="276225"/>
          </a:xfrm>
          <a:prstGeom prst="rect">
            <a:avLst/>
          </a:prstGeom>
          <a:ln>
            <a:miter lim="800000"/>
          </a:ln>
        </p:spPr>
        <p:txBody>
          <a:bodyPr vert="horz" wrap="square" lIns="91440" tIns="45720" rIns="91440" bIns="45720" numCol="1" anchor="t" anchorCtr="0" compatLnSpc="1"/>
          <a:lstStyle/>
          <a:p>
            <a:pPr>
              <a:buNone/>
            </a:pPr>
            <a:r>
              <a:rPr lang="en-US" altLang="zh-CN" dirty="0">
                <a:latin typeface="Tahoma" panose="020B0604030504040204" pitchFamily="34" charset="0"/>
              </a:rPr>
              <a:t>1-</a:t>
            </a:r>
            <a:fld id="{9A0DB2DC-4C9A-4742-B13C-FB6460FD3503}" type="slidenum">
              <a:rPr lang="en-US" altLang="zh-CN" dirty="0">
                <a:latin typeface="Tahoma" panose="020B0604030504040204" pitchFamily="34" charset="0"/>
              </a:rPr>
              <a:t>‹#›</a:t>
            </a:fld>
            <a:endParaRPr lang="en-US" altLang="zh-CN" dirty="0">
              <a:latin typeface="Tahoma" panose="020B060403050404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85000"/>
              </a:lnSpc>
              <a:spcBef>
                <a:spcPct val="20000"/>
              </a:spcBef>
              <a:spcAft>
                <a:spcPct val="0"/>
              </a:spcAft>
              <a:buClr>
                <a:srgbClr val="000090"/>
              </a:buClr>
              <a:buSzPct val="100000"/>
              <a:buFont typeface="Wingdings" panose="05000000000000000000" pitchFamily="2" charset="2"/>
              <a:buNone/>
              <a:defRPr/>
            </a:pPr>
            <a:endParaRPr kumimoji="0" lang="en-US" sz="3200" b="0" i="0" u="none" strike="noStrike" kern="0" cap="none" spc="0" normalizeH="0" baseline="0" noProof="0" dirty="0">
              <a:ln>
                <a:noFill/>
              </a:ln>
              <a:solidFill>
                <a:schemeClr val="tx1"/>
              </a:solidFill>
              <a:effectLst/>
              <a:uLnTx/>
              <a:uFillTx/>
              <a:latin typeface="+mn-lt"/>
              <a:ea typeface="MS PGothic" panose="020B0600070205080204" pitchFamily="34" charset="-128"/>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6" name="页脚占位符 5"/>
          <p:cNvSpPr>
            <a:spLocks noGrp="1"/>
          </p:cNvSpPr>
          <p:nvPr>
            <p:ph type="ftr"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7" name="灯片编号占位符 6"/>
          <p:cNvSpPr>
            <a:spLocks noGrp="1"/>
          </p:cNvSpPr>
          <p:nvPr>
            <p:ph type="sldNum" sz="quarter" idx="12"/>
          </p:nvPr>
        </p:nvSpPr>
        <p:spPr/>
        <p:txBody>
          <a:body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33400" y="228600"/>
            <a:ext cx="7772400" cy="1143000"/>
          </a:xfrm>
          <a:prstGeom prst="rect">
            <a:avLst/>
          </a:prstGeom>
          <a:noFill/>
          <a:ln w="9525">
            <a:noFill/>
          </a:ln>
        </p:spPr>
        <p:txBody>
          <a:bodyPr anchor="ctr" anchorCtr="0"/>
          <a:lstStyle/>
          <a:p>
            <a:pPr lvl="0"/>
            <a:r>
              <a:rPr lang="en-US" altLang="zh-CN" dirty="0"/>
              <a:t>Click to edit master title style</a:t>
            </a:r>
          </a:p>
        </p:txBody>
      </p:sp>
      <p:sp>
        <p:nvSpPr>
          <p:cNvPr id="1027" name="Rectangle 3"/>
          <p:cNvSpPr>
            <a:spLocks noGrp="1"/>
          </p:cNvSpPr>
          <p:nvPr>
            <p:ph type="body" idx="1"/>
          </p:nvPr>
        </p:nvSpPr>
        <p:spPr>
          <a:xfrm>
            <a:off x="533400" y="1611313"/>
            <a:ext cx="7772400" cy="46482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atin typeface="Times New Roman" panose="02020603050405020304" pitchFamily="18"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88821EDA-D6D3-4C3C-82B3-4B98F27F7DC6}" type="datetime1">
              <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rPr>
              <a:t>6/22/25</a:t>
            </a:fld>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pitchFamily="34" charset="0"/>
                <a:ea typeface="+mn-ea"/>
                <a:cs typeface="+mn-cs"/>
              </a:defRPr>
            </a:lvl1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Tahoma" panose="020B0604030504040204" pitchFamily="34" charset="0"/>
                <a:ea typeface="+mn-ea"/>
                <a:cs typeface="+mn-cs"/>
              </a:rPr>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pitchFamily="34" charset="0"/>
              </a:defRPr>
            </a:lvl1pPr>
          </a:lstStyle>
          <a:p>
            <a:pPr lvl="0">
              <a:buNone/>
            </a:pPr>
            <a:r>
              <a:rPr lang="en-US" altLang="zh-CN" dirty="0"/>
              <a:t>2-</a:t>
            </a:r>
            <a:fld id="{9A0DB2DC-4C9A-4742-B13C-FB6460FD3503}" type="slidenum">
              <a:rPr lang="en-US" altLang="zh-CN" sz="1200" dirty="0">
                <a:latin typeface="Tahoma" panose="020B0604030504040204" pitchFamily="34" charset="0"/>
              </a:rPr>
              <a:t>‹#›</a:t>
            </a:fld>
            <a:endParaRPr lang="en-US" altLang="zh-CN" sz="1200" dirty="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p:titleStyle>
    <p:body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9.w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25.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png"/><Relationship Id="rId3" Type="http://schemas.openxmlformats.org/officeDocument/2006/relationships/image" Target="../media/image43.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58.png"/><Relationship Id="rId12" Type="http://schemas.openxmlformats.org/officeDocument/2006/relationships/image" Target="../media/image4.png"/><Relationship Id="rId17" Type="http://schemas.openxmlformats.org/officeDocument/2006/relationships/image" Target="../media/image26.png"/><Relationship Id="rId2" Type="http://schemas.openxmlformats.org/officeDocument/2006/relationships/notesSlide" Target="../notesSlides/notesSlide14.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65.png"/><Relationship Id="rId10" Type="http://schemas.openxmlformats.org/officeDocument/2006/relationships/image" Target="../media/image61.png"/><Relationship Id="rId4" Type="http://schemas.openxmlformats.org/officeDocument/2006/relationships/image" Target="../media/image5.png"/><Relationship Id="rId9" Type="http://schemas.openxmlformats.org/officeDocument/2006/relationships/image" Target="../media/image60.pn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67.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4.w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wm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wmf"/></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5.png"/><Relationship Id="rId5" Type="http://schemas.openxmlformats.org/officeDocument/2006/relationships/image" Target="../media/image30.jpeg"/><Relationship Id="rId10" Type="http://schemas.openxmlformats.org/officeDocument/2006/relationships/image" Target="../media/image34.emf"/><Relationship Id="rId4" Type="http://schemas.openxmlformats.org/officeDocument/2006/relationships/image" Target="../media/image29.png"/><Relationship Id="rId9"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0.wmf"/></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91.wmf"/></Relationships>
</file>

<file path=ppt/slides/_rels/slide67.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1.wmf"/></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2.png"/><Relationship Id="rId21"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5.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024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a:t>
            </a:fld>
            <a:endParaRPr lang="en-US" altLang="zh-CN" sz="1200" dirty="0">
              <a:latin typeface="微软雅黑" panose="020B0503020204020204" pitchFamily="34" charset="-122"/>
              <a:ea typeface="微软雅黑" panose="020B0503020204020204" pitchFamily="34" charset="-122"/>
            </a:endParaRPr>
          </a:p>
        </p:txBody>
      </p:sp>
      <p:sp>
        <p:nvSpPr>
          <p:cNvPr id="10244" name="Rectangle 3"/>
          <p:cNvSpPr/>
          <p:nvPr/>
        </p:nvSpPr>
        <p:spPr>
          <a:xfrm>
            <a:off x="371475" y="715963"/>
            <a:ext cx="5338763" cy="172402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50000"/>
              </a:lnSpc>
              <a:spcBef>
                <a:spcPct val="0"/>
              </a:spcBef>
              <a:buClrTx/>
              <a:buSzTx/>
              <a:buFontTx/>
              <a:buNone/>
            </a:pPr>
            <a:r>
              <a:rPr lang="zh-CN" altLang="en-US" sz="4400" dirty="0">
                <a:solidFill>
                  <a:srgbClr val="000099"/>
                </a:solidFill>
                <a:latin typeface="微软雅黑" panose="020B0503020204020204" pitchFamily="34" charset="-122"/>
                <a:ea typeface="微软雅黑" panose="020B0503020204020204" pitchFamily="34" charset="-122"/>
              </a:rPr>
              <a:t>第</a:t>
            </a:r>
            <a:r>
              <a:rPr lang="en-US" altLang="zh-CN" sz="4400" dirty="0">
                <a:solidFill>
                  <a:srgbClr val="000099"/>
                </a:solidFill>
                <a:latin typeface="微软雅黑" panose="020B0503020204020204" pitchFamily="34" charset="-122"/>
                <a:ea typeface="微软雅黑" panose="020B0503020204020204" pitchFamily="34" charset="-122"/>
              </a:rPr>
              <a:t>1</a:t>
            </a:r>
            <a:r>
              <a:rPr lang="zh-CN" altLang="en-US" sz="4400" dirty="0">
                <a:solidFill>
                  <a:srgbClr val="000099"/>
                </a:solidFill>
                <a:latin typeface="微软雅黑" panose="020B0503020204020204" pitchFamily="34" charset="-122"/>
                <a:ea typeface="微软雅黑" panose="020B0503020204020204" pitchFamily="34" charset="-122"/>
              </a:rPr>
              <a:t>章</a:t>
            </a:r>
            <a:br>
              <a:rPr lang="en-US" altLang="zh-CN" sz="4800" dirty="0">
                <a:solidFill>
                  <a:srgbClr val="000099"/>
                </a:solidFill>
                <a:latin typeface="微软雅黑" panose="020B0503020204020204" pitchFamily="34" charset="-122"/>
                <a:ea typeface="微软雅黑" panose="020B0503020204020204" pitchFamily="34" charset="-122"/>
              </a:rPr>
            </a:br>
            <a:r>
              <a:rPr lang="zh-CN" altLang="en-US" sz="4400" dirty="0">
                <a:solidFill>
                  <a:srgbClr val="000099"/>
                </a:solidFill>
                <a:latin typeface="微软雅黑" panose="020B0503020204020204" pitchFamily="34" charset="-122"/>
                <a:ea typeface="微软雅黑" panose="020B0503020204020204" pitchFamily="34" charset="-122"/>
              </a:rPr>
              <a:t>计算机网络和因特网</a:t>
            </a:r>
            <a:endParaRPr lang="en-US" altLang="zh-CN" sz="4400" dirty="0">
              <a:solidFill>
                <a:srgbClr val="000099"/>
              </a:solidFill>
              <a:latin typeface="微软雅黑" panose="020B0503020204020204" pitchFamily="34" charset="-122"/>
              <a:ea typeface="微软雅黑" panose="020B0503020204020204" pitchFamily="34" charset="-122"/>
            </a:endParaRPr>
          </a:p>
        </p:txBody>
      </p:sp>
      <p:sp>
        <p:nvSpPr>
          <p:cNvPr id="10245" name="Rectangle 4"/>
          <p:cNvSpPr/>
          <p:nvPr/>
        </p:nvSpPr>
        <p:spPr>
          <a:xfrm>
            <a:off x="5608638" y="3448050"/>
            <a:ext cx="3535362" cy="286067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ts val="3065"/>
              </a:lnSpc>
              <a:spcBef>
                <a:spcPct val="0"/>
              </a:spcBef>
              <a:buClrTx/>
              <a:buSzTx/>
              <a:buFontTx/>
              <a:buNone/>
            </a:pPr>
            <a:r>
              <a:rPr lang="en-US" altLang="zh-CN" i="1" dirty="0">
                <a:solidFill>
                  <a:srgbClr val="008000"/>
                </a:solidFill>
                <a:latin typeface="微软雅黑" panose="020B0503020204020204" pitchFamily="34" charset="-122"/>
                <a:ea typeface="微软雅黑" panose="020B0503020204020204" pitchFamily="34" charset="-122"/>
              </a:rPr>
              <a:t>Computer Networking: A Top Down Approach </a:t>
            </a:r>
            <a:br>
              <a:rPr lang="en-US" altLang="zh-CN" dirty="0">
                <a:solidFill>
                  <a:srgbClr val="008000"/>
                </a:solidFill>
                <a:latin typeface="微软雅黑" panose="020B0503020204020204" pitchFamily="34" charset="-122"/>
                <a:ea typeface="微软雅黑" panose="020B0503020204020204" pitchFamily="34" charset="-122"/>
              </a:rPr>
            </a:br>
            <a:endParaRPr lang="en-US" altLang="zh-CN" sz="2000" dirty="0">
              <a:solidFill>
                <a:srgbClr val="008000"/>
              </a:solidFill>
              <a:latin typeface="微软雅黑" panose="020B0503020204020204" pitchFamily="34" charset="-122"/>
              <a:ea typeface="微软雅黑" panose="020B0503020204020204" pitchFamily="34" charset="-122"/>
            </a:endParaRPr>
          </a:p>
        </p:txBody>
      </p:sp>
      <p:sp>
        <p:nvSpPr>
          <p:cNvPr id="10246" name="Text Box 6"/>
          <p:cNvSpPr txBox="1"/>
          <p:nvPr/>
        </p:nvSpPr>
        <p:spPr>
          <a:xfrm>
            <a:off x="369888" y="3241675"/>
            <a:ext cx="5378450" cy="129063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幻灯片使用说明</a:t>
            </a:r>
            <a:r>
              <a:rPr lang="en-US" altLang="zh-CN" sz="1800" dirty="0">
                <a:latin typeface="微软雅黑" panose="020B0503020204020204" pitchFamily="34" charset="-122"/>
                <a:ea typeface="微软雅黑" panose="020B0503020204020204" pitchFamily="34" charset="-122"/>
              </a:rPr>
              <a:t>:</a:t>
            </a:r>
          </a:p>
          <a:p>
            <a:pPr marL="0" lvl="0" indent="0">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本幻灯片可供所有教师、学生和读者免费使用。幻灯片形式为</a:t>
            </a:r>
            <a:r>
              <a:rPr lang="en-US" altLang="zh-CN" sz="1200" dirty="0">
                <a:latin typeface="微软雅黑" panose="020B0503020204020204" pitchFamily="34" charset="-122"/>
                <a:ea typeface="微软雅黑" panose="020B0503020204020204" pitchFamily="34" charset="-122"/>
              </a:rPr>
              <a:t>PowerPoint</a:t>
            </a:r>
            <a:r>
              <a:rPr lang="zh-CN" altLang="en-US" sz="1200" dirty="0">
                <a:latin typeface="微软雅黑" panose="020B0503020204020204" pitchFamily="34" charset="-122"/>
                <a:ea typeface="微软雅黑" panose="020B0503020204020204" pitchFamily="34" charset="-122"/>
              </a:rPr>
              <a:t>，</a:t>
            </a:r>
          </a:p>
          <a:p>
            <a:pPr marL="0" lvl="0" indent="0">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所以可以显示动画，并且用户可以根据需要对幻灯片内容进行增减和修改，也可以删除幻灯片页面（包括本页）。这些幻灯片显然代表了我们所做的大量工作。作为使用的回报，我们只要求如下</a:t>
            </a:r>
            <a:r>
              <a:rPr lang="en-US" altLang="zh-CN" sz="1200" dirty="0">
                <a:latin typeface="微软雅黑" panose="020B0503020204020204" pitchFamily="34" charset="-122"/>
                <a:ea typeface="微软雅黑" panose="020B0503020204020204" pitchFamily="34" charset="-122"/>
              </a:rPr>
              <a:t>:</a:t>
            </a:r>
          </a:p>
          <a:p>
            <a:pPr marL="0" lvl="0" indent="0">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p:txBody>
      </p:sp>
      <p:sp>
        <p:nvSpPr>
          <p:cNvPr id="10247" name="Text Box 7"/>
          <p:cNvSpPr txBox="1"/>
          <p:nvPr/>
        </p:nvSpPr>
        <p:spPr>
          <a:xfrm>
            <a:off x="373063" y="4267200"/>
            <a:ext cx="5378450" cy="22844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173355" lvl="0" indent="-173355">
              <a:lnSpc>
                <a:spcPct val="100000"/>
              </a:lnSpc>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a:p>
            <a:pPr marL="173355" lvl="0" indent="-173355">
              <a:lnSpc>
                <a:spcPct val="100000"/>
              </a:lnSpc>
              <a:spcBef>
                <a:spcPct val="0"/>
              </a:spcBef>
              <a:buClr>
                <a:srgbClr val="000099"/>
              </a:buClr>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rPr>
              <a:t>如果你使用这些幻灯片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例如，在课堂上</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，请你注明来源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毕竟，我们希望人们使用我们的书</a:t>
            </a:r>
            <a:r>
              <a:rPr lang="en-US" altLang="zh-CN" sz="1200" dirty="0">
                <a:latin typeface="微软雅黑" panose="020B0503020204020204" pitchFamily="34" charset="-122"/>
                <a:ea typeface="微软雅黑" panose="020B0503020204020204" pitchFamily="34" charset="-122"/>
              </a:rPr>
              <a:t>!)</a:t>
            </a:r>
          </a:p>
          <a:p>
            <a:pPr marL="173355" lvl="0" indent="-173355">
              <a:lnSpc>
                <a:spcPct val="100000"/>
              </a:lnSpc>
              <a:spcBef>
                <a:spcPct val="0"/>
              </a:spcBef>
              <a:buClr>
                <a:srgbClr val="000099"/>
              </a:buClr>
              <a:buFont typeface="Wingdings" panose="05000000000000000000" pitchFamily="2" charset="2"/>
              <a:buChar char="§"/>
            </a:pPr>
            <a:r>
              <a:rPr lang="zh-CN" altLang="en-US" sz="1200" dirty="0">
                <a:latin typeface="微软雅黑" panose="020B0503020204020204" pitchFamily="34" charset="-122"/>
                <a:ea typeface="微软雅黑" panose="020B0503020204020204" pitchFamily="34" charset="-122"/>
              </a:rPr>
              <a:t>如果您在网络发布任何相关幻灯片（改编自本幻灯片或与本幻灯片完全相同</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，请注意我们对该材料的版权。</a:t>
            </a:r>
          </a:p>
          <a:p>
            <a:pPr marL="173355" lvl="0" indent="-173355">
              <a:lnSpc>
                <a:spcPct val="100000"/>
              </a:lnSpc>
              <a:spcBef>
                <a:spcPct val="0"/>
              </a:spcBef>
              <a:buClr>
                <a:schemeClr val="accent2"/>
              </a:buClr>
              <a:buSzTx/>
              <a:buFont typeface="Wingdings" panose="05000000000000000000" pitchFamily="2" charset="2"/>
              <a:buChar char="q"/>
            </a:pPr>
            <a:endParaRPr lang="en-US" altLang="zh-CN" sz="1200" dirty="0">
              <a:latin typeface="微软雅黑" panose="020B0503020204020204" pitchFamily="34" charset="-122"/>
              <a:ea typeface="微软雅黑" panose="020B0503020204020204" pitchFamily="34" charset="-122"/>
            </a:endParaRPr>
          </a:p>
          <a:p>
            <a:pPr marL="173355" lvl="0" indent="-173355">
              <a:spcBef>
                <a:spcPct val="0"/>
              </a:spcBef>
              <a:buClr>
                <a:schemeClr val="accent2"/>
              </a:buClr>
              <a:buSzTx/>
              <a:buNone/>
            </a:pPr>
            <a:r>
              <a:rPr lang="zh-CN" altLang="en-US" sz="1200" dirty="0">
                <a:latin typeface="微软雅黑" panose="020B0503020204020204" pitchFamily="34" charset="-122"/>
                <a:ea typeface="微软雅黑" panose="020B0503020204020204" pitchFamily="34" charset="-122"/>
              </a:rPr>
              <a:t>非常感谢</a:t>
            </a:r>
            <a:r>
              <a:rPr lang="en-US" altLang="zh-CN" sz="1200" dirty="0">
                <a:latin typeface="微软雅黑" panose="020B0503020204020204" pitchFamily="34" charset="-122"/>
                <a:ea typeface="微软雅黑" panose="020B0503020204020204" pitchFamily="34" charset="-122"/>
              </a:rPr>
              <a:t>!  JFK/KWR</a:t>
            </a:r>
          </a:p>
          <a:p>
            <a:pPr marL="173355" lvl="0" indent="-173355">
              <a:spcBef>
                <a:spcPct val="0"/>
              </a:spcBef>
              <a:buClrTx/>
              <a:buSzTx/>
              <a:buFontTx/>
              <a:buNone/>
            </a:pPr>
            <a:endParaRPr lang="en-US" altLang="zh-CN" sz="1200" dirty="0">
              <a:latin typeface="微软雅黑" panose="020B0503020204020204" pitchFamily="34" charset="-122"/>
              <a:ea typeface="微软雅黑" panose="020B0503020204020204" pitchFamily="34" charset="-122"/>
            </a:endParaRPr>
          </a:p>
          <a:p>
            <a:pPr marL="173355" lvl="0" indent="-173355">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     </a:t>
            </a:r>
          </a:p>
          <a:p>
            <a:pPr marL="173355" lvl="0" indent="-173355">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版权所有</a:t>
            </a:r>
            <a:r>
              <a:rPr lang="en-US" altLang="zh-CN" sz="1200" dirty="0">
                <a:latin typeface="微软雅黑" panose="020B0503020204020204" pitchFamily="34" charset="-122"/>
                <a:ea typeface="微软雅黑" panose="020B0503020204020204" pitchFamily="34" charset="-122"/>
              </a:rPr>
              <a:t>1996-2016</a:t>
            </a:r>
            <a:r>
              <a:rPr lang="zh-CN" altLang="en-US" sz="1200" dirty="0">
                <a:latin typeface="微软雅黑" panose="020B0503020204020204" pitchFamily="34" charset="-122"/>
                <a:ea typeface="微软雅黑" panose="020B0503020204020204" pitchFamily="34" charset="-122"/>
              </a:rPr>
              <a:t>年</a:t>
            </a:r>
          </a:p>
          <a:p>
            <a:pPr marL="173355" lvl="0" indent="-173355">
              <a:lnSpc>
                <a:spcPct val="100000"/>
              </a:lnSpc>
              <a:spcBef>
                <a:spcPct val="0"/>
              </a:spcBef>
              <a:buClrTx/>
              <a:buSzTx/>
              <a:buFontTx/>
              <a:buNone/>
            </a:pPr>
            <a:endParaRPr lang="en-US" altLang="zh-CN" sz="1200" dirty="0">
              <a:latin typeface="微软雅黑" panose="020B0503020204020204" pitchFamily="34" charset="-122"/>
              <a:ea typeface="微软雅黑" panose="020B0503020204020204" pitchFamily="34" charset="-122"/>
            </a:endParaRPr>
          </a:p>
          <a:p>
            <a:pPr marL="173355" lvl="0" indent="-173355">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     J.F Kurose</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K.W. Ross</a:t>
            </a:r>
            <a:r>
              <a:rPr lang="zh-CN" altLang="en-US" sz="1200" dirty="0">
                <a:latin typeface="微软雅黑" panose="020B0503020204020204" pitchFamily="34" charset="-122"/>
                <a:ea typeface="微软雅黑" panose="020B0503020204020204" pitchFamily="34" charset="-122"/>
              </a:rPr>
              <a:t>版权所有</a:t>
            </a:r>
            <a:endParaRPr lang="en-US" altLang="zh-CN" sz="1200" dirty="0">
              <a:latin typeface="微软雅黑" panose="020B0503020204020204" pitchFamily="34" charset="-122"/>
              <a:ea typeface="微软雅黑" panose="020B0503020204020204" pitchFamily="34" charset="-122"/>
            </a:endParaRPr>
          </a:p>
        </p:txBody>
      </p:sp>
      <p:pic>
        <p:nvPicPr>
          <p:cNvPr id="10248" name="Picture 8"/>
          <p:cNvPicPr>
            <a:picLocks noChangeAspect="1"/>
          </p:cNvPicPr>
          <p:nvPr/>
        </p:nvPicPr>
        <p:blipFill>
          <a:blip r:embed="rId3"/>
          <a:stretch>
            <a:fillRect/>
          </a:stretch>
        </p:blipFill>
        <p:spPr>
          <a:xfrm>
            <a:off x="482600" y="5942013"/>
            <a:ext cx="187325" cy="187325"/>
          </a:xfrm>
          <a:prstGeom prst="rect">
            <a:avLst/>
          </a:prstGeom>
          <a:noFill/>
          <a:ln w="9525">
            <a:noFill/>
          </a:ln>
        </p:spPr>
      </p:pic>
      <p:pic>
        <p:nvPicPr>
          <p:cNvPr id="10249" name="Picture 9" descr="underline_base"/>
          <p:cNvPicPr/>
          <p:nvPr/>
        </p:nvPicPr>
        <p:blipFill>
          <a:blip r:embed="rId4"/>
          <a:stretch>
            <a:fillRect/>
          </a:stretch>
        </p:blipFill>
        <p:spPr>
          <a:xfrm>
            <a:off x="452438" y="2601913"/>
            <a:ext cx="5181600" cy="225425"/>
          </a:xfrm>
          <a:prstGeom prst="rect">
            <a:avLst/>
          </a:prstGeom>
          <a:noFill/>
          <a:ln w="9525">
            <a:noFill/>
          </a:ln>
        </p:spPr>
      </p:pic>
      <p:pic>
        <p:nvPicPr>
          <p:cNvPr id="10250" name="Picture 1" descr="kurose7e_cover_small.jpg"/>
          <p:cNvPicPr>
            <a:picLocks noChangeAspect="1"/>
          </p:cNvPicPr>
          <p:nvPr/>
        </p:nvPicPr>
        <p:blipFill>
          <a:blip r:embed="rId5"/>
          <a:stretch>
            <a:fillRect/>
          </a:stretch>
        </p:blipFill>
        <p:spPr>
          <a:xfrm>
            <a:off x="5710238" y="325438"/>
            <a:ext cx="3087687" cy="3819525"/>
          </a:xfrm>
          <a:prstGeom prst="rect">
            <a:avLst/>
          </a:prstGeom>
          <a:noFill/>
          <a:ln w="9525">
            <a:noFill/>
          </a:ln>
        </p:spPr>
      </p:pic>
      <p:sp>
        <p:nvSpPr>
          <p:cNvPr id="10251" name="Rectangle 4"/>
          <p:cNvSpPr/>
          <p:nvPr/>
        </p:nvSpPr>
        <p:spPr>
          <a:xfrm>
            <a:off x="5634038" y="4429125"/>
            <a:ext cx="3260725" cy="286067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800" dirty="0">
                <a:solidFill>
                  <a:srgbClr val="008000"/>
                </a:solidFill>
                <a:latin typeface="微软雅黑" panose="020B0503020204020204" pitchFamily="34" charset="-122"/>
                <a:ea typeface="微软雅黑" panose="020B0503020204020204" pitchFamily="34" charset="-122"/>
              </a:rPr>
              <a:t>7</a:t>
            </a:r>
            <a:r>
              <a:rPr lang="en-US" altLang="zh-CN" sz="1800" baseline="30000" dirty="0">
                <a:solidFill>
                  <a:srgbClr val="008000"/>
                </a:solidFill>
                <a:latin typeface="微软雅黑" panose="020B0503020204020204" pitchFamily="34" charset="-122"/>
                <a:ea typeface="微软雅黑" panose="020B0503020204020204" pitchFamily="34" charset="-122"/>
              </a:rPr>
              <a:t>th</a:t>
            </a:r>
            <a:r>
              <a:rPr lang="en-US" altLang="zh-CN" sz="1800" dirty="0">
                <a:solidFill>
                  <a:srgbClr val="008000"/>
                </a:solidFill>
                <a:latin typeface="微软雅黑" panose="020B0503020204020204" pitchFamily="34" charset="-122"/>
                <a:ea typeface="微软雅黑" panose="020B0503020204020204" pitchFamily="34" charset="-122"/>
              </a:rPr>
              <a:t> edition </a:t>
            </a:r>
            <a:br>
              <a:rPr lang="en-US" altLang="zh-CN" sz="1800" dirty="0">
                <a:solidFill>
                  <a:srgbClr val="008000"/>
                </a:solidFill>
                <a:latin typeface="微软雅黑" panose="020B0503020204020204" pitchFamily="34" charset="-122"/>
                <a:ea typeface="微软雅黑" panose="020B0503020204020204" pitchFamily="34" charset="-122"/>
              </a:rPr>
            </a:br>
            <a:r>
              <a:rPr lang="en-US" altLang="zh-CN" sz="1800" dirty="0">
                <a:solidFill>
                  <a:srgbClr val="008000"/>
                </a:solidFill>
                <a:latin typeface="微软雅黑" panose="020B0503020204020204" pitchFamily="34" charset="-122"/>
                <a:ea typeface="微软雅黑" panose="020B0503020204020204" pitchFamily="34" charset="-122"/>
              </a:rPr>
              <a:t>Jim Kurose, Keith Ross</a:t>
            </a:r>
            <a:br>
              <a:rPr lang="en-US" altLang="zh-CN" sz="1800" dirty="0">
                <a:solidFill>
                  <a:srgbClr val="008000"/>
                </a:solidFill>
                <a:latin typeface="微软雅黑" panose="020B0503020204020204" pitchFamily="34" charset="-122"/>
                <a:ea typeface="微软雅黑" panose="020B0503020204020204" pitchFamily="34" charset="-122"/>
              </a:rPr>
            </a:br>
            <a:r>
              <a:rPr lang="en-US" altLang="zh-CN" sz="1400" dirty="0">
                <a:solidFill>
                  <a:srgbClr val="008000"/>
                </a:solidFill>
                <a:latin typeface="微软雅黑" panose="020B0503020204020204" pitchFamily="34" charset="-122"/>
                <a:ea typeface="微软雅黑" panose="020B0503020204020204" pitchFamily="34" charset="-122"/>
              </a:rPr>
              <a:t>Pearson/Addison Wesley</a:t>
            </a:r>
            <a:br>
              <a:rPr lang="en-US" altLang="zh-CN" sz="1400" dirty="0">
                <a:solidFill>
                  <a:srgbClr val="008000"/>
                </a:solidFill>
                <a:latin typeface="微软雅黑" panose="020B0503020204020204" pitchFamily="34" charset="-122"/>
                <a:ea typeface="微软雅黑" panose="020B0503020204020204" pitchFamily="34" charset="-122"/>
              </a:rPr>
            </a:br>
            <a:r>
              <a:rPr lang="en-US" altLang="zh-CN" sz="1400" dirty="0">
                <a:solidFill>
                  <a:srgbClr val="008000"/>
                </a:solidFill>
                <a:latin typeface="微软雅黑" panose="020B0503020204020204" pitchFamily="34" charset="-122"/>
                <a:ea typeface="微软雅黑" panose="020B0503020204020204" pitchFamily="34" charset="-122"/>
              </a:rPr>
              <a:t>April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28675"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28676"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10</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1.1</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C00000"/>
                </a:solidFill>
                <a:effectLst/>
                <a:uLnTx/>
                <a:uFillTx/>
                <a:latin typeface="+mn-ea"/>
                <a:ea typeface="+mn-ea"/>
                <a:cs typeface="+mn-cs"/>
              </a:rPr>
              <a:t>1.2 </a:t>
            </a:r>
            <a:r>
              <a:rPr kumimoji="0" lang="zh-CN" altLang="en-US" sz="2800" b="0" i="0" u="none" strike="noStrike" kern="0" cap="none" spc="0" normalizeH="0" baseline="0" noProof="0">
                <a:ln>
                  <a:noFill/>
                </a:ln>
                <a:solidFill>
                  <a:srgbClr val="C00000"/>
                </a:solidFill>
                <a:effectLst/>
                <a:uLnTx/>
                <a:uFillTx/>
                <a:latin typeface="+mn-ea"/>
                <a:ea typeface="+mn-ea"/>
                <a:cs typeface="+mn-cs"/>
              </a:rPr>
              <a:t>网络边缘</a:t>
            </a:r>
            <a:endParaRPr kumimoji="0" lang="en-US" altLang="zh-CN" sz="2800" b="0" i="0" u="none" strike="noStrike" kern="0" cap="none" spc="0" normalizeH="0" baseline="0" noProof="0">
              <a:ln>
                <a:noFill/>
              </a:ln>
              <a:solidFill>
                <a:srgbClr val="C00000"/>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rgbClr val="C00000"/>
                </a:solidFill>
                <a:effectLst/>
                <a:uLnTx/>
                <a:uFillTx/>
                <a:latin typeface="+mn-ea"/>
                <a:ea typeface="+mn-ea"/>
                <a:cs typeface="+mn-cs"/>
              </a:rPr>
              <a:t>端系统、接入网、链路</a:t>
            </a:r>
            <a:endParaRPr kumimoji="0" lang="en-US" altLang="zh-CN" sz="2400" b="0" i="0" u="none" strike="noStrike" kern="0" cap="none" spc="0" normalizeH="0" baseline="0" noProof="0">
              <a:ln>
                <a:noFill/>
              </a:ln>
              <a:solidFill>
                <a:srgbClr val="C00000"/>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1.3 </a:t>
            </a:r>
            <a:r>
              <a:rPr kumimoji="0" lang="zh-CN" altLang="en-US" sz="2800" b="0" i="0" u="none" strike="noStrike" kern="0" cap="none" spc="0" normalizeH="0" baseline="0" noProof="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1.4 </a:t>
            </a:r>
            <a:r>
              <a:rPr kumimoji="0" lang="zh-CN" altLang="en-US" sz="2800" b="0" i="0" u="none" strike="noStrike" kern="0" cap="none" spc="0" normalizeH="0" baseline="0" noProof="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1.5</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1.6</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1.7</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
        <p:nvSpPr>
          <p:cNvPr id="8"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30723" name="Rectangle 2"/>
          <p:cNvSpPr>
            <a:spLocks noGrp="1"/>
          </p:cNvSpPr>
          <p:nvPr>
            <p:ph type="title" idx="4294967295"/>
          </p:nvPr>
        </p:nvSpPr>
        <p:spPr>
          <a:xfrm>
            <a:off x="533400" y="201613"/>
            <a:ext cx="7772400" cy="892175"/>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进一步了解网络结构</a:t>
            </a:r>
            <a:endParaRPr lang="en-US" altLang="zh-CN" dirty="0">
              <a:latin typeface="微软雅黑" panose="020B0503020204020204" pitchFamily="34" charset="-122"/>
              <a:ea typeface="微软雅黑" panose="020B0503020204020204" pitchFamily="34" charset="-122"/>
            </a:endParaRPr>
          </a:p>
        </p:txBody>
      </p:sp>
      <p:sp>
        <p:nvSpPr>
          <p:cNvPr id="9219" name="Rectangle 3"/>
          <p:cNvSpPr>
            <a:spLocks noGrp="1"/>
          </p:cNvSpPr>
          <p:nvPr>
            <p:ph type="body" sz="half" idx="4294967295"/>
          </p:nvPr>
        </p:nvSpPr>
        <p:spPr>
          <a:xfrm>
            <a:off x="417513" y="1381125"/>
            <a:ext cx="3840162" cy="104775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sz="2800" i="1" dirty="0">
                <a:solidFill>
                  <a:srgbClr val="CC0000"/>
                </a:solidFill>
                <a:latin typeface="微软雅黑" panose="020B0503020204020204" pitchFamily="34" charset="-122"/>
                <a:ea typeface="微软雅黑" panose="020B0503020204020204" pitchFamily="34" charset="-122"/>
              </a:rPr>
              <a:t>网络边缘</a:t>
            </a:r>
            <a:r>
              <a:rPr lang="en-US" altLang="zh-CN" sz="2800" i="1" dirty="0">
                <a:solidFill>
                  <a:srgbClr val="CC0000"/>
                </a:solidFill>
                <a:latin typeface="微软雅黑" panose="020B0503020204020204" pitchFamily="34" charset="-122"/>
                <a:ea typeface="微软雅黑" panose="020B0503020204020204" pitchFamily="34" charset="-122"/>
              </a:rPr>
              <a:t>:</a:t>
            </a:r>
          </a:p>
          <a:p>
            <a:pPr marL="682625" lvl="1" indent="-225425" eaLnBrk="1" hangingPunct="1"/>
            <a:r>
              <a:rPr lang="zh-CN" altLang="en-US" sz="2400" dirty="0">
                <a:latin typeface="微软雅黑" panose="020B0503020204020204" pitchFamily="34" charset="-122"/>
                <a:ea typeface="微软雅黑" panose="020B0503020204020204" pitchFamily="34" charset="-122"/>
              </a:rPr>
              <a:t>主机</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客户</a:t>
            </a:r>
            <a:r>
              <a:rPr lang="en-US" altLang="zh-CN" sz="2400" dirty="0">
                <a:latin typeface="微软雅黑" panose="020B0503020204020204" pitchFamily="34" charset="-122"/>
                <a:ea typeface="微软雅黑" panose="020B0503020204020204" pitchFamily="34" charset="-122"/>
              </a:rPr>
              <a:t>(clients)</a:t>
            </a:r>
            <a:r>
              <a:rPr lang="zh-CN" altLang="en-US" sz="2400" dirty="0">
                <a:latin typeface="微软雅黑" panose="020B0503020204020204" pitchFamily="34" charset="-122"/>
                <a:ea typeface="微软雅黑" panose="020B0503020204020204" pitchFamily="34" charset="-122"/>
              </a:rPr>
              <a:t>和服务器</a:t>
            </a:r>
            <a:r>
              <a:rPr lang="en-US" altLang="zh-CN" sz="2400" dirty="0">
                <a:latin typeface="微软雅黑" panose="020B0503020204020204" pitchFamily="34" charset="-122"/>
                <a:ea typeface="微软雅黑" panose="020B0503020204020204" pitchFamily="34" charset="-122"/>
              </a:rPr>
              <a:t>(servers)</a:t>
            </a:r>
          </a:p>
          <a:p>
            <a:pPr marL="682625" lvl="1" indent="-225425" eaLnBrk="1" hangingPunct="1"/>
            <a:r>
              <a:rPr lang="zh-CN" altLang="en-US" sz="2400" dirty="0">
                <a:latin typeface="微软雅黑" panose="020B0503020204020204" pitchFamily="34" charset="-122"/>
                <a:ea typeface="微软雅黑" panose="020B0503020204020204" pitchFamily="34" charset="-122"/>
              </a:rPr>
              <a:t>服务器通常位于数据中心</a:t>
            </a:r>
          </a:p>
        </p:txBody>
      </p:sp>
      <p:sp>
        <p:nvSpPr>
          <p:cNvPr id="10088" name="Rectangle 872"/>
          <p:cNvSpPr>
            <a:spLocks noChangeArrowheads="1"/>
          </p:cNvSpPr>
          <p:nvPr/>
        </p:nvSpPr>
        <p:spPr bwMode="auto">
          <a:xfrm>
            <a:off x="488950" y="3468688"/>
            <a:ext cx="4027488" cy="1414463"/>
          </a:xfrm>
          <a:prstGeom prst="rect">
            <a:avLst/>
          </a:prstGeom>
          <a:noFill/>
          <a:ln>
            <a:noFill/>
          </a:ln>
        </p:spPr>
        <p:txBody>
          <a:bodyPr/>
          <a:lstStyle>
            <a:lvl1pPr marL="395605" indent="-39560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95605" marR="0" lvl="0" indent="-39560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接入网</a:t>
            </a:r>
            <a:r>
              <a:rPr kumimoji="0" lang="en-US" altLang="zh-CN"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物理媒体</a:t>
            </a:r>
            <a:r>
              <a:rPr kumimoji="0" lang="en-US" altLang="zh-CN"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0" fontAlgn="base" latinLnBrk="0" hangingPunct="0">
              <a:lnSpc>
                <a:spcPct val="85000"/>
              </a:lnSpc>
              <a:spcBef>
                <a:spcPct val="20000"/>
              </a:spcBef>
              <a:spcAft>
                <a:spcPct val="0"/>
              </a:spcAft>
              <a:buClr>
                <a:srgbClr val="000099"/>
              </a:buClr>
              <a:buSzPct val="100000"/>
              <a:buFontTx/>
              <a:buNone/>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有线、无线通信链路 </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089" name="Rectangle 873"/>
          <p:cNvSpPr/>
          <p:nvPr/>
        </p:nvSpPr>
        <p:spPr>
          <a:xfrm>
            <a:off x="447675" y="4784725"/>
            <a:ext cx="3810000" cy="14192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95605" lvl="0" indent="-395605">
              <a:spcBef>
                <a:spcPct val="15000"/>
              </a:spcBef>
              <a:buClr>
                <a:srgbClr val="000099"/>
              </a:buClr>
            </a:pPr>
            <a:r>
              <a:rPr lang="zh-CN" altLang="en-US" i="1" dirty="0">
                <a:solidFill>
                  <a:srgbClr val="CC0000"/>
                </a:solidFill>
                <a:latin typeface="微软雅黑" panose="020B0503020204020204" pitchFamily="34" charset="-122"/>
                <a:ea typeface="微软雅黑" panose="020B0503020204020204" pitchFamily="34" charset="-122"/>
              </a:rPr>
              <a:t>网络核心</a:t>
            </a:r>
            <a:r>
              <a:rPr lang="en-US" altLang="zh-CN" i="1" dirty="0">
                <a:solidFill>
                  <a:srgbClr val="CC0000"/>
                </a:solidFill>
                <a:latin typeface="微软雅黑" panose="020B0503020204020204" pitchFamily="34" charset="-122"/>
                <a:ea typeface="微软雅黑" panose="020B0503020204020204" pitchFamily="34" charset="-122"/>
              </a:rPr>
              <a:t>: </a:t>
            </a:r>
          </a:p>
          <a:p>
            <a:pPr marL="628650" lvl="1" indent="-177800">
              <a:spcBef>
                <a:spcPct val="15000"/>
              </a:spcBef>
              <a:buClr>
                <a:srgbClr val="000099"/>
              </a:buClr>
            </a:pPr>
            <a:r>
              <a:rPr lang="zh-CN" altLang="en-US" dirty="0">
                <a:latin typeface="微软雅黑" panose="020B0503020204020204" pitchFamily="34" charset="-122"/>
                <a:ea typeface="微软雅黑" panose="020B0503020204020204" pitchFamily="34" charset="-122"/>
              </a:rPr>
              <a:t>互相连接的路由器</a:t>
            </a:r>
            <a:endParaRPr lang="en-US" altLang="zh-CN" dirty="0">
              <a:latin typeface="微软雅黑" panose="020B0503020204020204" pitchFamily="34" charset="-122"/>
              <a:ea typeface="微软雅黑" panose="020B0503020204020204" pitchFamily="34" charset="-122"/>
            </a:endParaRPr>
          </a:p>
          <a:p>
            <a:pPr marL="628650" lvl="1" indent="-177800">
              <a:spcBef>
                <a:spcPct val="15000"/>
              </a:spcBef>
              <a:buClr>
                <a:srgbClr val="000099"/>
              </a:buClr>
            </a:pPr>
            <a:r>
              <a:rPr lang="zh-CN" altLang="en-US" dirty="0">
                <a:latin typeface="微软雅黑" panose="020B0503020204020204" pitchFamily="34" charset="-122"/>
                <a:ea typeface="微软雅黑" panose="020B0503020204020204" pitchFamily="34" charset="-122"/>
              </a:rPr>
              <a:t>网络的网络</a:t>
            </a:r>
          </a:p>
        </p:txBody>
      </p:sp>
      <p:pic>
        <p:nvPicPr>
          <p:cNvPr id="30727" name="Picture 544" descr="underline_base"/>
          <p:cNvPicPr/>
          <p:nvPr/>
        </p:nvPicPr>
        <p:blipFill>
          <a:blip r:embed="rId3"/>
          <a:stretch>
            <a:fillRect/>
          </a:stretch>
        </p:blipFill>
        <p:spPr>
          <a:xfrm>
            <a:off x="601663" y="877888"/>
            <a:ext cx="7769225" cy="173037"/>
          </a:xfrm>
          <a:prstGeom prst="rect">
            <a:avLst/>
          </a:prstGeom>
          <a:noFill/>
          <a:ln w="9525">
            <a:noFill/>
          </a:ln>
        </p:spPr>
      </p:pic>
      <p:sp>
        <p:nvSpPr>
          <p:cNvPr id="3072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11</a:t>
            </a:fld>
            <a:endParaRPr lang="en-US" altLang="zh-CN" sz="1200" dirty="0">
              <a:latin typeface="微软雅黑" panose="020B0503020204020204" pitchFamily="34" charset="-122"/>
              <a:ea typeface="微软雅黑" panose="020B0503020204020204" pitchFamily="34" charset="-122"/>
            </a:endParaRPr>
          </a:p>
        </p:txBody>
      </p:sp>
      <p:grpSp>
        <p:nvGrpSpPr>
          <p:cNvPr id="30729" name="Group 2"/>
          <p:cNvGrpSpPr/>
          <p:nvPr/>
        </p:nvGrpSpPr>
        <p:grpSpPr>
          <a:xfrm>
            <a:off x="5202238" y="1384300"/>
            <a:ext cx="3551237" cy="4611688"/>
            <a:chOff x="5202238" y="1384300"/>
            <a:chExt cx="3551237" cy="4612368"/>
          </a:xfrm>
        </p:grpSpPr>
        <p:sp>
          <p:nvSpPr>
            <p:cNvPr id="30730" name="Freeform 416"/>
            <p:cNvSpPr/>
            <p:nvPr/>
          </p:nvSpPr>
          <p:spPr>
            <a:xfrm>
              <a:off x="7023100" y="2001838"/>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30731" name="Freeform 415"/>
            <p:cNvSpPr/>
            <p:nvPr/>
          </p:nvSpPr>
          <p:spPr>
            <a:xfrm>
              <a:off x="7004050" y="3527425"/>
              <a:ext cx="1314450" cy="674688"/>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alpha val="100000"/>
              </a:srgbClr>
            </a:solidFill>
            <a:ln w="9525">
              <a:noFill/>
            </a:ln>
          </p:spPr>
          <p:txBody>
            <a:bodyPr/>
            <a:lstStyle/>
            <a:p>
              <a:endParaRPr lang="zh-CN" altLang="en-US"/>
            </a:p>
          </p:txBody>
        </p:sp>
        <p:sp>
          <p:nvSpPr>
            <p:cNvPr id="30732" name="Freeform 665"/>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grpSp>
          <p:nvGrpSpPr>
            <p:cNvPr id="30733" name="Group 666"/>
            <p:cNvGrpSpPr/>
            <p:nvPr/>
          </p:nvGrpSpPr>
          <p:grpSpPr>
            <a:xfrm>
              <a:off x="5329977" y="2980450"/>
              <a:ext cx="1458912" cy="933450"/>
              <a:chOff x="2889" y="1631"/>
              <a:chExt cx="980" cy="743"/>
            </a:xfrm>
          </p:grpSpPr>
          <p:sp>
            <p:nvSpPr>
              <p:cNvPr id="31340" name="Rectangle 667"/>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41"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30734" name="Freeform 669"/>
            <p:cNvSpPr/>
            <p:nvPr/>
          </p:nvSpPr>
          <p:spPr>
            <a:xfrm>
              <a:off x="5364163" y="433138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p>
              <a:endParaRPr lang="zh-CN" altLang="en-US"/>
            </a:p>
          </p:txBody>
        </p:sp>
        <p:sp>
          <p:nvSpPr>
            <p:cNvPr id="30735" name="Line 670"/>
            <p:cNvSpPr/>
            <p:nvPr/>
          </p:nvSpPr>
          <p:spPr>
            <a:xfrm rot="-5400000">
              <a:off x="7845425" y="5162550"/>
              <a:ext cx="523875" cy="1397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36" name="Line 671"/>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30737" name="Line 672"/>
            <p:cNvSpPr/>
            <p:nvPr/>
          </p:nvSpPr>
          <p:spPr>
            <a:xfrm rot="-5400000">
              <a:off x="8177213" y="5116513"/>
              <a:ext cx="0" cy="1143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38" name="Line 674"/>
            <p:cNvSpPr/>
            <p:nvPr/>
          </p:nvSpPr>
          <p:spPr>
            <a:xfrm>
              <a:off x="6100763" y="4776788"/>
              <a:ext cx="217487" cy="1000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39" name="Line 675"/>
            <p:cNvSpPr/>
            <p:nvPr/>
          </p:nvSpPr>
          <p:spPr>
            <a:xfrm flipV="1">
              <a:off x="5842000" y="5038725"/>
              <a:ext cx="407988"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40" name="Line 678"/>
            <p:cNvSpPr/>
            <p:nvPr/>
          </p:nvSpPr>
          <p:spPr>
            <a:xfrm flipH="1">
              <a:off x="6267450" y="5102225"/>
              <a:ext cx="144463" cy="16986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41" name="Line 679"/>
            <p:cNvSpPr/>
            <p:nvPr/>
          </p:nvSpPr>
          <p:spPr>
            <a:xfrm flipH="1" flipV="1">
              <a:off x="6586538" y="5110163"/>
              <a:ext cx="76200" cy="1635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42" name="Line 680"/>
            <p:cNvSpPr/>
            <p:nvPr/>
          </p:nvSpPr>
          <p:spPr>
            <a:xfrm>
              <a:off x="6743700" y="5056188"/>
              <a:ext cx="503238" cy="26987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43" name="Line 682"/>
            <p:cNvSpPr/>
            <p:nvPr/>
          </p:nvSpPr>
          <p:spPr>
            <a:xfrm>
              <a:off x="6284913" y="3551238"/>
              <a:ext cx="0" cy="10636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0744" name="Line 683"/>
            <p:cNvSpPr/>
            <p:nvPr/>
          </p:nvSpPr>
          <p:spPr>
            <a:xfrm flipV="1">
              <a:off x="5891213" y="3736975"/>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30745" name="Picture 684" descr="access_point_stylized_small"/>
            <p:cNvPicPr>
              <a:picLocks noChangeAspect="1"/>
            </p:cNvPicPr>
            <p:nvPr/>
          </p:nvPicPr>
          <p:blipFill>
            <a:blip r:embed="rId4"/>
            <a:stretch>
              <a:fillRect/>
            </a:stretch>
          </p:blipFill>
          <p:spPr>
            <a:xfrm>
              <a:off x="5640388" y="3548063"/>
              <a:ext cx="369887" cy="306387"/>
            </a:xfrm>
            <a:prstGeom prst="rect">
              <a:avLst/>
            </a:prstGeom>
            <a:noFill/>
            <a:ln w="9525">
              <a:noFill/>
            </a:ln>
          </p:spPr>
        </p:pic>
        <p:sp>
          <p:nvSpPr>
            <p:cNvPr id="30746" name="Line 685"/>
            <p:cNvSpPr/>
            <p:nvPr/>
          </p:nvSpPr>
          <p:spPr>
            <a:xfrm rot="5400000" flipV="1">
              <a:off x="7994650"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30747" name="Line 686"/>
            <p:cNvSpPr/>
            <p:nvPr/>
          </p:nvSpPr>
          <p:spPr>
            <a:xfrm flipV="1">
              <a:off x="5894388" y="3733800"/>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30748" name="Picture 708" descr="access_point_stylized_small"/>
            <p:cNvPicPr>
              <a:picLocks noChangeAspect="1"/>
            </p:cNvPicPr>
            <p:nvPr/>
          </p:nvPicPr>
          <p:blipFill>
            <a:blip r:embed="rId4"/>
            <a:stretch>
              <a:fillRect/>
            </a:stretch>
          </p:blipFill>
          <p:spPr>
            <a:xfrm>
              <a:off x="5641975" y="3546475"/>
              <a:ext cx="369888" cy="306388"/>
            </a:xfrm>
            <a:prstGeom prst="rect">
              <a:avLst/>
            </a:prstGeom>
            <a:noFill/>
            <a:ln w="9525">
              <a:noFill/>
            </a:ln>
          </p:spPr>
        </p:pic>
        <p:sp>
          <p:nvSpPr>
            <p:cNvPr id="30749" name="Line 711"/>
            <p:cNvSpPr/>
            <p:nvPr/>
          </p:nvSpPr>
          <p:spPr>
            <a:xfrm>
              <a:off x="7396163" y="3816350"/>
              <a:ext cx="163512" cy="1206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50" name="Line 712"/>
            <p:cNvSpPr/>
            <p:nvPr/>
          </p:nvSpPr>
          <p:spPr>
            <a:xfrm>
              <a:off x="7493000" y="3736975"/>
              <a:ext cx="2794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51" name="Line 713"/>
            <p:cNvSpPr/>
            <p:nvPr/>
          </p:nvSpPr>
          <p:spPr>
            <a:xfrm flipV="1">
              <a:off x="7729538" y="3822700"/>
              <a:ext cx="134937" cy="1047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52" name="Line 714"/>
            <p:cNvSpPr/>
            <p:nvPr/>
          </p:nvSpPr>
          <p:spPr>
            <a:xfrm>
              <a:off x="6723063" y="2590800"/>
              <a:ext cx="509587" cy="31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753" name="Line 715"/>
            <p:cNvSpPr/>
            <p:nvPr/>
          </p:nvSpPr>
          <p:spPr>
            <a:xfrm>
              <a:off x="7358063" y="4700588"/>
              <a:ext cx="390525" cy="184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54" name="Line 716"/>
            <p:cNvSpPr/>
            <p:nvPr/>
          </p:nvSpPr>
          <p:spPr>
            <a:xfrm flipV="1">
              <a:off x="6737350" y="4687888"/>
              <a:ext cx="322263" cy="198437"/>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55" name="Line 717"/>
            <p:cNvSpPr/>
            <p:nvPr/>
          </p:nvSpPr>
          <p:spPr>
            <a:xfrm flipV="1">
              <a:off x="6780213" y="4979988"/>
              <a:ext cx="97155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30756" name="Line 718"/>
            <p:cNvSpPr/>
            <p:nvPr/>
          </p:nvSpPr>
          <p:spPr>
            <a:xfrm flipV="1">
              <a:off x="7577138" y="2495550"/>
              <a:ext cx="123825" cy="873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57" name="Line 719"/>
            <p:cNvSpPr/>
            <p:nvPr/>
          </p:nvSpPr>
          <p:spPr>
            <a:xfrm>
              <a:off x="7405688" y="2668588"/>
              <a:ext cx="0" cy="825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30758" name="Line 720"/>
            <p:cNvSpPr/>
            <p:nvPr/>
          </p:nvSpPr>
          <p:spPr>
            <a:xfrm flipV="1">
              <a:off x="7577138" y="2565400"/>
              <a:ext cx="263525" cy="2889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59" name="Line 721"/>
            <p:cNvSpPr/>
            <p:nvPr/>
          </p:nvSpPr>
          <p:spPr>
            <a:xfrm>
              <a:off x="7942263" y="2563813"/>
              <a:ext cx="0" cy="1968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60" name="Line 722"/>
            <p:cNvSpPr/>
            <p:nvPr/>
          </p:nvSpPr>
          <p:spPr>
            <a:xfrm>
              <a:off x="7596188" y="2870200"/>
              <a:ext cx="188912"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61" name="Line 723"/>
            <p:cNvSpPr/>
            <p:nvPr/>
          </p:nvSpPr>
          <p:spPr>
            <a:xfrm>
              <a:off x="8150225" y="2860675"/>
              <a:ext cx="1778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62" name="Line 724"/>
            <p:cNvSpPr/>
            <p:nvPr/>
          </p:nvSpPr>
          <p:spPr>
            <a:xfrm flipH="1">
              <a:off x="7296150" y="2936875"/>
              <a:ext cx="98425" cy="7048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30763" name="Line 725"/>
            <p:cNvSpPr/>
            <p:nvPr/>
          </p:nvSpPr>
          <p:spPr>
            <a:xfrm flipH="1">
              <a:off x="7888288" y="2936875"/>
              <a:ext cx="111125" cy="7270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64" name="Line 726"/>
            <p:cNvSpPr/>
            <p:nvPr/>
          </p:nvSpPr>
          <p:spPr>
            <a:xfrm flipV="1">
              <a:off x="7272338" y="4078288"/>
              <a:ext cx="227012" cy="43656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0765" name="Line 727"/>
            <p:cNvSpPr/>
            <p:nvPr/>
          </p:nvSpPr>
          <p:spPr>
            <a:xfrm>
              <a:off x="8345488" y="2859088"/>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30766" name="Line 728"/>
            <p:cNvSpPr/>
            <p:nvPr/>
          </p:nvSpPr>
          <p:spPr>
            <a:xfrm>
              <a:off x="6289675" y="2406650"/>
              <a:ext cx="152400" cy="952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0767"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768"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769"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0770" name="Group 732"/>
            <p:cNvGrpSpPr/>
            <p:nvPr/>
          </p:nvGrpSpPr>
          <p:grpSpPr>
            <a:xfrm>
              <a:off x="6430963" y="2519363"/>
              <a:ext cx="219075" cy="52387"/>
              <a:chOff x="2468" y="1332"/>
              <a:chExt cx="310" cy="60"/>
            </a:xfrm>
          </p:grpSpPr>
          <p:sp>
            <p:nvSpPr>
              <p:cNvPr id="31338"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39"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0771" name="Line 735"/>
            <p:cNvSpPr/>
            <p:nvPr/>
          </p:nvSpPr>
          <p:spPr>
            <a:xfrm>
              <a:off x="6354763" y="2543175"/>
              <a:ext cx="0" cy="746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772" name="Line 736"/>
            <p:cNvSpPr/>
            <p:nvPr/>
          </p:nvSpPr>
          <p:spPr>
            <a:xfrm>
              <a:off x="6740525" y="2546350"/>
              <a:ext cx="0"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30773" name="Group 737"/>
            <p:cNvGrpSpPr/>
            <p:nvPr/>
          </p:nvGrpSpPr>
          <p:grpSpPr>
            <a:xfrm>
              <a:off x="7202488" y="2493963"/>
              <a:ext cx="390525" cy="174625"/>
              <a:chOff x="4334" y="1470"/>
              <a:chExt cx="246" cy="107"/>
            </a:xfrm>
          </p:grpSpPr>
          <p:sp>
            <p:nvSpPr>
              <p:cNvPr id="3133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3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3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333" name="Group 741"/>
              <p:cNvGrpSpPr/>
              <p:nvPr/>
            </p:nvGrpSpPr>
            <p:grpSpPr>
              <a:xfrm>
                <a:off x="4383" y="1488"/>
                <a:ext cx="138" cy="33"/>
                <a:chOff x="2468" y="1332"/>
                <a:chExt cx="310" cy="60"/>
              </a:xfrm>
            </p:grpSpPr>
            <p:sp>
              <p:nvSpPr>
                <p:cNvPr id="31336"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37"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334" name="Line 74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335" name="Line 74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74" name="Group 746"/>
            <p:cNvGrpSpPr/>
            <p:nvPr/>
          </p:nvGrpSpPr>
          <p:grpSpPr>
            <a:xfrm>
              <a:off x="7213600" y="2757488"/>
              <a:ext cx="390525" cy="174625"/>
              <a:chOff x="4334" y="1470"/>
              <a:chExt cx="246" cy="107"/>
            </a:xfrm>
          </p:grpSpPr>
          <p:sp>
            <p:nvSpPr>
              <p:cNvPr id="3132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2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2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325" name="Group 750"/>
              <p:cNvGrpSpPr/>
              <p:nvPr/>
            </p:nvGrpSpPr>
            <p:grpSpPr>
              <a:xfrm>
                <a:off x="4383" y="1488"/>
                <a:ext cx="138" cy="33"/>
                <a:chOff x="2468" y="1332"/>
                <a:chExt cx="310" cy="60"/>
              </a:xfrm>
            </p:grpSpPr>
            <p:sp>
              <p:nvSpPr>
                <p:cNvPr id="31328"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29"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326" name="Line 75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327" name="Line 75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75" name="Group 764"/>
            <p:cNvGrpSpPr/>
            <p:nvPr/>
          </p:nvGrpSpPr>
          <p:grpSpPr>
            <a:xfrm>
              <a:off x="7689850" y="2393950"/>
              <a:ext cx="390525" cy="174625"/>
              <a:chOff x="4334" y="1470"/>
              <a:chExt cx="246" cy="107"/>
            </a:xfrm>
          </p:grpSpPr>
          <p:sp>
            <p:nvSpPr>
              <p:cNvPr id="3131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1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1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317" name="Group 768"/>
              <p:cNvGrpSpPr/>
              <p:nvPr/>
            </p:nvGrpSpPr>
            <p:grpSpPr>
              <a:xfrm>
                <a:off x="4383" y="1488"/>
                <a:ext cx="138" cy="33"/>
                <a:chOff x="2468" y="1332"/>
                <a:chExt cx="310" cy="60"/>
              </a:xfrm>
            </p:grpSpPr>
            <p:sp>
              <p:nvSpPr>
                <p:cNvPr id="31320"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21"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318" name="Line 77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319" name="Line 77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30776" name="Line 782"/>
            <p:cNvSpPr/>
            <p:nvPr/>
          </p:nvSpPr>
          <p:spPr>
            <a:xfrm>
              <a:off x="6427788" y="3743325"/>
              <a:ext cx="67945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0777" name="Group 801"/>
            <p:cNvGrpSpPr/>
            <p:nvPr/>
          </p:nvGrpSpPr>
          <p:grpSpPr>
            <a:xfrm>
              <a:off x="7591425" y="4806950"/>
              <a:ext cx="622300" cy="244475"/>
              <a:chOff x="4334" y="1470"/>
              <a:chExt cx="246" cy="107"/>
            </a:xfrm>
          </p:grpSpPr>
          <p:sp>
            <p:nvSpPr>
              <p:cNvPr id="3130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0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0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309" name="Group 805"/>
              <p:cNvGrpSpPr/>
              <p:nvPr/>
            </p:nvGrpSpPr>
            <p:grpSpPr>
              <a:xfrm>
                <a:off x="4383" y="1488"/>
                <a:ext cx="138" cy="33"/>
                <a:chOff x="2468" y="1332"/>
                <a:chExt cx="310" cy="60"/>
              </a:xfrm>
            </p:grpSpPr>
            <p:sp>
              <p:nvSpPr>
                <p:cNvPr id="31312"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13"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310" name="Line 80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311" name="Line 80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78" name="Group 810"/>
            <p:cNvGrpSpPr/>
            <p:nvPr/>
          </p:nvGrpSpPr>
          <p:grpSpPr>
            <a:xfrm>
              <a:off x="6965950" y="4508500"/>
              <a:ext cx="622300" cy="244475"/>
              <a:chOff x="4334" y="1470"/>
              <a:chExt cx="246" cy="107"/>
            </a:xfrm>
          </p:grpSpPr>
          <p:sp>
            <p:nvSpPr>
              <p:cNvPr id="3129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9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30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301" name="Group 814"/>
              <p:cNvGrpSpPr/>
              <p:nvPr/>
            </p:nvGrpSpPr>
            <p:grpSpPr>
              <a:xfrm>
                <a:off x="4383" y="1488"/>
                <a:ext cx="138" cy="33"/>
                <a:chOff x="2468" y="1332"/>
                <a:chExt cx="310" cy="60"/>
              </a:xfrm>
            </p:grpSpPr>
            <p:sp>
              <p:nvSpPr>
                <p:cNvPr id="31304"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305"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302" name="Line 81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303" name="Line 81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79" name="Group 819"/>
            <p:cNvGrpSpPr/>
            <p:nvPr/>
          </p:nvGrpSpPr>
          <p:grpSpPr>
            <a:xfrm>
              <a:off x="6242050" y="4851400"/>
              <a:ext cx="622300" cy="244475"/>
              <a:chOff x="4334" y="1470"/>
              <a:chExt cx="246" cy="107"/>
            </a:xfrm>
          </p:grpSpPr>
          <p:sp>
            <p:nvSpPr>
              <p:cNvPr id="3129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9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9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93" name="Group 823"/>
              <p:cNvGrpSpPr/>
              <p:nvPr/>
            </p:nvGrpSpPr>
            <p:grpSpPr>
              <a:xfrm>
                <a:off x="4383" y="1488"/>
                <a:ext cx="138" cy="33"/>
                <a:chOff x="2468" y="1332"/>
                <a:chExt cx="310" cy="60"/>
              </a:xfrm>
            </p:grpSpPr>
            <p:sp>
              <p:nvSpPr>
                <p:cNvPr id="31296"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297"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294" name="Line 82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295" name="Line 82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80" name="Group 828"/>
            <p:cNvGrpSpPr/>
            <p:nvPr/>
          </p:nvGrpSpPr>
          <p:grpSpPr>
            <a:xfrm>
              <a:off x="6051550" y="3644900"/>
              <a:ext cx="390525" cy="171450"/>
              <a:chOff x="4334" y="1470"/>
              <a:chExt cx="246" cy="107"/>
            </a:xfrm>
          </p:grpSpPr>
          <p:sp>
            <p:nvSpPr>
              <p:cNvPr id="3128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8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8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85" name="Group 832"/>
              <p:cNvGrpSpPr/>
              <p:nvPr/>
            </p:nvGrpSpPr>
            <p:grpSpPr>
              <a:xfrm>
                <a:off x="4383" y="1488"/>
                <a:ext cx="138" cy="33"/>
                <a:chOff x="2468" y="1332"/>
                <a:chExt cx="310" cy="60"/>
              </a:xfrm>
            </p:grpSpPr>
            <p:sp>
              <p:nvSpPr>
                <p:cNvPr id="31288"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1289"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1286" name="Line 83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1287" name="Line 83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0781" name="Group 846"/>
            <p:cNvGrpSpPr/>
            <p:nvPr/>
          </p:nvGrpSpPr>
          <p:grpSpPr>
            <a:xfrm>
              <a:off x="6138863" y="1989138"/>
              <a:ext cx="282575" cy="477837"/>
              <a:chOff x="3748" y="1253"/>
              <a:chExt cx="178" cy="301"/>
            </a:xfrm>
          </p:grpSpPr>
          <p:sp>
            <p:nvSpPr>
              <p:cNvPr id="31266"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67"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68"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69"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0"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1"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2"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3"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4"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5"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6"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7"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8"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79"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80"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1281"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30782" name="Picture 915" descr="access_point_stylized_small"/>
            <p:cNvPicPr>
              <a:picLocks noChangeAspect="1"/>
            </p:cNvPicPr>
            <p:nvPr/>
          </p:nvPicPr>
          <p:blipFill>
            <a:blip r:embed="rId4"/>
            <a:stretch>
              <a:fillRect/>
            </a:stretch>
          </p:blipFill>
          <p:spPr>
            <a:xfrm>
              <a:off x="7159625" y="5056188"/>
              <a:ext cx="433388" cy="363537"/>
            </a:xfrm>
            <a:prstGeom prst="rect">
              <a:avLst/>
            </a:prstGeom>
            <a:noFill/>
            <a:ln w="9525">
              <a:noFill/>
            </a:ln>
          </p:spPr>
        </p:pic>
        <p:sp>
          <p:nvSpPr>
            <p:cNvPr id="30783" name="Line 918"/>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30784" name="Group 919"/>
            <p:cNvGrpSpPr/>
            <p:nvPr/>
          </p:nvGrpSpPr>
          <p:grpSpPr>
            <a:xfrm flipH="1">
              <a:off x="5775325" y="4533900"/>
              <a:ext cx="414338" cy="373063"/>
              <a:chOff x="2839" y="3501"/>
              <a:chExt cx="755" cy="803"/>
            </a:xfrm>
          </p:grpSpPr>
          <p:pic>
            <p:nvPicPr>
              <p:cNvPr id="31264" name="Picture 920"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31265"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0785" name="Group 922"/>
            <p:cNvGrpSpPr/>
            <p:nvPr/>
          </p:nvGrpSpPr>
          <p:grpSpPr>
            <a:xfrm flipH="1">
              <a:off x="5457825" y="4954588"/>
              <a:ext cx="482600" cy="406400"/>
              <a:chOff x="2839" y="3501"/>
              <a:chExt cx="755" cy="803"/>
            </a:xfrm>
          </p:grpSpPr>
          <p:pic>
            <p:nvPicPr>
              <p:cNvPr id="31262" name="Picture 923" descr="desktop_computer_stylized_medium"/>
              <p:cNvPicPr>
                <a:picLocks noChangeAspect="1"/>
              </p:cNvPicPr>
              <p:nvPr/>
            </p:nvPicPr>
            <p:blipFill>
              <a:blip r:embed="rId6"/>
              <a:stretch>
                <a:fillRect/>
              </a:stretch>
            </p:blipFill>
            <p:spPr>
              <a:xfrm>
                <a:off x="2839" y="3501"/>
                <a:ext cx="755" cy="803"/>
              </a:xfrm>
              <a:prstGeom prst="rect">
                <a:avLst/>
              </a:prstGeom>
              <a:noFill/>
              <a:ln w="9525">
                <a:noFill/>
              </a:ln>
            </p:spPr>
          </p:pic>
          <p:sp>
            <p:nvSpPr>
              <p:cNvPr id="31263"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0786" name="Group 925"/>
            <p:cNvGrpSpPr/>
            <p:nvPr/>
          </p:nvGrpSpPr>
          <p:grpSpPr>
            <a:xfrm flipH="1">
              <a:off x="5935663" y="5256213"/>
              <a:ext cx="427037" cy="349250"/>
              <a:chOff x="2839" y="3501"/>
              <a:chExt cx="755" cy="803"/>
            </a:xfrm>
          </p:grpSpPr>
          <p:pic>
            <p:nvPicPr>
              <p:cNvPr id="31260" name="Picture 926"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31261"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0787" name="Group 928"/>
            <p:cNvGrpSpPr/>
            <p:nvPr/>
          </p:nvGrpSpPr>
          <p:grpSpPr>
            <a:xfrm>
              <a:off x="6550025" y="5238750"/>
              <a:ext cx="427038" cy="350838"/>
              <a:chOff x="2839" y="3501"/>
              <a:chExt cx="755" cy="803"/>
            </a:xfrm>
          </p:grpSpPr>
          <p:pic>
            <p:nvPicPr>
              <p:cNvPr id="31258" name="Picture 929"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31259"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30788" name="Picture 933" descr="iphone_stylized_small"/>
            <p:cNvPicPr>
              <a:picLocks noChangeAspect="1"/>
            </p:cNvPicPr>
            <p:nvPr/>
          </p:nvPicPr>
          <p:blipFill>
            <a:blip r:embed="rId8"/>
            <a:stretch>
              <a:fillRect/>
            </a:stretch>
          </p:blipFill>
          <p:spPr>
            <a:xfrm>
              <a:off x="5773010" y="1604047"/>
              <a:ext cx="136841" cy="327941"/>
            </a:xfrm>
            <a:prstGeom prst="rect">
              <a:avLst/>
            </a:prstGeom>
            <a:noFill/>
            <a:ln w="9525">
              <a:noFill/>
            </a:ln>
          </p:spPr>
        </p:pic>
        <p:pic>
          <p:nvPicPr>
            <p:cNvPr id="30789" name="Picture 934" descr="antenna_radiation_stylized"/>
            <p:cNvPicPr>
              <a:picLocks noChangeAspect="1"/>
            </p:cNvPicPr>
            <p:nvPr/>
          </p:nvPicPr>
          <p:blipFill>
            <a:blip r:embed="rId9"/>
            <a:stretch>
              <a:fillRect/>
            </a:stretch>
          </p:blipFill>
          <p:spPr>
            <a:xfrm>
              <a:off x="5618163" y="1558925"/>
              <a:ext cx="415925" cy="88633"/>
            </a:xfrm>
            <a:prstGeom prst="rect">
              <a:avLst/>
            </a:prstGeom>
            <a:noFill/>
            <a:ln w="9525">
              <a:noFill/>
            </a:ln>
          </p:spPr>
        </p:pic>
        <p:pic>
          <p:nvPicPr>
            <p:cNvPr id="30790" name="Picture 936" descr="access_point_stylized_small"/>
            <p:cNvPicPr>
              <a:picLocks noChangeAspect="1"/>
            </p:cNvPicPr>
            <p:nvPr/>
          </p:nvPicPr>
          <p:blipFill>
            <a:blip r:embed="rId4"/>
            <a:stretch>
              <a:fillRect/>
            </a:stretch>
          </p:blipFill>
          <p:spPr>
            <a:xfrm>
              <a:off x="7164388" y="5057775"/>
              <a:ext cx="412750" cy="366713"/>
            </a:xfrm>
            <a:prstGeom prst="rect">
              <a:avLst/>
            </a:prstGeom>
            <a:noFill/>
            <a:ln w="9525">
              <a:noFill/>
            </a:ln>
          </p:spPr>
        </p:pic>
        <p:grpSp>
          <p:nvGrpSpPr>
            <p:cNvPr id="30791" name="Group 938"/>
            <p:cNvGrpSpPr/>
            <p:nvPr/>
          </p:nvGrpSpPr>
          <p:grpSpPr>
            <a:xfrm>
              <a:off x="8240713" y="5002213"/>
              <a:ext cx="227012" cy="481012"/>
              <a:chOff x="4140" y="429"/>
              <a:chExt cx="1425" cy="2396"/>
            </a:xfrm>
          </p:grpSpPr>
          <p:sp>
            <p:nvSpPr>
              <p:cNvPr id="31226" name="Freeform 93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31227"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28"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31229"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230"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31" name="Group 944"/>
              <p:cNvGrpSpPr/>
              <p:nvPr/>
            </p:nvGrpSpPr>
            <p:grpSpPr>
              <a:xfrm>
                <a:off x="4749" y="668"/>
                <a:ext cx="581" cy="145"/>
                <a:chOff x="614" y="2568"/>
                <a:chExt cx="725" cy="139"/>
              </a:xfrm>
            </p:grpSpPr>
            <p:sp>
              <p:nvSpPr>
                <p:cNvPr id="31256"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57"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32"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33" name="Group 948"/>
              <p:cNvGrpSpPr/>
              <p:nvPr/>
            </p:nvGrpSpPr>
            <p:grpSpPr>
              <a:xfrm>
                <a:off x="4747" y="994"/>
                <a:ext cx="581" cy="134"/>
                <a:chOff x="614" y="2568"/>
                <a:chExt cx="725" cy="139"/>
              </a:xfrm>
            </p:grpSpPr>
            <p:sp>
              <p:nvSpPr>
                <p:cNvPr id="31254"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55"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34"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35"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36" name="Group 953"/>
              <p:cNvGrpSpPr/>
              <p:nvPr/>
            </p:nvGrpSpPr>
            <p:grpSpPr>
              <a:xfrm>
                <a:off x="4735" y="1627"/>
                <a:ext cx="582" cy="151"/>
                <a:chOff x="614" y="2568"/>
                <a:chExt cx="725" cy="139"/>
              </a:xfrm>
            </p:grpSpPr>
            <p:sp>
              <p:nvSpPr>
                <p:cNvPr id="31252"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53"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37"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1238" name="Group 957"/>
              <p:cNvGrpSpPr/>
              <p:nvPr/>
            </p:nvGrpSpPr>
            <p:grpSpPr>
              <a:xfrm>
                <a:off x="4739" y="1327"/>
                <a:ext cx="582" cy="139"/>
                <a:chOff x="614" y="2568"/>
                <a:chExt cx="725" cy="139"/>
              </a:xfrm>
            </p:grpSpPr>
            <p:sp>
              <p:nvSpPr>
                <p:cNvPr id="31250"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51"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39"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0"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241"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242" name="Oval 963"/>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3" name="Freeform 96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31244"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5"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6" name="Oval 967"/>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7" name="Oval 968"/>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31248" name="Oval 969"/>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49"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30792" name="Group 971"/>
            <p:cNvGrpSpPr/>
            <p:nvPr/>
          </p:nvGrpSpPr>
          <p:grpSpPr>
            <a:xfrm>
              <a:off x="7924800" y="5303838"/>
              <a:ext cx="227013" cy="481012"/>
              <a:chOff x="4140" y="429"/>
              <a:chExt cx="1425" cy="2396"/>
            </a:xfrm>
          </p:grpSpPr>
          <p:sp>
            <p:nvSpPr>
              <p:cNvPr id="31194" name="Freeform 97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31195"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96"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31197"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198"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99" name="Group 977"/>
              <p:cNvGrpSpPr/>
              <p:nvPr/>
            </p:nvGrpSpPr>
            <p:grpSpPr>
              <a:xfrm>
                <a:off x="4749" y="668"/>
                <a:ext cx="581" cy="145"/>
                <a:chOff x="614" y="2568"/>
                <a:chExt cx="725" cy="139"/>
              </a:xfrm>
            </p:grpSpPr>
            <p:sp>
              <p:nvSpPr>
                <p:cNvPr id="31224"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25"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00"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01" name="Group 981"/>
              <p:cNvGrpSpPr/>
              <p:nvPr/>
            </p:nvGrpSpPr>
            <p:grpSpPr>
              <a:xfrm>
                <a:off x="4747" y="994"/>
                <a:ext cx="581" cy="134"/>
                <a:chOff x="614" y="2568"/>
                <a:chExt cx="725" cy="139"/>
              </a:xfrm>
            </p:grpSpPr>
            <p:sp>
              <p:nvSpPr>
                <p:cNvPr id="31222"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23"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02"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03"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204" name="Group 986"/>
              <p:cNvGrpSpPr/>
              <p:nvPr/>
            </p:nvGrpSpPr>
            <p:grpSpPr>
              <a:xfrm>
                <a:off x="4735" y="1627"/>
                <a:ext cx="582" cy="151"/>
                <a:chOff x="614" y="2568"/>
                <a:chExt cx="725" cy="139"/>
              </a:xfrm>
            </p:grpSpPr>
            <p:sp>
              <p:nvSpPr>
                <p:cNvPr id="31220"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21"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05"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1206" name="Group 990"/>
              <p:cNvGrpSpPr/>
              <p:nvPr/>
            </p:nvGrpSpPr>
            <p:grpSpPr>
              <a:xfrm>
                <a:off x="4739" y="1327"/>
                <a:ext cx="582" cy="139"/>
                <a:chOff x="614" y="2568"/>
                <a:chExt cx="725" cy="139"/>
              </a:xfrm>
            </p:grpSpPr>
            <p:sp>
              <p:nvSpPr>
                <p:cNvPr id="31218"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9"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1207"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08"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209"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1210" name="Oval 99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1" name="Freeform 99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31212"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3"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4" name="Oval 100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5" name="Oval 100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31216" name="Oval 100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217"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30793" name="Picture 1005" descr="antenna_stylized"/>
            <p:cNvPicPr>
              <a:picLocks noChangeAspect="1"/>
            </p:cNvPicPr>
            <p:nvPr/>
          </p:nvPicPr>
          <p:blipFill>
            <a:blip r:embed="rId10"/>
            <a:stretch>
              <a:fillRect/>
            </a:stretch>
          </p:blipFill>
          <p:spPr>
            <a:xfrm>
              <a:off x="5302250" y="2043113"/>
              <a:ext cx="530703" cy="223755"/>
            </a:xfrm>
            <a:prstGeom prst="rect">
              <a:avLst/>
            </a:prstGeom>
            <a:noFill/>
            <a:ln w="9525">
              <a:noFill/>
            </a:ln>
          </p:spPr>
        </p:pic>
        <p:pic>
          <p:nvPicPr>
            <p:cNvPr id="30794" name="Picture 1006" descr="laptop_keyboard"/>
            <p:cNvPicPr>
              <a:picLocks noChangeAspect="1"/>
            </p:cNvPicPr>
            <p:nvPr/>
          </p:nvPicPr>
          <p:blipFill>
            <a:blip r:embed="rId11"/>
            <a:stretch>
              <a:fillRect/>
            </a:stretch>
          </p:blipFill>
          <p:spPr>
            <a:xfrm rot="109064" flipH="1">
              <a:off x="5327957" y="2291590"/>
              <a:ext cx="437222" cy="159510"/>
            </a:xfrm>
            <a:prstGeom prst="rect">
              <a:avLst/>
            </a:prstGeom>
            <a:noFill/>
            <a:ln w="9525">
              <a:noFill/>
            </a:ln>
          </p:spPr>
        </p:pic>
        <p:sp>
          <p:nvSpPr>
            <p:cNvPr id="30795" name="Freeform 1007"/>
            <p:cNvSpPr/>
            <p:nvPr/>
          </p:nvSpPr>
          <p:spPr>
            <a:xfrm>
              <a:off x="5472854" y="2136804"/>
              <a:ext cx="351920" cy="208166"/>
            </a:xfrm>
            <a:custGeom>
              <a:avLst/>
              <a:gdLst>
                <a:gd name="txL" fmla="*/ 0 w 2982"/>
                <a:gd name="txT" fmla="*/ 0 h 2442"/>
                <a:gd name="txR" fmla="*/ 2982 w 2982"/>
                <a:gd name="txB" fmla="*/ 2442 h 2442"/>
              </a:gdLst>
              <a:ahLst/>
              <a:cxnLst>
                <a:cxn ang="0">
                  <a:pos x="193954064" y="0"/>
                </a:cxn>
                <a:cxn ang="0">
                  <a:pos x="0" y="52653382"/>
                </a:cxn>
                <a:cxn ang="0">
                  <a:pos x="775802565" y="52653382"/>
                </a:cxn>
                <a:cxn ang="0">
                  <a:pos x="775802565" y="52653382"/>
                </a:cxn>
                <a:cxn ang="0">
                  <a:pos x="193954064"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0796" name="Picture 1008" descr="screen"/>
            <p:cNvPicPr>
              <a:picLocks noChangeAspect="1"/>
            </p:cNvPicPr>
            <p:nvPr/>
          </p:nvPicPr>
          <p:blipFill>
            <a:blip r:embed="rId12"/>
            <a:stretch>
              <a:fillRect/>
            </a:stretch>
          </p:blipFill>
          <p:spPr>
            <a:xfrm>
              <a:off x="5490187" y="2142157"/>
              <a:ext cx="319785" cy="189428"/>
            </a:xfrm>
            <a:prstGeom prst="rect">
              <a:avLst/>
            </a:prstGeom>
            <a:noFill/>
            <a:ln w="9525">
              <a:noFill/>
            </a:ln>
          </p:spPr>
        </p:pic>
        <p:sp>
          <p:nvSpPr>
            <p:cNvPr id="30797" name="Freeform 1009"/>
            <p:cNvSpPr/>
            <p:nvPr/>
          </p:nvSpPr>
          <p:spPr>
            <a:xfrm>
              <a:off x="5536928" y="2130663"/>
              <a:ext cx="298168" cy="38736"/>
            </a:xfrm>
            <a:custGeom>
              <a:avLst/>
              <a:gdLst>
                <a:gd name="txL" fmla="*/ 0 w 2528"/>
                <a:gd name="txT" fmla="*/ 0 h 455"/>
                <a:gd name="txR" fmla="*/ 2528 w 2528"/>
                <a:gd name="txB" fmla="*/ 455 h 455"/>
              </a:gdLst>
              <a:ahLst/>
              <a:cxnLst>
                <a:cxn ang="0">
                  <a:pos x="193617537" y="0"/>
                </a:cxn>
                <a:cxn ang="0">
                  <a:pos x="774456350" y="52445139"/>
                </a:cxn>
                <a:cxn ang="0">
                  <a:pos x="774456350" y="52445139"/>
                </a:cxn>
                <a:cxn ang="0">
                  <a:pos x="0" y="52445139"/>
                </a:cxn>
                <a:cxn ang="0">
                  <a:pos x="19361753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0798" name="Freeform 1010"/>
            <p:cNvSpPr/>
            <p:nvPr/>
          </p:nvSpPr>
          <p:spPr>
            <a:xfrm>
              <a:off x="5469738" y="2130348"/>
              <a:ext cx="82770" cy="161242"/>
            </a:xfrm>
            <a:custGeom>
              <a:avLst/>
              <a:gdLst>
                <a:gd name="txL" fmla="*/ 0 w 702"/>
                <a:gd name="txT" fmla="*/ 0 h 1893"/>
                <a:gd name="txR" fmla="*/ 702 w 702"/>
                <a:gd name="txB" fmla="*/ 1893 h 1893"/>
              </a:gdLst>
              <a:ahLst/>
              <a:cxnLst>
                <a:cxn ang="0">
                  <a:pos x="193416040" y="0"/>
                </a:cxn>
                <a:cxn ang="0">
                  <a:pos x="0" y="52528351"/>
                </a:cxn>
                <a:cxn ang="0">
                  <a:pos x="193416040" y="52528351"/>
                </a:cxn>
                <a:cxn ang="0">
                  <a:pos x="193416040" y="52528351"/>
                </a:cxn>
                <a:cxn ang="0">
                  <a:pos x="193416040"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0799" name="Freeform 1011"/>
            <p:cNvSpPr/>
            <p:nvPr/>
          </p:nvSpPr>
          <p:spPr>
            <a:xfrm>
              <a:off x="5743756" y="2159163"/>
              <a:ext cx="89197" cy="186121"/>
            </a:xfrm>
            <a:custGeom>
              <a:avLst/>
              <a:gdLst>
                <a:gd name="txL" fmla="*/ 0 w 756"/>
                <a:gd name="txT" fmla="*/ 0 h 2184"/>
                <a:gd name="txR" fmla="*/ 756 w 756"/>
                <a:gd name="txB" fmla="*/ 2184 h 2184"/>
              </a:gdLst>
              <a:ahLst/>
              <a:cxnLst>
                <a:cxn ang="0">
                  <a:pos x="193802074" y="0"/>
                </a:cxn>
                <a:cxn ang="0">
                  <a:pos x="193802074" y="52609436"/>
                </a:cxn>
                <a:cxn ang="0">
                  <a:pos x="0" y="52609436"/>
                </a:cxn>
                <a:cxn ang="0">
                  <a:pos x="193802074" y="52609436"/>
                </a:cxn>
                <a:cxn ang="0">
                  <a:pos x="193802074"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0800" name="Freeform 1012"/>
            <p:cNvSpPr/>
            <p:nvPr/>
          </p:nvSpPr>
          <p:spPr>
            <a:xfrm>
              <a:off x="5468764" y="2283402"/>
              <a:ext cx="327186" cy="62828"/>
            </a:xfrm>
            <a:custGeom>
              <a:avLst/>
              <a:gdLst>
                <a:gd name="txL" fmla="*/ 0 w 2773"/>
                <a:gd name="txT" fmla="*/ 0 h 738"/>
                <a:gd name="txR" fmla="*/ 2773 w 2773"/>
                <a:gd name="txB" fmla="*/ 738 h 738"/>
              </a:gdLst>
              <a:ahLst/>
              <a:cxnLst>
                <a:cxn ang="0">
                  <a:pos x="193830626" y="0"/>
                </a:cxn>
                <a:cxn ang="0">
                  <a:pos x="0" y="52443587"/>
                </a:cxn>
                <a:cxn ang="0">
                  <a:pos x="775308818" y="52443587"/>
                </a:cxn>
                <a:cxn ang="0">
                  <a:pos x="775308818" y="52443587"/>
                </a:cxn>
                <a:cxn ang="0">
                  <a:pos x="19383062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0801" name="Freeform 1013"/>
            <p:cNvSpPr/>
            <p:nvPr/>
          </p:nvSpPr>
          <p:spPr>
            <a:xfrm>
              <a:off x="5753689" y="2160738"/>
              <a:ext cx="83549" cy="186909"/>
            </a:xfrm>
            <a:custGeom>
              <a:avLst/>
              <a:gdLst>
                <a:gd name="txL" fmla="*/ 0 w 637"/>
                <a:gd name="txT" fmla="*/ 0 h 1659"/>
                <a:gd name="txR" fmla="*/ 637 w 637"/>
                <a:gd name="txB" fmla="*/ 1659 h 1659"/>
              </a:gdLst>
              <a:ahLst/>
              <a:cxnLst>
                <a:cxn ang="0">
                  <a:pos x="886744754" y="0"/>
                </a:cxn>
                <a:cxn ang="0">
                  <a:pos x="886744754" y="0"/>
                </a:cxn>
                <a:cxn ang="0">
                  <a:pos x="295581541" y="2147483646"/>
                </a:cxn>
                <a:cxn ang="0">
                  <a:pos x="0" y="2147483646"/>
                </a:cxn>
                <a:cxn ang="0">
                  <a:pos x="886744754"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0802" name="Freeform 1014"/>
            <p:cNvSpPr/>
            <p:nvPr/>
          </p:nvSpPr>
          <p:spPr>
            <a:xfrm>
              <a:off x="5469154" y="2291747"/>
              <a:ext cx="290962" cy="62040"/>
            </a:xfrm>
            <a:custGeom>
              <a:avLst/>
              <a:gdLst>
                <a:gd name="txL" fmla="*/ 0 w 2216"/>
                <a:gd name="txT" fmla="*/ 0 h 550"/>
                <a:gd name="txR" fmla="*/ 2216 w 2216"/>
                <a:gd name="txB" fmla="*/ 550 h 550"/>
              </a:gdLst>
              <a:ahLst/>
              <a:cxnLst>
                <a:cxn ang="0">
                  <a:pos x="0" y="0"/>
                </a:cxn>
                <a:cxn ang="0">
                  <a:pos x="296525073" y="162178087"/>
                </a:cxn>
                <a:cxn ang="0">
                  <a:pos x="2147483646" y="1133846875"/>
                </a:cxn>
                <a:cxn ang="0">
                  <a:pos x="2147483646" y="971668788"/>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0803" name="Group 1015"/>
            <p:cNvGrpSpPr/>
            <p:nvPr/>
          </p:nvGrpSpPr>
          <p:grpSpPr>
            <a:xfrm>
              <a:off x="5464285" y="2358039"/>
              <a:ext cx="98740" cy="36846"/>
              <a:chOff x="1740" y="2642"/>
              <a:chExt cx="752" cy="327"/>
            </a:xfrm>
          </p:grpSpPr>
          <p:sp>
            <p:nvSpPr>
              <p:cNvPr id="31188"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1189"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1190"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1191"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1192"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1193"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0804" name="Freeform 1022"/>
            <p:cNvSpPr/>
            <p:nvPr/>
          </p:nvSpPr>
          <p:spPr>
            <a:xfrm>
              <a:off x="5633331" y="2363550"/>
              <a:ext cx="119579" cy="80936"/>
            </a:xfrm>
            <a:custGeom>
              <a:avLst/>
              <a:gdLst>
                <a:gd name="txL" fmla="*/ 0 w 990"/>
                <a:gd name="txT" fmla="*/ 0 h 792"/>
                <a:gd name="txR" fmla="*/ 990 w 990"/>
                <a:gd name="txB" fmla="*/ 792 h 792"/>
              </a:gdLst>
              <a:ahLst/>
              <a:cxnLst>
                <a:cxn ang="0">
                  <a:pos x="213225059" y="327634140"/>
                </a:cxn>
                <a:cxn ang="0">
                  <a:pos x="426450119" y="0"/>
                </a:cxn>
                <a:cxn ang="0">
                  <a:pos x="426450119" y="108859840"/>
                </a:cxn>
                <a:cxn ang="0">
                  <a:pos x="0" y="327634140"/>
                </a:cxn>
                <a:cxn ang="0">
                  <a:pos x="213225059" y="327634140"/>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0805" name="Freeform 1023"/>
            <p:cNvSpPr/>
            <p:nvPr/>
          </p:nvSpPr>
          <p:spPr>
            <a:xfrm>
              <a:off x="5328152" y="2370006"/>
              <a:ext cx="305958" cy="73850"/>
            </a:xfrm>
            <a:custGeom>
              <a:avLst/>
              <a:gdLst>
                <a:gd name="txL" fmla="*/ 0 w 2532"/>
                <a:gd name="txT" fmla="*/ 0 h 723"/>
                <a:gd name="txR" fmla="*/ 2532 w 2532"/>
                <a:gd name="txB" fmla="*/ 723 h 723"/>
              </a:gdLst>
              <a:ahLst/>
              <a:cxnLst>
                <a:cxn ang="0">
                  <a:pos x="213487874" y="0"/>
                </a:cxn>
                <a:cxn ang="0">
                  <a:pos x="213487874" y="0"/>
                </a:cxn>
                <a:cxn ang="0">
                  <a:pos x="1279175355" y="326105257"/>
                </a:cxn>
                <a:cxn ang="0">
                  <a:pos x="1279175355" y="326105257"/>
                </a:cxn>
                <a:cxn ang="0">
                  <a:pos x="0" y="108705259"/>
                </a:cxn>
                <a:cxn ang="0">
                  <a:pos x="213487874"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06" name="Freeform 1024"/>
            <p:cNvSpPr/>
            <p:nvPr/>
          </p:nvSpPr>
          <p:spPr>
            <a:xfrm>
              <a:off x="5328347" y="2356465"/>
              <a:ext cx="3311" cy="14959"/>
            </a:xfrm>
            <a:custGeom>
              <a:avLst/>
              <a:gdLst>
                <a:gd name="txL" fmla="*/ 0 w 26"/>
                <a:gd name="txT" fmla="*/ 0 h 147"/>
                <a:gd name="txR" fmla="*/ 26 w 26"/>
                <a:gd name="txB" fmla="*/ 147 h 147"/>
              </a:gdLst>
              <a:ahLst/>
              <a:cxnLst>
                <a:cxn ang="0">
                  <a:pos x="262278191" y="107489981"/>
                </a:cxn>
                <a:cxn ang="0">
                  <a:pos x="262278191" y="107489981"/>
                </a:cxn>
                <a:cxn ang="0">
                  <a:pos x="0" y="107489981"/>
                </a:cxn>
                <a:cxn ang="0">
                  <a:pos x="262278191" y="0"/>
                </a:cxn>
                <a:cxn ang="0">
                  <a:pos x="262278191" y="10748998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0807" name="Freeform 1025"/>
            <p:cNvSpPr/>
            <p:nvPr/>
          </p:nvSpPr>
          <p:spPr>
            <a:xfrm>
              <a:off x="5328542" y="2295526"/>
              <a:ext cx="142170" cy="61883"/>
            </a:xfrm>
            <a:custGeom>
              <a:avLst/>
              <a:gdLst>
                <a:gd name="txL" fmla="*/ 0 w 1176"/>
                <a:gd name="txT" fmla="*/ 0 h 606"/>
                <a:gd name="txR" fmla="*/ 1176 w 1176"/>
                <a:gd name="txB" fmla="*/ 606 h 606"/>
              </a:gdLst>
              <a:ahLst/>
              <a:cxnLst>
                <a:cxn ang="0">
                  <a:pos x="427578814" y="0"/>
                </a:cxn>
                <a:cxn ang="0">
                  <a:pos x="0" y="217234349"/>
                </a:cxn>
                <a:cxn ang="0">
                  <a:pos x="213789467" y="217234349"/>
                </a:cxn>
                <a:cxn ang="0">
                  <a:pos x="427578814" y="108617123"/>
                </a:cxn>
                <a:cxn ang="0">
                  <a:pos x="427578814"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0808" name="Freeform 1026"/>
            <p:cNvSpPr/>
            <p:nvPr/>
          </p:nvSpPr>
          <p:spPr>
            <a:xfrm>
              <a:off x="5338085" y="2359614"/>
              <a:ext cx="290183" cy="71016"/>
            </a:xfrm>
            <a:custGeom>
              <a:avLst/>
              <a:gdLst>
                <a:gd name="txL" fmla="*/ 0 w 2532"/>
                <a:gd name="txT" fmla="*/ 0 h 723"/>
                <a:gd name="txR" fmla="*/ 2532 w 2532"/>
                <a:gd name="txB" fmla="*/ 723 h 723"/>
              </a:gdLst>
              <a:ahLst/>
              <a:cxnLst>
                <a:cxn ang="0">
                  <a:pos x="173113872" y="0"/>
                </a:cxn>
                <a:cxn ang="0">
                  <a:pos x="173113872" y="0"/>
                </a:cxn>
                <a:cxn ang="0">
                  <a:pos x="344717348" y="92871346"/>
                </a:cxn>
                <a:cxn ang="0">
                  <a:pos x="344717348" y="92871346"/>
                </a:cxn>
                <a:cxn ang="0">
                  <a:pos x="0" y="92871346"/>
                </a:cxn>
                <a:cxn ang="0">
                  <a:pos x="173113872"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09" name="Freeform 1027"/>
            <p:cNvSpPr/>
            <p:nvPr/>
          </p:nvSpPr>
          <p:spPr>
            <a:xfrm flipV="1">
              <a:off x="5627878" y="2354575"/>
              <a:ext cx="118410" cy="73535"/>
            </a:xfrm>
            <a:custGeom>
              <a:avLst/>
              <a:gdLst>
                <a:gd name="txL" fmla="*/ 0 w 2532"/>
                <a:gd name="txT" fmla="*/ 0 h 723"/>
                <a:gd name="txR" fmla="*/ 2532 w 2532"/>
                <a:gd name="txB" fmla="*/ 723 h 723"/>
              </a:gdLst>
              <a:ahLst/>
              <a:cxnLst>
                <a:cxn ang="0">
                  <a:pos x="0" y="0"/>
                </a:cxn>
                <a:cxn ang="0">
                  <a:pos x="0" y="0"/>
                </a:cxn>
                <a:cxn ang="0">
                  <a:pos x="0" y="320898298"/>
                </a:cxn>
                <a:cxn ang="0">
                  <a:pos x="0" y="320898298"/>
                </a:cxn>
                <a:cxn ang="0">
                  <a:pos x="0" y="107314314"/>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pic>
          <p:nvPicPr>
            <p:cNvPr id="30810" name="Picture 1030" descr="laptop_keyboard"/>
            <p:cNvPicPr>
              <a:picLocks noChangeAspect="1"/>
            </p:cNvPicPr>
            <p:nvPr/>
          </p:nvPicPr>
          <p:blipFill>
            <a:blip r:embed="rId13"/>
            <a:stretch>
              <a:fillRect/>
            </a:stretch>
          </p:blipFill>
          <p:spPr>
            <a:xfrm rot="109064" flipH="1">
              <a:off x="6897688" y="5735638"/>
              <a:ext cx="388937" cy="158750"/>
            </a:xfrm>
            <a:prstGeom prst="rect">
              <a:avLst/>
            </a:prstGeom>
            <a:noFill/>
            <a:ln w="9525">
              <a:noFill/>
            </a:ln>
          </p:spPr>
        </p:pic>
        <p:sp>
          <p:nvSpPr>
            <p:cNvPr id="30811" name="Freeform 1031"/>
            <p:cNvSpPr/>
            <p:nvPr/>
          </p:nvSpPr>
          <p:spPr>
            <a:xfrm>
              <a:off x="7026275" y="55800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0812" name="Picture 1032" descr="screen"/>
            <p:cNvPicPr>
              <a:picLocks noChangeAspect="1"/>
            </p:cNvPicPr>
            <p:nvPr/>
          </p:nvPicPr>
          <p:blipFill>
            <a:blip r:embed="rId14"/>
            <a:stretch>
              <a:fillRect/>
            </a:stretch>
          </p:blipFill>
          <p:spPr>
            <a:xfrm>
              <a:off x="7042150" y="5584825"/>
              <a:ext cx="284163" cy="190500"/>
            </a:xfrm>
            <a:prstGeom prst="rect">
              <a:avLst/>
            </a:prstGeom>
            <a:noFill/>
            <a:ln w="9525">
              <a:noFill/>
            </a:ln>
          </p:spPr>
        </p:pic>
        <p:sp>
          <p:nvSpPr>
            <p:cNvPr id="30813" name="Freeform 1033"/>
            <p:cNvSpPr/>
            <p:nvPr/>
          </p:nvSpPr>
          <p:spPr>
            <a:xfrm>
              <a:off x="7083425" y="55737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0814" name="Freeform 1034"/>
            <p:cNvSpPr/>
            <p:nvPr/>
          </p:nvSpPr>
          <p:spPr>
            <a:xfrm>
              <a:off x="7024688" y="55737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0815" name="Freeform 1035"/>
            <p:cNvSpPr/>
            <p:nvPr/>
          </p:nvSpPr>
          <p:spPr>
            <a:xfrm>
              <a:off x="7267575" y="56022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0816" name="Freeform 1036"/>
            <p:cNvSpPr/>
            <p:nvPr/>
          </p:nvSpPr>
          <p:spPr>
            <a:xfrm>
              <a:off x="7023100" y="57261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0817" name="Freeform 1037"/>
            <p:cNvSpPr/>
            <p:nvPr/>
          </p:nvSpPr>
          <p:spPr>
            <a:xfrm>
              <a:off x="7275513" y="56038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0818" name="Freeform 1038"/>
            <p:cNvSpPr/>
            <p:nvPr/>
          </p:nvSpPr>
          <p:spPr>
            <a:xfrm>
              <a:off x="7023100" y="57356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0819" name="Group 1039"/>
            <p:cNvGrpSpPr/>
            <p:nvPr/>
          </p:nvGrpSpPr>
          <p:grpSpPr>
            <a:xfrm>
              <a:off x="7019925" y="5800725"/>
              <a:ext cx="87313" cy="38100"/>
              <a:chOff x="1740" y="2642"/>
              <a:chExt cx="752" cy="327"/>
            </a:xfrm>
          </p:grpSpPr>
          <p:sp>
            <p:nvSpPr>
              <p:cNvPr id="31182"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1183"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1184"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1185"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1186"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1187"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0820" name="Freeform 1046"/>
            <p:cNvSpPr/>
            <p:nvPr/>
          </p:nvSpPr>
          <p:spPr>
            <a:xfrm>
              <a:off x="7169150" y="58070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0821" name="Freeform 1047"/>
            <p:cNvSpPr/>
            <p:nvPr/>
          </p:nvSpPr>
          <p:spPr>
            <a:xfrm>
              <a:off x="6897688" y="58134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22" name="Freeform 1048"/>
            <p:cNvSpPr/>
            <p:nvPr/>
          </p:nvSpPr>
          <p:spPr>
            <a:xfrm>
              <a:off x="6899275" y="57991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0823" name="Freeform 1049"/>
            <p:cNvSpPr/>
            <p:nvPr/>
          </p:nvSpPr>
          <p:spPr>
            <a:xfrm>
              <a:off x="6899275" y="57388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0824" name="Freeform 1050"/>
            <p:cNvSpPr/>
            <p:nvPr/>
          </p:nvSpPr>
          <p:spPr>
            <a:xfrm>
              <a:off x="6907213" y="58023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25" name="Freeform 1051"/>
            <p:cNvSpPr/>
            <p:nvPr/>
          </p:nvSpPr>
          <p:spPr>
            <a:xfrm flipV="1">
              <a:off x="7164388" y="57975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30826" name="Group 2"/>
            <p:cNvGrpSpPr/>
            <p:nvPr/>
          </p:nvGrpSpPr>
          <p:grpSpPr>
            <a:xfrm>
              <a:off x="5607050" y="3182938"/>
              <a:ext cx="317500" cy="246062"/>
              <a:chOff x="5581650" y="3128963"/>
              <a:chExt cx="423863" cy="320675"/>
            </a:xfrm>
          </p:grpSpPr>
          <p:pic>
            <p:nvPicPr>
              <p:cNvPr id="31160" name="Picture 1054" descr="laptop_keyboard"/>
              <p:cNvPicPr>
                <a:picLocks noChangeAspect="1"/>
              </p:cNvPicPr>
              <p:nvPr/>
            </p:nvPicPr>
            <p:blipFill>
              <a:blip r:embed="rId15"/>
              <a:stretch>
                <a:fillRect/>
              </a:stretch>
            </p:blipFill>
            <p:spPr>
              <a:xfrm rot="109064" flipH="1">
                <a:off x="5581650" y="3290888"/>
                <a:ext cx="363538" cy="158750"/>
              </a:xfrm>
              <a:prstGeom prst="rect">
                <a:avLst/>
              </a:prstGeom>
              <a:noFill/>
              <a:ln w="9525">
                <a:noFill/>
              </a:ln>
            </p:spPr>
          </p:pic>
          <p:sp>
            <p:nvSpPr>
              <p:cNvPr id="31161" name="Freeform 1055"/>
              <p:cNvSpPr/>
              <p:nvPr/>
            </p:nvSpPr>
            <p:spPr>
              <a:xfrm>
                <a:off x="5702300" y="3135313"/>
                <a:ext cx="292100"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1162" name="Picture 1056" descr="screen"/>
              <p:cNvPicPr>
                <a:picLocks noChangeAspect="1"/>
              </p:cNvPicPr>
              <p:nvPr/>
            </p:nvPicPr>
            <p:blipFill>
              <a:blip r:embed="rId16"/>
              <a:stretch>
                <a:fillRect/>
              </a:stretch>
            </p:blipFill>
            <p:spPr>
              <a:xfrm>
                <a:off x="5716588" y="3140075"/>
                <a:ext cx="266700" cy="190500"/>
              </a:xfrm>
              <a:prstGeom prst="rect">
                <a:avLst/>
              </a:prstGeom>
              <a:noFill/>
              <a:ln w="9525">
                <a:noFill/>
              </a:ln>
            </p:spPr>
          </p:pic>
          <p:sp>
            <p:nvSpPr>
              <p:cNvPr id="31163" name="Freeform 1057"/>
              <p:cNvSpPr/>
              <p:nvPr/>
            </p:nvSpPr>
            <p:spPr>
              <a:xfrm>
                <a:off x="5756275" y="3128963"/>
                <a:ext cx="247650"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1164" name="Freeform 1058"/>
              <p:cNvSpPr/>
              <p:nvPr/>
            </p:nvSpPr>
            <p:spPr>
              <a:xfrm>
                <a:off x="5700713" y="3128963"/>
                <a:ext cx="68262"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1165" name="Freeform 1059"/>
              <p:cNvSpPr/>
              <p:nvPr/>
            </p:nvSpPr>
            <p:spPr>
              <a:xfrm>
                <a:off x="5927725" y="3157538"/>
                <a:ext cx="74613"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1166" name="Freeform 1060"/>
              <p:cNvSpPr/>
              <p:nvPr/>
            </p:nvSpPr>
            <p:spPr>
              <a:xfrm>
                <a:off x="5699125" y="3281363"/>
                <a:ext cx="27146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1167" name="Freeform 1061"/>
              <p:cNvSpPr/>
              <p:nvPr/>
            </p:nvSpPr>
            <p:spPr>
              <a:xfrm>
                <a:off x="5935663" y="3159125"/>
                <a:ext cx="69850"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1168" name="Freeform 1062"/>
              <p:cNvSpPr/>
              <p:nvPr/>
            </p:nvSpPr>
            <p:spPr>
              <a:xfrm>
                <a:off x="5699125" y="3290888"/>
                <a:ext cx="242888"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1169" name="Group 1063"/>
              <p:cNvGrpSpPr/>
              <p:nvPr/>
            </p:nvGrpSpPr>
            <p:grpSpPr>
              <a:xfrm>
                <a:off x="5695950" y="3355975"/>
                <a:ext cx="80963" cy="38100"/>
                <a:chOff x="1740" y="2642"/>
                <a:chExt cx="752" cy="327"/>
              </a:xfrm>
            </p:grpSpPr>
            <p:sp>
              <p:nvSpPr>
                <p:cNvPr id="31176"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1177"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1178"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1179"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1180"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1181"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1170" name="Freeform 1070"/>
              <p:cNvSpPr/>
              <p:nvPr/>
            </p:nvSpPr>
            <p:spPr>
              <a:xfrm>
                <a:off x="5835650" y="3362325"/>
                <a:ext cx="10001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1171" name="Freeform 1071"/>
              <p:cNvSpPr/>
              <p:nvPr/>
            </p:nvSpPr>
            <p:spPr>
              <a:xfrm>
                <a:off x="5583238" y="3368675"/>
                <a:ext cx="254000"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1172" name="Freeform 1072"/>
              <p:cNvSpPr/>
              <p:nvPr/>
            </p:nvSpPr>
            <p:spPr>
              <a:xfrm>
                <a:off x="5583238" y="3354388"/>
                <a:ext cx="1587"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1173" name="Freeform 1073"/>
              <p:cNvSpPr/>
              <p:nvPr/>
            </p:nvSpPr>
            <p:spPr>
              <a:xfrm>
                <a:off x="5583238" y="3294063"/>
                <a:ext cx="117475"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1174" name="Freeform 1074"/>
              <p:cNvSpPr/>
              <p:nvPr/>
            </p:nvSpPr>
            <p:spPr>
              <a:xfrm>
                <a:off x="5591175" y="3357563"/>
                <a:ext cx="241300"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1175" name="Freeform 1075"/>
              <p:cNvSpPr/>
              <p:nvPr/>
            </p:nvSpPr>
            <p:spPr>
              <a:xfrm flipV="1">
                <a:off x="5830888" y="3352800"/>
                <a:ext cx="9842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pic>
          <p:nvPicPr>
            <p:cNvPr id="30827" name="Picture 1077" descr="desktop_computer_stylized_medium"/>
            <p:cNvPicPr>
              <a:picLocks noChangeAspect="1"/>
            </p:cNvPicPr>
            <p:nvPr/>
          </p:nvPicPr>
          <p:blipFill>
            <a:blip r:embed="rId5"/>
            <a:stretch>
              <a:fillRect/>
            </a:stretch>
          </p:blipFill>
          <p:spPr>
            <a:xfrm flipH="1">
              <a:off x="6156325" y="3300413"/>
              <a:ext cx="342900" cy="334962"/>
            </a:xfrm>
            <a:prstGeom prst="rect">
              <a:avLst/>
            </a:prstGeom>
            <a:noFill/>
            <a:ln w="9525">
              <a:noFill/>
            </a:ln>
          </p:spPr>
        </p:pic>
        <p:sp>
          <p:nvSpPr>
            <p:cNvPr id="30828" name="Freeform 1078"/>
            <p:cNvSpPr/>
            <p:nvPr/>
          </p:nvSpPr>
          <p:spPr>
            <a:xfrm flipH="1">
              <a:off x="6302568" y="3332533"/>
              <a:ext cx="161685" cy="153507"/>
            </a:xfrm>
            <a:custGeom>
              <a:avLst/>
              <a:gdLst>
                <a:gd name="txL" fmla="*/ 0 w 356"/>
                <a:gd name="txT" fmla="*/ 0 h 368"/>
                <a:gd name="txR" fmla="*/ 356 w 356"/>
                <a:gd name="txB" fmla="*/ 368 h 368"/>
              </a:gdLst>
              <a:ahLst/>
              <a:cxnLst>
                <a:cxn ang="0">
                  <a:pos x="0" y="0"/>
                </a:cxn>
                <a:cxn ang="0">
                  <a:pos x="2147483646" y="2147483646"/>
                </a:cxn>
                <a:cxn ang="0">
                  <a:pos x="2147483646" y="2147483646"/>
                </a:cxn>
                <a:cxn ang="0">
                  <a:pos x="2147483646" y="214748364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pic>
          <p:nvPicPr>
            <p:cNvPr id="30829" name="Picture 1081" descr="laptop_keyboard"/>
            <p:cNvPicPr>
              <a:picLocks noChangeAspect="1"/>
            </p:cNvPicPr>
            <p:nvPr/>
          </p:nvPicPr>
          <p:blipFill>
            <a:blip r:embed="rId13"/>
            <a:stretch>
              <a:fillRect/>
            </a:stretch>
          </p:blipFill>
          <p:spPr>
            <a:xfrm rot="109064" flipH="1">
              <a:off x="7329488" y="5672138"/>
              <a:ext cx="388937" cy="158750"/>
            </a:xfrm>
            <a:prstGeom prst="rect">
              <a:avLst/>
            </a:prstGeom>
            <a:noFill/>
            <a:ln w="9525">
              <a:noFill/>
            </a:ln>
          </p:spPr>
        </p:pic>
        <p:sp>
          <p:nvSpPr>
            <p:cNvPr id="30830" name="Freeform 1082"/>
            <p:cNvSpPr/>
            <p:nvPr/>
          </p:nvSpPr>
          <p:spPr>
            <a:xfrm>
              <a:off x="7458075" y="55165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0831" name="Picture 1083" descr="screen"/>
            <p:cNvPicPr>
              <a:picLocks noChangeAspect="1"/>
            </p:cNvPicPr>
            <p:nvPr/>
          </p:nvPicPr>
          <p:blipFill>
            <a:blip r:embed="rId14"/>
            <a:stretch>
              <a:fillRect/>
            </a:stretch>
          </p:blipFill>
          <p:spPr>
            <a:xfrm>
              <a:off x="7473950" y="5521325"/>
              <a:ext cx="284163" cy="190500"/>
            </a:xfrm>
            <a:prstGeom prst="rect">
              <a:avLst/>
            </a:prstGeom>
            <a:noFill/>
            <a:ln w="9525">
              <a:noFill/>
            </a:ln>
          </p:spPr>
        </p:pic>
        <p:sp>
          <p:nvSpPr>
            <p:cNvPr id="30832" name="Freeform 1084"/>
            <p:cNvSpPr/>
            <p:nvPr/>
          </p:nvSpPr>
          <p:spPr>
            <a:xfrm>
              <a:off x="7515225" y="55102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0833" name="Freeform 1085"/>
            <p:cNvSpPr/>
            <p:nvPr/>
          </p:nvSpPr>
          <p:spPr>
            <a:xfrm>
              <a:off x="7456488" y="55102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0834" name="Freeform 1086"/>
            <p:cNvSpPr/>
            <p:nvPr/>
          </p:nvSpPr>
          <p:spPr>
            <a:xfrm>
              <a:off x="7699375" y="55387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0835" name="Freeform 1087"/>
            <p:cNvSpPr/>
            <p:nvPr/>
          </p:nvSpPr>
          <p:spPr>
            <a:xfrm>
              <a:off x="7454900" y="56626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0836" name="Freeform 1088"/>
            <p:cNvSpPr/>
            <p:nvPr/>
          </p:nvSpPr>
          <p:spPr>
            <a:xfrm>
              <a:off x="7707313" y="55403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0837" name="Freeform 1089"/>
            <p:cNvSpPr/>
            <p:nvPr/>
          </p:nvSpPr>
          <p:spPr>
            <a:xfrm>
              <a:off x="7454900" y="56721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0838" name="Group 1090"/>
            <p:cNvGrpSpPr/>
            <p:nvPr/>
          </p:nvGrpSpPr>
          <p:grpSpPr>
            <a:xfrm>
              <a:off x="7451725" y="5737225"/>
              <a:ext cx="87313" cy="38100"/>
              <a:chOff x="1740" y="2642"/>
              <a:chExt cx="752" cy="327"/>
            </a:xfrm>
          </p:grpSpPr>
          <p:sp>
            <p:nvSpPr>
              <p:cNvPr id="31154"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1155"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1156"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1157"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1158"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1159"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0839" name="Freeform 1097"/>
            <p:cNvSpPr/>
            <p:nvPr/>
          </p:nvSpPr>
          <p:spPr>
            <a:xfrm>
              <a:off x="7600950" y="57435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0840" name="Freeform 1098"/>
            <p:cNvSpPr/>
            <p:nvPr/>
          </p:nvSpPr>
          <p:spPr>
            <a:xfrm>
              <a:off x="7329488" y="57499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41" name="Freeform 1099"/>
            <p:cNvSpPr/>
            <p:nvPr/>
          </p:nvSpPr>
          <p:spPr>
            <a:xfrm>
              <a:off x="7331075" y="57356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0842" name="Freeform 1100"/>
            <p:cNvSpPr/>
            <p:nvPr/>
          </p:nvSpPr>
          <p:spPr>
            <a:xfrm>
              <a:off x="7331075" y="56753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0843" name="Freeform 1101"/>
            <p:cNvSpPr/>
            <p:nvPr/>
          </p:nvSpPr>
          <p:spPr>
            <a:xfrm>
              <a:off x="7339013" y="57388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0844" name="Freeform 1102"/>
            <p:cNvSpPr/>
            <p:nvPr/>
          </p:nvSpPr>
          <p:spPr>
            <a:xfrm flipV="1">
              <a:off x="7596188" y="57340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30845" name="Group 1103"/>
            <p:cNvGrpSpPr/>
            <p:nvPr/>
          </p:nvGrpSpPr>
          <p:grpSpPr>
            <a:xfrm>
              <a:off x="6351588" y="2493963"/>
              <a:ext cx="390525" cy="169862"/>
              <a:chOff x="4650" y="1129"/>
              <a:chExt cx="246" cy="95"/>
            </a:xfrm>
          </p:grpSpPr>
          <p:sp>
            <p:nvSpPr>
              <p:cNvPr id="3114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4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4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49" name="Group 1107"/>
              <p:cNvGrpSpPr/>
              <p:nvPr/>
            </p:nvGrpSpPr>
            <p:grpSpPr>
              <a:xfrm>
                <a:off x="4699" y="1145"/>
                <a:ext cx="138" cy="29"/>
                <a:chOff x="2468" y="1332"/>
                <a:chExt cx="310" cy="60"/>
              </a:xfrm>
            </p:grpSpPr>
            <p:sp>
              <p:nvSpPr>
                <p:cNvPr id="31152"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153"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150" name="Line 111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151" name="Line 111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46" name="Group 1112"/>
            <p:cNvGrpSpPr/>
            <p:nvPr/>
          </p:nvGrpSpPr>
          <p:grpSpPr>
            <a:xfrm>
              <a:off x="6051550" y="3641725"/>
              <a:ext cx="390525" cy="169863"/>
              <a:chOff x="4650" y="1129"/>
              <a:chExt cx="246" cy="95"/>
            </a:xfrm>
          </p:grpSpPr>
          <p:sp>
            <p:nvSpPr>
              <p:cNvPr id="3113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3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4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41" name="Group 1116"/>
              <p:cNvGrpSpPr/>
              <p:nvPr/>
            </p:nvGrpSpPr>
            <p:grpSpPr>
              <a:xfrm>
                <a:off x="4699" y="1145"/>
                <a:ext cx="138" cy="29"/>
                <a:chOff x="2468" y="1332"/>
                <a:chExt cx="310" cy="60"/>
              </a:xfrm>
            </p:grpSpPr>
            <p:sp>
              <p:nvSpPr>
                <p:cNvPr id="31144"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145"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142" name="Line 11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143" name="Line 11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47" name="Group 1121"/>
            <p:cNvGrpSpPr/>
            <p:nvPr/>
          </p:nvGrpSpPr>
          <p:grpSpPr>
            <a:xfrm>
              <a:off x="6248400" y="4852988"/>
              <a:ext cx="617538" cy="247650"/>
              <a:chOff x="2356" y="1300"/>
              <a:chExt cx="555" cy="194"/>
            </a:xfrm>
          </p:grpSpPr>
          <p:sp>
            <p:nvSpPr>
              <p:cNvPr id="3113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3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3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33" name="Group 1125"/>
              <p:cNvGrpSpPr/>
              <p:nvPr/>
            </p:nvGrpSpPr>
            <p:grpSpPr>
              <a:xfrm>
                <a:off x="2468" y="1332"/>
                <a:ext cx="310" cy="60"/>
                <a:chOff x="2468" y="1332"/>
                <a:chExt cx="310" cy="60"/>
              </a:xfrm>
            </p:grpSpPr>
            <p:sp>
              <p:nvSpPr>
                <p:cNvPr id="31136"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137"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134" name="Line 1128"/>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135" name="Line 1129"/>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48" name="Group 1130"/>
            <p:cNvGrpSpPr/>
            <p:nvPr/>
          </p:nvGrpSpPr>
          <p:grpSpPr>
            <a:xfrm>
              <a:off x="6969125" y="4510088"/>
              <a:ext cx="617538" cy="247650"/>
              <a:chOff x="2356" y="1300"/>
              <a:chExt cx="555" cy="194"/>
            </a:xfrm>
          </p:grpSpPr>
          <p:sp>
            <p:nvSpPr>
              <p:cNvPr id="3112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2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2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25" name="Group 1134"/>
              <p:cNvGrpSpPr/>
              <p:nvPr/>
            </p:nvGrpSpPr>
            <p:grpSpPr>
              <a:xfrm>
                <a:off x="2468" y="1332"/>
                <a:ext cx="310" cy="60"/>
                <a:chOff x="2468" y="1332"/>
                <a:chExt cx="310" cy="60"/>
              </a:xfrm>
            </p:grpSpPr>
            <p:sp>
              <p:nvSpPr>
                <p:cNvPr id="31128"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129"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126" name="Line 1137"/>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127" name="Line 1138"/>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49" name="Group 1139"/>
            <p:cNvGrpSpPr/>
            <p:nvPr/>
          </p:nvGrpSpPr>
          <p:grpSpPr>
            <a:xfrm>
              <a:off x="7585075" y="4811713"/>
              <a:ext cx="617538" cy="247650"/>
              <a:chOff x="2356" y="1300"/>
              <a:chExt cx="555" cy="194"/>
            </a:xfrm>
          </p:grpSpPr>
          <p:sp>
            <p:nvSpPr>
              <p:cNvPr id="3111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1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11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117" name="Group 1143"/>
              <p:cNvGrpSpPr/>
              <p:nvPr/>
            </p:nvGrpSpPr>
            <p:grpSpPr>
              <a:xfrm>
                <a:off x="2468" y="1332"/>
                <a:ext cx="310" cy="60"/>
                <a:chOff x="2468" y="1332"/>
                <a:chExt cx="310" cy="60"/>
              </a:xfrm>
            </p:grpSpPr>
            <p:sp>
              <p:nvSpPr>
                <p:cNvPr id="31120"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121"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118" name="Line 1146"/>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119" name="Line 1147"/>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50" name="Group 3"/>
            <p:cNvGrpSpPr/>
            <p:nvPr/>
          </p:nvGrpSpPr>
          <p:grpSpPr>
            <a:xfrm>
              <a:off x="5964238" y="3135313"/>
              <a:ext cx="314325" cy="334962"/>
              <a:chOff x="5974579" y="3105349"/>
              <a:chExt cx="347997" cy="396620"/>
            </a:xfrm>
          </p:grpSpPr>
          <p:pic>
            <p:nvPicPr>
              <p:cNvPr id="31112" name="Picture 555" descr="fridge2.png"/>
              <p:cNvPicPr>
                <a:picLocks noChangeAspect="1"/>
              </p:cNvPicPr>
              <p:nvPr/>
            </p:nvPicPr>
            <p:blipFill>
              <a:blip r:embed="rId17"/>
              <a:stretch>
                <a:fillRect/>
              </a:stretch>
            </p:blipFill>
            <p:spPr>
              <a:xfrm>
                <a:off x="6074343" y="3164942"/>
                <a:ext cx="189578" cy="337027"/>
              </a:xfrm>
              <a:prstGeom prst="rect">
                <a:avLst/>
              </a:prstGeom>
              <a:noFill/>
              <a:ln w="9525">
                <a:noFill/>
              </a:ln>
            </p:spPr>
          </p:pic>
          <p:pic>
            <p:nvPicPr>
              <p:cNvPr id="31113" name="Picture 1115" descr="antenna_stylized"/>
              <p:cNvPicPr>
                <a:picLocks noChangeAspect="1"/>
              </p:cNvPicPr>
              <p:nvPr/>
            </p:nvPicPr>
            <p:blipFill>
              <a:blip r:embed="rId18"/>
              <a:stretch>
                <a:fillRect/>
              </a:stretch>
            </p:blipFill>
            <p:spPr>
              <a:xfrm>
                <a:off x="5974579" y="3105349"/>
                <a:ext cx="347997" cy="167557"/>
              </a:xfrm>
              <a:prstGeom prst="rect">
                <a:avLst/>
              </a:prstGeom>
              <a:noFill/>
              <a:ln w="9525">
                <a:noFill/>
              </a:ln>
            </p:spPr>
          </p:pic>
        </p:grpSp>
        <p:pic>
          <p:nvPicPr>
            <p:cNvPr id="30851" name="Picture 603" descr="car_icon_small"/>
            <p:cNvPicPr>
              <a:picLocks noChangeAspect="1"/>
            </p:cNvPicPr>
            <p:nvPr/>
          </p:nvPicPr>
          <p:blipFill>
            <a:blip r:embed="rId19"/>
            <a:stretch>
              <a:fillRect/>
            </a:stretch>
          </p:blipFill>
          <p:spPr>
            <a:xfrm>
              <a:off x="6373813" y="1744663"/>
              <a:ext cx="849312" cy="168275"/>
            </a:xfrm>
            <a:prstGeom prst="rect">
              <a:avLst/>
            </a:prstGeom>
            <a:noFill/>
            <a:ln w="9525">
              <a:noFill/>
            </a:ln>
          </p:spPr>
        </p:pic>
        <p:pic>
          <p:nvPicPr>
            <p:cNvPr id="30852" name="Picture 814" descr="light2.png"/>
            <p:cNvPicPr>
              <a:picLocks noChangeAspect="1"/>
            </p:cNvPicPr>
            <p:nvPr/>
          </p:nvPicPr>
          <p:blipFill>
            <a:blip r:embed="rId20"/>
            <a:stretch>
              <a:fillRect/>
            </a:stretch>
          </p:blipFill>
          <p:spPr>
            <a:xfrm flipH="1">
              <a:off x="6707188" y="2019300"/>
              <a:ext cx="92075" cy="406400"/>
            </a:xfrm>
            <a:prstGeom prst="rect">
              <a:avLst/>
            </a:prstGeom>
            <a:noFill/>
            <a:ln w="9525">
              <a:noFill/>
            </a:ln>
          </p:spPr>
        </p:pic>
        <p:pic>
          <p:nvPicPr>
            <p:cNvPr id="30853" name="Picture 1017" descr="antenna_stylized"/>
            <p:cNvPicPr>
              <a:picLocks noChangeAspect="1"/>
            </p:cNvPicPr>
            <p:nvPr/>
          </p:nvPicPr>
          <p:blipFill>
            <a:blip r:embed="rId10"/>
            <a:stretch>
              <a:fillRect/>
            </a:stretch>
          </p:blipFill>
          <p:spPr>
            <a:xfrm>
              <a:off x="6511925" y="1946275"/>
              <a:ext cx="531813" cy="223838"/>
            </a:xfrm>
            <a:prstGeom prst="rect">
              <a:avLst/>
            </a:prstGeom>
            <a:noFill/>
            <a:ln w="9525">
              <a:noFill/>
            </a:ln>
          </p:spPr>
        </p:pic>
        <p:pic>
          <p:nvPicPr>
            <p:cNvPr id="30854" name="Picture 1017" descr="antenna_stylized"/>
            <p:cNvPicPr>
              <a:picLocks noChangeAspect="1"/>
            </p:cNvPicPr>
            <p:nvPr/>
          </p:nvPicPr>
          <p:blipFill>
            <a:blip r:embed="rId10"/>
            <a:stretch>
              <a:fillRect/>
            </a:stretch>
          </p:blipFill>
          <p:spPr>
            <a:xfrm>
              <a:off x="6586538" y="1685925"/>
              <a:ext cx="530225" cy="223838"/>
            </a:xfrm>
            <a:prstGeom prst="rect">
              <a:avLst/>
            </a:prstGeom>
            <a:noFill/>
            <a:ln w="9525">
              <a:noFill/>
            </a:ln>
          </p:spPr>
        </p:pic>
        <p:grpSp>
          <p:nvGrpSpPr>
            <p:cNvPr id="30855" name="Group 347"/>
            <p:cNvGrpSpPr/>
            <p:nvPr/>
          </p:nvGrpSpPr>
          <p:grpSpPr>
            <a:xfrm>
              <a:off x="6220922" y="4838544"/>
              <a:ext cx="660165" cy="269566"/>
              <a:chOff x="1871277" y="1576300"/>
              <a:chExt cx="1128371" cy="437861"/>
            </a:xfrm>
          </p:grpSpPr>
          <p:sp>
            <p:nvSpPr>
              <p:cNvPr id="1108" name="Oval 828"/>
              <p:cNvSpPr>
                <a:spLocks noChangeArrowheads="1"/>
              </p:cNvSpPr>
              <p:nvPr/>
            </p:nvSpPr>
            <p:spPr bwMode="auto">
              <a:xfrm flipV="1">
                <a:off x="1874829" y="1696014"/>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09" name="Rectangle 829"/>
              <p:cNvSpPr/>
              <p:nvPr/>
            </p:nvSpPr>
            <p:spPr bwMode="auto">
              <a:xfrm>
                <a:off x="1872116" y="1739857"/>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10" name="Oval 830"/>
              <p:cNvSpPr>
                <a:spLocks noChangeArrowheads="1"/>
              </p:cNvSpPr>
              <p:nvPr/>
            </p:nvSpPr>
            <p:spPr bwMode="auto">
              <a:xfrm flipV="1">
                <a:off x="1872116" y="1577380"/>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11" name="Freeform 831"/>
              <p:cNvSpPr/>
              <p:nvPr/>
            </p:nvSpPr>
            <p:spPr bwMode="auto">
              <a:xfrm>
                <a:off x="2159736" y="1675382"/>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12" name="Freeform 832"/>
              <p:cNvSpPr/>
              <p:nvPr/>
            </p:nvSpPr>
            <p:spPr bwMode="auto">
              <a:xfrm>
                <a:off x="2102754" y="1634118"/>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3" name="Freeform 833"/>
              <p:cNvSpPr/>
              <p:nvPr/>
            </p:nvSpPr>
            <p:spPr bwMode="auto">
              <a:xfrm>
                <a:off x="2536897" y="172696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4" name="Freeform 834"/>
              <p:cNvSpPr/>
              <p:nvPr/>
            </p:nvSpPr>
            <p:spPr bwMode="auto">
              <a:xfrm>
                <a:off x="2091900" y="1729541"/>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15" name="Straight Connector 835"/>
              <p:cNvCxnSpPr>
                <a:cxnSpLocks noChangeShapeType="1"/>
                <a:endCxn id="1110" idx="2"/>
              </p:cNvCxnSpPr>
              <p:nvPr/>
            </p:nvCxnSpPr>
            <p:spPr bwMode="auto">
              <a:xfrm flipH="1" flipV="1">
                <a:off x="1872116" y="1737278"/>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16" name="Straight Connector 836"/>
              <p:cNvCxnSpPr>
                <a:cxnSpLocks noChangeShapeType="1"/>
              </p:cNvCxnSpPr>
              <p:nvPr/>
            </p:nvCxnSpPr>
            <p:spPr bwMode="auto">
              <a:xfrm flipH="1" flipV="1">
                <a:off x="2998175" y="173469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56" name="Group 347"/>
            <p:cNvGrpSpPr/>
            <p:nvPr/>
          </p:nvGrpSpPr>
          <p:grpSpPr>
            <a:xfrm>
              <a:off x="6933466" y="4503243"/>
              <a:ext cx="660165" cy="269566"/>
              <a:chOff x="1871277" y="1576300"/>
              <a:chExt cx="1128371" cy="437861"/>
            </a:xfrm>
          </p:grpSpPr>
          <p:sp>
            <p:nvSpPr>
              <p:cNvPr id="1099" name="Oval 819"/>
              <p:cNvSpPr>
                <a:spLocks noChangeArrowheads="1"/>
              </p:cNvSpPr>
              <p:nvPr/>
            </p:nvSpPr>
            <p:spPr bwMode="auto">
              <a:xfrm flipV="1">
                <a:off x="1875246" y="1693905"/>
                <a:ext cx="1123346" cy="31979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00" name="Rectangle 820"/>
              <p:cNvSpPr/>
              <p:nvPr/>
            </p:nvSpPr>
            <p:spPr bwMode="auto">
              <a:xfrm>
                <a:off x="1872532" y="1737749"/>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1" name="Oval 821"/>
              <p:cNvSpPr>
                <a:spLocks noChangeArrowheads="1"/>
              </p:cNvSpPr>
              <p:nvPr/>
            </p:nvSpPr>
            <p:spPr bwMode="auto">
              <a:xfrm flipV="1">
                <a:off x="1872532" y="1575272"/>
                <a:ext cx="1123346" cy="31979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02" name="Freeform 822"/>
              <p:cNvSpPr/>
              <p:nvPr/>
            </p:nvSpPr>
            <p:spPr bwMode="auto">
              <a:xfrm>
                <a:off x="2160152" y="1670695"/>
                <a:ext cx="548106" cy="1624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3" name="Freeform 823"/>
              <p:cNvSpPr/>
              <p:nvPr/>
            </p:nvSpPr>
            <p:spPr bwMode="auto">
              <a:xfrm>
                <a:off x="2103171" y="1632009"/>
                <a:ext cx="662069"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04" name="Freeform 824"/>
              <p:cNvSpPr/>
              <p:nvPr/>
            </p:nvSpPr>
            <p:spPr bwMode="auto">
              <a:xfrm>
                <a:off x="2537314" y="1727433"/>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05" name="Freeform 825"/>
              <p:cNvSpPr/>
              <p:nvPr/>
            </p:nvSpPr>
            <p:spPr bwMode="auto">
              <a:xfrm>
                <a:off x="2089603" y="1730011"/>
                <a:ext cx="241493" cy="9542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06" name="Straight Connector 826"/>
              <p:cNvCxnSpPr>
                <a:cxnSpLocks noChangeShapeType="1"/>
                <a:endCxn id="1101" idx="2"/>
              </p:cNvCxnSpPr>
              <p:nvPr/>
            </p:nvCxnSpPr>
            <p:spPr bwMode="auto">
              <a:xfrm flipH="1" flipV="1">
                <a:off x="1872532" y="173516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07" name="Straight Connector 827"/>
              <p:cNvCxnSpPr>
                <a:cxnSpLocks noChangeShapeType="1"/>
              </p:cNvCxnSpPr>
              <p:nvPr/>
            </p:nvCxnSpPr>
            <p:spPr bwMode="auto">
              <a:xfrm flipH="1" flipV="1">
                <a:off x="2995877" y="1735169"/>
                <a:ext cx="2714" cy="12121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57" name="Group 347"/>
            <p:cNvGrpSpPr/>
            <p:nvPr/>
          </p:nvGrpSpPr>
          <p:grpSpPr>
            <a:xfrm>
              <a:off x="7563920" y="4800505"/>
              <a:ext cx="660165" cy="269566"/>
              <a:chOff x="1871277" y="1576300"/>
              <a:chExt cx="1128371" cy="437861"/>
            </a:xfrm>
          </p:grpSpPr>
          <p:sp>
            <p:nvSpPr>
              <p:cNvPr id="1090" name="Oval 810"/>
              <p:cNvSpPr>
                <a:spLocks noChangeArrowheads="1"/>
              </p:cNvSpPr>
              <p:nvPr/>
            </p:nvSpPr>
            <p:spPr bwMode="auto">
              <a:xfrm flipV="1">
                <a:off x="1874875" y="1695907"/>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1" name="Rectangle 811"/>
              <p:cNvSpPr/>
              <p:nvPr/>
            </p:nvSpPr>
            <p:spPr bwMode="auto">
              <a:xfrm>
                <a:off x="1872162" y="1739750"/>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92" name="Oval 812"/>
              <p:cNvSpPr>
                <a:spLocks noChangeArrowheads="1"/>
              </p:cNvSpPr>
              <p:nvPr/>
            </p:nvSpPr>
            <p:spPr bwMode="auto">
              <a:xfrm flipV="1">
                <a:off x="1872162" y="1577273"/>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3" name="Freeform 813"/>
              <p:cNvSpPr/>
              <p:nvPr/>
            </p:nvSpPr>
            <p:spPr bwMode="auto">
              <a:xfrm>
                <a:off x="2159782" y="1675275"/>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94" name="Freeform 814"/>
              <p:cNvSpPr/>
              <p:nvPr/>
            </p:nvSpPr>
            <p:spPr bwMode="auto">
              <a:xfrm>
                <a:off x="2102800" y="1634011"/>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95" name="Freeform 815"/>
              <p:cNvSpPr/>
              <p:nvPr/>
            </p:nvSpPr>
            <p:spPr bwMode="auto">
              <a:xfrm>
                <a:off x="2536944" y="172685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96" name="Freeform 816"/>
              <p:cNvSpPr/>
              <p:nvPr/>
            </p:nvSpPr>
            <p:spPr bwMode="auto">
              <a:xfrm>
                <a:off x="2091947" y="1729434"/>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97" name="Straight Connector 817"/>
              <p:cNvCxnSpPr>
                <a:cxnSpLocks noChangeShapeType="1"/>
                <a:endCxn id="1092" idx="2"/>
              </p:cNvCxnSpPr>
              <p:nvPr/>
            </p:nvCxnSpPr>
            <p:spPr bwMode="auto">
              <a:xfrm flipH="1" flipV="1">
                <a:off x="1872162" y="1737170"/>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98" name="Straight Connector 818"/>
              <p:cNvCxnSpPr>
                <a:cxnSpLocks noChangeShapeType="1"/>
              </p:cNvCxnSpPr>
              <p:nvPr/>
            </p:nvCxnSpPr>
            <p:spPr bwMode="auto">
              <a:xfrm flipH="1" flipV="1">
                <a:off x="2998221" y="1734592"/>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58" name="Group 347"/>
            <p:cNvGrpSpPr/>
            <p:nvPr/>
          </p:nvGrpSpPr>
          <p:grpSpPr>
            <a:xfrm>
              <a:off x="6050373" y="3620176"/>
              <a:ext cx="425094" cy="228319"/>
              <a:chOff x="1871277" y="1576300"/>
              <a:chExt cx="1128371" cy="437861"/>
            </a:xfrm>
          </p:grpSpPr>
          <p:sp>
            <p:nvSpPr>
              <p:cNvPr id="1081" name="Oval 801"/>
              <p:cNvSpPr>
                <a:spLocks noChangeArrowheads="1"/>
              </p:cNvSpPr>
              <p:nvPr/>
            </p:nvSpPr>
            <p:spPr bwMode="auto">
              <a:xfrm flipV="1">
                <a:off x="1874401" y="1694388"/>
                <a:ext cx="1125103"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82" name="Rectangle 802"/>
              <p:cNvSpPr/>
              <p:nvPr/>
            </p:nvSpPr>
            <p:spPr bwMode="auto">
              <a:xfrm>
                <a:off x="1870189" y="1740061"/>
                <a:ext cx="1129316"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83" name="Oval 803"/>
              <p:cNvSpPr>
                <a:spLocks noChangeArrowheads="1"/>
              </p:cNvSpPr>
              <p:nvPr/>
            </p:nvSpPr>
            <p:spPr bwMode="auto">
              <a:xfrm flipV="1">
                <a:off x="1870189" y="1575636"/>
                <a:ext cx="1125101"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84" name="Freeform 804"/>
              <p:cNvSpPr/>
              <p:nvPr/>
            </p:nvSpPr>
            <p:spPr bwMode="auto">
              <a:xfrm>
                <a:off x="2160944" y="1673073"/>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85" name="Freeform 805"/>
              <p:cNvSpPr/>
              <p:nvPr/>
            </p:nvSpPr>
            <p:spPr bwMode="auto">
              <a:xfrm>
                <a:off x="2101950" y="1633490"/>
                <a:ext cx="661578"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86" name="Freeform 806"/>
              <p:cNvSpPr/>
              <p:nvPr/>
            </p:nvSpPr>
            <p:spPr bwMode="auto">
              <a:xfrm>
                <a:off x="2535979" y="1727881"/>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87" name="Freeform 807"/>
              <p:cNvSpPr/>
              <p:nvPr/>
            </p:nvSpPr>
            <p:spPr bwMode="auto">
              <a:xfrm>
                <a:off x="2089310" y="1730927"/>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88" name="Straight Connector 808"/>
              <p:cNvCxnSpPr>
                <a:cxnSpLocks noChangeShapeType="1"/>
                <a:endCxn id="1083" idx="2"/>
              </p:cNvCxnSpPr>
              <p:nvPr/>
            </p:nvCxnSpPr>
            <p:spPr bwMode="auto">
              <a:xfrm flipH="1" flipV="1">
                <a:off x="1870189" y="1737017"/>
                <a:ext cx="4213"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89" name="Straight Connector 809"/>
              <p:cNvCxnSpPr>
                <a:cxnSpLocks noChangeShapeType="1"/>
              </p:cNvCxnSpPr>
              <p:nvPr/>
            </p:nvCxnSpPr>
            <p:spPr bwMode="auto">
              <a:xfrm flipH="1" flipV="1">
                <a:off x="2995289" y="1733971"/>
                <a:ext cx="4215"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59" name="Group 347"/>
            <p:cNvGrpSpPr/>
            <p:nvPr/>
          </p:nvGrpSpPr>
          <p:grpSpPr>
            <a:xfrm>
              <a:off x="6347637" y="2481965"/>
              <a:ext cx="403071" cy="202807"/>
              <a:chOff x="1871277" y="1576300"/>
              <a:chExt cx="1128371" cy="437861"/>
            </a:xfrm>
          </p:grpSpPr>
          <p:sp>
            <p:nvSpPr>
              <p:cNvPr id="1072" name="Oval 792"/>
              <p:cNvSpPr>
                <a:spLocks noChangeArrowheads="1"/>
              </p:cNvSpPr>
              <p:nvPr/>
            </p:nvSpPr>
            <p:spPr bwMode="auto">
              <a:xfrm flipV="1">
                <a:off x="1877892" y="1695110"/>
                <a:ext cx="1119914" cy="3187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73" name="Rectangle 793"/>
              <p:cNvSpPr/>
              <p:nvPr/>
            </p:nvSpPr>
            <p:spPr bwMode="auto">
              <a:xfrm>
                <a:off x="1873449" y="1739674"/>
                <a:ext cx="1124357" cy="1165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74" name="Oval 794"/>
              <p:cNvSpPr>
                <a:spLocks noChangeArrowheads="1"/>
              </p:cNvSpPr>
              <p:nvPr/>
            </p:nvSpPr>
            <p:spPr bwMode="auto">
              <a:xfrm flipV="1">
                <a:off x="1873449" y="1575134"/>
                <a:ext cx="1119914" cy="31879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75" name="Freeform 795"/>
              <p:cNvSpPr/>
              <p:nvPr/>
            </p:nvSpPr>
            <p:spPr bwMode="auto">
              <a:xfrm>
                <a:off x="2162315" y="1671116"/>
                <a:ext cx="546626" cy="1611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76" name="Freeform 796"/>
              <p:cNvSpPr/>
              <p:nvPr/>
            </p:nvSpPr>
            <p:spPr bwMode="auto">
              <a:xfrm>
                <a:off x="2104543" y="1633408"/>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77" name="Freeform 797"/>
              <p:cNvSpPr/>
              <p:nvPr/>
            </p:nvSpPr>
            <p:spPr bwMode="auto">
              <a:xfrm>
                <a:off x="2535619" y="1725963"/>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78" name="Freeform 798"/>
              <p:cNvSpPr/>
              <p:nvPr/>
            </p:nvSpPr>
            <p:spPr bwMode="auto">
              <a:xfrm>
                <a:off x="2091209" y="1729390"/>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79" name="Straight Connector 799"/>
              <p:cNvCxnSpPr>
                <a:cxnSpLocks noChangeShapeType="1"/>
                <a:endCxn id="1074" idx="2"/>
              </p:cNvCxnSpPr>
              <p:nvPr/>
            </p:nvCxnSpPr>
            <p:spPr bwMode="auto">
              <a:xfrm flipH="1" flipV="1">
                <a:off x="1873449" y="1736245"/>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80" name="Straight Connector 800"/>
              <p:cNvCxnSpPr>
                <a:cxnSpLocks noChangeShapeType="1"/>
              </p:cNvCxnSpPr>
              <p:nvPr/>
            </p:nvCxnSpPr>
            <p:spPr bwMode="auto">
              <a:xfrm flipH="1" flipV="1">
                <a:off x="2993363" y="1732819"/>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60" name="Group 589"/>
            <p:cNvGrpSpPr/>
            <p:nvPr/>
          </p:nvGrpSpPr>
          <p:grpSpPr>
            <a:xfrm>
              <a:off x="7678804" y="2388750"/>
              <a:ext cx="418211" cy="189727"/>
              <a:chOff x="7913987" y="1515773"/>
              <a:chExt cx="625138" cy="276534"/>
            </a:xfrm>
          </p:grpSpPr>
          <p:sp>
            <p:nvSpPr>
              <p:cNvPr id="1062" name="Oval 783"/>
              <p:cNvSpPr>
                <a:spLocks noChangeArrowheads="1"/>
              </p:cNvSpPr>
              <p:nvPr/>
            </p:nvSpPr>
            <p:spPr bwMode="auto">
              <a:xfrm flipV="1">
                <a:off x="7916261" y="1595309"/>
                <a:ext cx="621721"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63" name="Rectangle 784"/>
              <p:cNvSpPr/>
              <p:nvPr/>
            </p:nvSpPr>
            <p:spPr bwMode="auto">
              <a:xfrm>
                <a:off x="7913888" y="1623080"/>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64" name="Oval 785"/>
              <p:cNvSpPr>
                <a:spLocks noChangeArrowheads="1"/>
              </p:cNvSpPr>
              <p:nvPr/>
            </p:nvSpPr>
            <p:spPr bwMode="auto">
              <a:xfrm flipV="1">
                <a:off x="7913888" y="1516627"/>
                <a:ext cx="621721"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65" name="Freeform 786"/>
              <p:cNvSpPr/>
              <p:nvPr/>
            </p:nvSpPr>
            <p:spPr bwMode="auto">
              <a:xfrm>
                <a:off x="8072877" y="1581424"/>
                <a:ext cx="303742"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67" name="Freeform 787"/>
              <p:cNvSpPr/>
              <p:nvPr/>
            </p:nvSpPr>
            <p:spPr bwMode="auto">
              <a:xfrm>
                <a:off x="8042029" y="1555968"/>
                <a:ext cx="365439"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68" name="Freeform 788"/>
              <p:cNvSpPr/>
              <p:nvPr/>
            </p:nvSpPr>
            <p:spPr bwMode="auto">
              <a:xfrm>
                <a:off x="8281700" y="1613823"/>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69" name="Freeform 789"/>
              <p:cNvSpPr/>
              <p:nvPr/>
            </p:nvSpPr>
            <p:spPr bwMode="auto">
              <a:xfrm>
                <a:off x="8034910" y="1616136"/>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70" name="Straight Connector 790"/>
              <p:cNvCxnSpPr>
                <a:cxnSpLocks noChangeShapeType="1"/>
                <a:endCxn id="1064" idx="2"/>
              </p:cNvCxnSpPr>
              <p:nvPr/>
            </p:nvCxnSpPr>
            <p:spPr bwMode="auto">
              <a:xfrm flipH="1" flipV="1">
                <a:off x="7913888" y="161613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71" name="Straight Connector 791"/>
              <p:cNvCxnSpPr>
                <a:cxnSpLocks noChangeShapeType="1"/>
              </p:cNvCxnSpPr>
              <p:nvPr/>
            </p:nvCxnSpPr>
            <p:spPr bwMode="auto">
              <a:xfrm flipH="1" flipV="1">
                <a:off x="8535609" y="1618451"/>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0861" name="Group 590"/>
            <p:cNvGrpSpPr/>
            <p:nvPr/>
          </p:nvGrpSpPr>
          <p:grpSpPr>
            <a:xfrm>
              <a:off x="7187343" y="2485248"/>
              <a:ext cx="418211" cy="189727"/>
              <a:chOff x="7913987" y="1515773"/>
              <a:chExt cx="625138" cy="276534"/>
            </a:xfrm>
          </p:grpSpPr>
          <p:sp>
            <p:nvSpPr>
              <p:cNvPr id="1050" name="Oval 774"/>
              <p:cNvSpPr>
                <a:spLocks noChangeArrowheads="1"/>
              </p:cNvSpPr>
              <p:nvPr/>
            </p:nvSpPr>
            <p:spPr bwMode="auto">
              <a:xfrm flipV="1">
                <a:off x="7915268" y="1593511"/>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51" name="Rectangle 775"/>
              <p:cNvSpPr/>
              <p:nvPr/>
            </p:nvSpPr>
            <p:spPr bwMode="auto">
              <a:xfrm>
                <a:off x="7912896" y="1623594"/>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52" name="Oval 776"/>
              <p:cNvSpPr>
                <a:spLocks noChangeArrowheads="1"/>
              </p:cNvSpPr>
              <p:nvPr/>
            </p:nvSpPr>
            <p:spPr bwMode="auto">
              <a:xfrm flipV="1">
                <a:off x="7912896" y="1514828"/>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53" name="Freeform 777"/>
              <p:cNvSpPr/>
              <p:nvPr/>
            </p:nvSpPr>
            <p:spPr bwMode="auto">
              <a:xfrm>
                <a:off x="8071885" y="1581939"/>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54" name="Freeform 778"/>
              <p:cNvSpPr/>
              <p:nvPr/>
            </p:nvSpPr>
            <p:spPr bwMode="auto">
              <a:xfrm>
                <a:off x="8041037" y="15541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55" name="Freeform 779"/>
              <p:cNvSpPr/>
              <p:nvPr/>
            </p:nvSpPr>
            <p:spPr bwMode="auto">
              <a:xfrm>
                <a:off x="8283081" y="161433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56" name="Freeform 780"/>
              <p:cNvSpPr/>
              <p:nvPr/>
            </p:nvSpPr>
            <p:spPr bwMode="auto">
              <a:xfrm>
                <a:off x="8033917" y="1614337"/>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60" name="Straight Connector 781"/>
              <p:cNvCxnSpPr>
                <a:cxnSpLocks noChangeShapeType="1"/>
                <a:endCxn id="1052" idx="2"/>
              </p:cNvCxnSpPr>
              <p:nvPr/>
            </p:nvCxnSpPr>
            <p:spPr bwMode="auto">
              <a:xfrm flipH="1" flipV="1">
                <a:off x="7912896" y="161433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61" name="Straight Connector 782"/>
              <p:cNvCxnSpPr>
                <a:cxnSpLocks noChangeShapeType="1"/>
              </p:cNvCxnSpPr>
              <p:nvPr/>
            </p:nvCxnSpPr>
            <p:spPr bwMode="auto">
              <a:xfrm flipH="1" flipV="1">
                <a:off x="8536989" y="1618966"/>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0862" name="Group 591"/>
            <p:cNvGrpSpPr/>
            <p:nvPr/>
          </p:nvGrpSpPr>
          <p:grpSpPr>
            <a:xfrm>
              <a:off x="7195275" y="2751878"/>
              <a:ext cx="418211" cy="189727"/>
              <a:chOff x="7913987" y="1515773"/>
              <a:chExt cx="625138" cy="276534"/>
            </a:xfrm>
          </p:grpSpPr>
          <p:sp>
            <p:nvSpPr>
              <p:cNvPr id="1040" name="Oval 765"/>
              <p:cNvSpPr>
                <a:spLocks noChangeArrowheads="1"/>
              </p:cNvSpPr>
              <p:nvPr/>
            </p:nvSpPr>
            <p:spPr bwMode="auto">
              <a:xfrm flipV="1">
                <a:off x="7915277" y="1593671"/>
                <a:ext cx="624093"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41" name="Rectangle 766"/>
              <p:cNvSpPr/>
              <p:nvPr/>
            </p:nvSpPr>
            <p:spPr bwMode="auto">
              <a:xfrm>
                <a:off x="7912903" y="162144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42" name="Oval 767"/>
              <p:cNvSpPr>
                <a:spLocks noChangeArrowheads="1"/>
              </p:cNvSpPr>
              <p:nvPr/>
            </p:nvSpPr>
            <p:spPr bwMode="auto">
              <a:xfrm flipV="1">
                <a:off x="7912903" y="1514989"/>
                <a:ext cx="624095"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43" name="Freeform 768"/>
              <p:cNvSpPr/>
              <p:nvPr/>
            </p:nvSpPr>
            <p:spPr bwMode="auto">
              <a:xfrm>
                <a:off x="8071894" y="1579786"/>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44" name="Freeform 769"/>
              <p:cNvSpPr/>
              <p:nvPr/>
            </p:nvSpPr>
            <p:spPr bwMode="auto">
              <a:xfrm>
                <a:off x="8041044" y="1554329"/>
                <a:ext cx="367813"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45" name="Freeform 770"/>
              <p:cNvSpPr/>
              <p:nvPr/>
            </p:nvSpPr>
            <p:spPr bwMode="auto">
              <a:xfrm>
                <a:off x="8283088" y="1614498"/>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46" name="Freeform 771"/>
              <p:cNvSpPr/>
              <p:nvPr/>
            </p:nvSpPr>
            <p:spPr bwMode="auto">
              <a:xfrm>
                <a:off x="8033926" y="1614498"/>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47" name="Straight Connector 772"/>
              <p:cNvCxnSpPr>
                <a:cxnSpLocks noChangeShapeType="1"/>
                <a:endCxn id="1042" idx="2"/>
              </p:cNvCxnSpPr>
              <p:nvPr/>
            </p:nvCxnSpPr>
            <p:spPr bwMode="auto">
              <a:xfrm flipH="1" flipV="1">
                <a:off x="7912903" y="1614498"/>
                <a:ext cx="2374"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49" name="Straight Connector 773"/>
              <p:cNvCxnSpPr>
                <a:cxnSpLocks noChangeShapeType="1"/>
              </p:cNvCxnSpPr>
              <p:nvPr/>
            </p:nvCxnSpPr>
            <p:spPr bwMode="auto">
              <a:xfrm flipH="1" flipV="1">
                <a:off x="8536998" y="161912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0863" name="Group 592"/>
            <p:cNvGrpSpPr/>
            <p:nvPr/>
          </p:nvGrpSpPr>
          <p:grpSpPr>
            <a:xfrm>
              <a:off x="7088975" y="3633334"/>
              <a:ext cx="418211" cy="189727"/>
              <a:chOff x="7913987" y="1515773"/>
              <a:chExt cx="625138" cy="276534"/>
            </a:xfrm>
          </p:grpSpPr>
          <p:sp>
            <p:nvSpPr>
              <p:cNvPr id="1031" name="Oval 756"/>
              <p:cNvSpPr>
                <a:spLocks noChangeArrowheads="1"/>
              </p:cNvSpPr>
              <p:nvPr/>
            </p:nvSpPr>
            <p:spPr bwMode="auto">
              <a:xfrm flipV="1">
                <a:off x="7915183" y="1595601"/>
                <a:ext cx="624095"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32" name="Rectangle 757"/>
              <p:cNvSpPr/>
              <p:nvPr/>
            </p:nvSpPr>
            <p:spPr bwMode="auto">
              <a:xfrm>
                <a:off x="7912811" y="162337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33" name="Oval 758"/>
              <p:cNvSpPr>
                <a:spLocks noChangeArrowheads="1"/>
              </p:cNvSpPr>
              <p:nvPr/>
            </p:nvSpPr>
            <p:spPr bwMode="auto">
              <a:xfrm flipV="1">
                <a:off x="7912811" y="1516919"/>
                <a:ext cx="624093"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34" name="Freeform 759"/>
              <p:cNvSpPr/>
              <p:nvPr/>
            </p:nvSpPr>
            <p:spPr bwMode="auto">
              <a:xfrm>
                <a:off x="8071800" y="1581716"/>
                <a:ext cx="306115"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35" name="Freeform 760"/>
              <p:cNvSpPr/>
              <p:nvPr/>
            </p:nvSpPr>
            <p:spPr bwMode="auto">
              <a:xfrm>
                <a:off x="8040952" y="155625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36" name="Freeform 761"/>
              <p:cNvSpPr/>
              <p:nvPr/>
            </p:nvSpPr>
            <p:spPr bwMode="auto">
              <a:xfrm>
                <a:off x="8282996" y="1614114"/>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37" name="Freeform 762"/>
              <p:cNvSpPr/>
              <p:nvPr/>
            </p:nvSpPr>
            <p:spPr bwMode="auto">
              <a:xfrm>
                <a:off x="8033832" y="161642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38" name="Straight Connector 763"/>
              <p:cNvCxnSpPr>
                <a:cxnSpLocks noChangeShapeType="1"/>
                <a:endCxn id="1033" idx="2"/>
              </p:cNvCxnSpPr>
              <p:nvPr/>
            </p:nvCxnSpPr>
            <p:spPr bwMode="auto">
              <a:xfrm flipH="1" flipV="1">
                <a:off x="7912811" y="1616428"/>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39" name="Straight Connector 764"/>
              <p:cNvCxnSpPr>
                <a:cxnSpLocks noChangeShapeType="1"/>
              </p:cNvCxnSpPr>
              <p:nvPr/>
            </p:nvCxnSpPr>
            <p:spPr bwMode="auto">
              <a:xfrm flipH="1" flipV="1">
                <a:off x="8536904" y="1618743"/>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0864" name="Group 593"/>
            <p:cNvGrpSpPr/>
            <p:nvPr/>
          </p:nvGrpSpPr>
          <p:grpSpPr>
            <a:xfrm>
              <a:off x="7748699" y="3641266"/>
              <a:ext cx="418211" cy="189727"/>
              <a:chOff x="7913987" y="1515773"/>
              <a:chExt cx="625138" cy="276534"/>
            </a:xfrm>
          </p:grpSpPr>
          <p:sp>
            <p:nvSpPr>
              <p:cNvPr id="1021" name="Oval 747"/>
              <p:cNvSpPr>
                <a:spLocks noChangeArrowheads="1"/>
              </p:cNvSpPr>
              <p:nvPr/>
            </p:nvSpPr>
            <p:spPr bwMode="auto">
              <a:xfrm flipV="1">
                <a:off x="7916193" y="1595610"/>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2" name="Rectangle 748"/>
              <p:cNvSpPr/>
              <p:nvPr/>
            </p:nvSpPr>
            <p:spPr bwMode="auto">
              <a:xfrm>
                <a:off x="7913821" y="1623380"/>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23" name="Oval 749"/>
              <p:cNvSpPr>
                <a:spLocks noChangeArrowheads="1"/>
              </p:cNvSpPr>
              <p:nvPr/>
            </p:nvSpPr>
            <p:spPr bwMode="auto">
              <a:xfrm flipV="1">
                <a:off x="7913821" y="1516928"/>
                <a:ext cx="624093"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 name="Freeform 750"/>
              <p:cNvSpPr/>
              <p:nvPr/>
            </p:nvSpPr>
            <p:spPr bwMode="auto">
              <a:xfrm>
                <a:off x="8072810" y="1581725"/>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25" name="Freeform 751"/>
              <p:cNvSpPr/>
              <p:nvPr/>
            </p:nvSpPr>
            <p:spPr bwMode="auto">
              <a:xfrm>
                <a:off x="8041962" y="15562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26" name="Freeform 752"/>
              <p:cNvSpPr/>
              <p:nvPr/>
            </p:nvSpPr>
            <p:spPr bwMode="auto">
              <a:xfrm>
                <a:off x="8284006" y="1614123"/>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27" name="Freeform 753"/>
              <p:cNvSpPr/>
              <p:nvPr/>
            </p:nvSpPr>
            <p:spPr bwMode="auto">
              <a:xfrm>
                <a:off x="8034842" y="161643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28" name="Straight Connector 754"/>
              <p:cNvCxnSpPr>
                <a:cxnSpLocks noChangeShapeType="1"/>
                <a:endCxn id="1023" idx="2"/>
              </p:cNvCxnSpPr>
              <p:nvPr/>
            </p:nvCxnSpPr>
            <p:spPr bwMode="auto">
              <a:xfrm flipH="1" flipV="1">
                <a:off x="7913821" y="1616438"/>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30" name="Straight Connector 755"/>
              <p:cNvCxnSpPr>
                <a:cxnSpLocks noChangeShapeType="1"/>
              </p:cNvCxnSpPr>
              <p:nvPr/>
            </p:nvCxnSpPr>
            <p:spPr bwMode="auto">
              <a:xfrm flipH="1" flipV="1">
                <a:off x="8537914" y="1618751"/>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0865" name="Group 594"/>
            <p:cNvGrpSpPr/>
            <p:nvPr/>
          </p:nvGrpSpPr>
          <p:grpSpPr>
            <a:xfrm>
              <a:off x="7440813" y="3924693"/>
              <a:ext cx="418211" cy="189727"/>
              <a:chOff x="7913987" y="1515773"/>
              <a:chExt cx="625138" cy="276534"/>
            </a:xfrm>
          </p:grpSpPr>
          <p:sp>
            <p:nvSpPr>
              <p:cNvPr id="1012" name="Oval 738"/>
              <p:cNvSpPr>
                <a:spLocks noChangeArrowheads="1"/>
              </p:cNvSpPr>
              <p:nvPr/>
            </p:nvSpPr>
            <p:spPr bwMode="auto">
              <a:xfrm flipV="1">
                <a:off x="7916060" y="1594429"/>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13" name="Rectangle 739"/>
              <p:cNvSpPr/>
              <p:nvPr/>
            </p:nvSpPr>
            <p:spPr bwMode="auto">
              <a:xfrm>
                <a:off x="7913688" y="1622199"/>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14" name="Oval 740"/>
              <p:cNvSpPr>
                <a:spLocks noChangeArrowheads="1"/>
              </p:cNvSpPr>
              <p:nvPr/>
            </p:nvSpPr>
            <p:spPr bwMode="auto">
              <a:xfrm flipV="1">
                <a:off x="7913688" y="1515747"/>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15" name="Freeform 741"/>
              <p:cNvSpPr/>
              <p:nvPr/>
            </p:nvSpPr>
            <p:spPr bwMode="auto">
              <a:xfrm>
                <a:off x="8072677" y="1580544"/>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16" name="Freeform 742"/>
              <p:cNvSpPr/>
              <p:nvPr/>
            </p:nvSpPr>
            <p:spPr bwMode="auto">
              <a:xfrm>
                <a:off x="8041829" y="155508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17" name="Freeform 743"/>
              <p:cNvSpPr/>
              <p:nvPr/>
            </p:nvSpPr>
            <p:spPr bwMode="auto">
              <a:xfrm>
                <a:off x="8283873" y="161525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18" name="Freeform 744"/>
              <p:cNvSpPr/>
              <p:nvPr/>
            </p:nvSpPr>
            <p:spPr bwMode="auto">
              <a:xfrm>
                <a:off x="8034709" y="1615257"/>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19" name="Straight Connector 745"/>
              <p:cNvCxnSpPr>
                <a:cxnSpLocks noChangeShapeType="1"/>
                <a:endCxn id="1014" idx="2"/>
              </p:cNvCxnSpPr>
              <p:nvPr/>
            </p:nvCxnSpPr>
            <p:spPr bwMode="auto">
              <a:xfrm flipH="1" flipV="1">
                <a:off x="7913688" y="161525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020" name="Straight Connector 746"/>
              <p:cNvCxnSpPr>
                <a:cxnSpLocks noChangeShapeType="1"/>
              </p:cNvCxnSpPr>
              <p:nvPr/>
            </p:nvCxnSpPr>
            <p:spPr bwMode="auto">
              <a:xfrm flipH="1" flipV="1">
                <a:off x="8537781" y="1619886"/>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sp>
          <p:nvSpPr>
            <p:cNvPr id="30866" name="Line 421"/>
            <p:cNvSpPr/>
            <p:nvPr/>
          </p:nvSpPr>
          <p:spPr>
            <a:xfrm>
              <a:off x="7396163" y="3813175"/>
              <a:ext cx="163512" cy="1206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67" name="Line 422"/>
            <p:cNvSpPr/>
            <p:nvPr/>
          </p:nvSpPr>
          <p:spPr>
            <a:xfrm>
              <a:off x="7493000" y="3733800"/>
              <a:ext cx="2794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68" name="Line 423"/>
            <p:cNvSpPr/>
            <p:nvPr/>
          </p:nvSpPr>
          <p:spPr>
            <a:xfrm flipV="1">
              <a:off x="7729538" y="3819525"/>
              <a:ext cx="134937" cy="1047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69" name="Line 444"/>
            <p:cNvSpPr/>
            <p:nvPr/>
          </p:nvSpPr>
          <p:spPr>
            <a:xfrm flipV="1">
              <a:off x="7577138" y="2492375"/>
              <a:ext cx="123825" cy="873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0" name="Line 445"/>
            <p:cNvSpPr/>
            <p:nvPr/>
          </p:nvSpPr>
          <p:spPr>
            <a:xfrm>
              <a:off x="7405688" y="2665413"/>
              <a:ext cx="0" cy="825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1" name="Line 446"/>
            <p:cNvSpPr/>
            <p:nvPr/>
          </p:nvSpPr>
          <p:spPr>
            <a:xfrm flipV="1">
              <a:off x="7577138" y="2562225"/>
              <a:ext cx="263525" cy="288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2" name="Line 447"/>
            <p:cNvSpPr/>
            <p:nvPr/>
          </p:nvSpPr>
          <p:spPr>
            <a:xfrm>
              <a:off x="7942263" y="2560638"/>
              <a:ext cx="0" cy="196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3" name="Line 448"/>
            <p:cNvSpPr/>
            <p:nvPr/>
          </p:nvSpPr>
          <p:spPr>
            <a:xfrm>
              <a:off x="7596188" y="2867025"/>
              <a:ext cx="1889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4" name="Line 450"/>
            <p:cNvSpPr/>
            <p:nvPr/>
          </p:nvSpPr>
          <p:spPr>
            <a:xfrm>
              <a:off x="8150225" y="2857500"/>
              <a:ext cx="1778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5" name="Line 451"/>
            <p:cNvSpPr/>
            <p:nvPr/>
          </p:nvSpPr>
          <p:spPr>
            <a:xfrm flipH="1">
              <a:off x="7296150" y="2933700"/>
              <a:ext cx="98425" cy="704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6" name="Line 452"/>
            <p:cNvSpPr/>
            <p:nvPr/>
          </p:nvSpPr>
          <p:spPr>
            <a:xfrm flipH="1">
              <a:off x="7888288" y="2933700"/>
              <a:ext cx="111125" cy="7270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877" name="Line 541"/>
            <p:cNvSpPr/>
            <p:nvPr/>
          </p:nvSpPr>
          <p:spPr>
            <a:xfrm flipV="1">
              <a:off x="7272338" y="4075113"/>
              <a:ext cx="227012" cy="43656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0878" name="Group 665"/>
            <p:cNvGrpSpPr/>
            <p:nvPr/>
          </p:nvGrpSpPr>
          <p:grpSpPr>
            <a:xfrm>
              <a:off x="7689850" y="2395538"/>
              <a:ext cx="390525" cy="169862"/>
              <a:chOff x="4650" y="1129"/>
              <a:chExt cx="246" cy="95"/>
            </a:xfrm>
          </p:grpSpPr>
          <p:sp>
            <p:nvSpPr>
              <p:cNvPr id="3100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00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100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008" name="Group 659"/>
              <p:cNvGrpSpPr/>
              <p:nvPr/>
            </p:nvGrpSpPr>
            <p:grpSpPr>
              <a:xfrm>
                <a:off x="4699" y="1145"/>
                <a:ext cx="138" cy="29"/>
                <a:chOff x="2468" y="1332"/>
                <a:chExt cx="310" cy="60"/>
              </a:xfrm>
            </p:grpSpPr>
            <p:sp>
              <p:nvSpPr>
                <p:cNvPr id="31011" name="Freeform 6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012" name="Freeform 6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009" name="Line 66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010" name="Line 66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79" name="Group 675"/>
            <p:cNvGrpSpPr/>
            <p:nvPr/>
          </p:nvGrpSpPr>
          <p:grpSpPr>
            <a:xfrm>
              <a:off x="7204075" y="2493963"/>
              <a:ext cx="390525" cy="169862"/>
              <a:chOff x="4650" y="1129"/>
              <a:chExt cx="246" cy="95"/>
            </a:xfrm>
          </p:grpSpPr>
          <p:sp>
            <p:nvSpPr>
              <p:cNvPr id="3099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9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9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1000" name="Group 679"/>
              <p:cNvGrpSpPr/>
              <p:nvPr/>
            </p:nvGrpSpPr>
            <p:grpSpPr>
              <a:xfrm>
                <a:off x="4699" y="1145"/>
                <a:ext cx="138" cy="29"/>
                <a:chOff x="2468" y="1332"/>
                <a:chExt cx="310" cy="60"/>
              </a:xfrm>
            </p:grpSpPr>
            <p:sp>
              <p:nvSpPr>
                <p:cNvPr id="31003" name="Freeform 68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1004" name="Freeform 68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1001" name="Line 68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1002" name="Line 68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80" name="Group 684"/>
            <p:cNvGrpSpPr/>
            <p:nvPr/>
          </p:nvGrpSpPr>
          <p:grpSpPr>
            <a:xfrm>
              <a:off x="7215188" y="2757488"/>
              <a:ext cx="390525" cy="169862"/>
              <a:chOff x="4650" y="1129"/>
              <a:chExt cx="246" cy="95"/>
            </a:xfrm>
          </p:grpSpPr>
          <p:sp>
            <p:nvSpPr>
              <p:cNvPr id="3098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9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9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0992" name="Group 688"/>
              <p:cNvGrpSpPr/>
              <p:nvPr/>
            </p:nvGrpSpPr>
            <p:grpSpPr>
              <a:xfrm>
                <a:off x="4699" y="1145"/>
                <a:ext cx="138" cy="29"/>
                <a:chOff x="2468" y="1332"/>
                <a:chExt cx="310" cy="60"/>
              </a:xfrm>
            </p:grpSpPr>
            <p:sp>
              <p:nvSpPr>
                <p:cNvPr id="30995" name="Freeform 68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996" name="Freeform 69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0993" name="Line 69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994" name="Line 69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0881" name="Line 693"/>
            <p:cNvSpPr/>
            <p:nvPr/>
          </p:nvSpPr>
          <p:spPr>
            <a:xfrm>
              <a:off x="8345488" y="2855913"/>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grpSp>
          <p:nvGrpSpPr>
            <p:cNvPr id="30882" name="Group 694"/>
            <p:cNvGrpSpPr/>
            <p:nvPr/>
          </p:nvGrpSpPr>
          <p:grpSpPr>
            <a:xfrm>
              <a:off x="7400925" y="3911600"/>
              <a:ext cx="485775" cy="203200"/>
              <a:chOff x="4650" y="1129"/>
              <a:chExt cx="246" cy="95"/>
            </a:xfrm>
          </p:grpSpPr>
          <p:sp>
            <p:nvSpPr>
              <p:cNvPr id="3098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8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8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0984" name="Group 698"/>
              <p:cNvGrpSpPr/>
              <p:nvPr/>
            </p:nvGrpSpPr>
            <p:grpSpPr>
              <a:xfrm>
                <a:off x="4699" y="1145"/>
                <a:ext cx="138" cy="29"/>
                <a:chOff x="2468" y="1332"/>
                <a:chExt cx="310" cy="60"/>
              </a:xfrm>
            </p:grpSpPr>
            <p:sp>
              <p:nvSpPr>
                <p:cNvPr id="30987" name="Freeform 69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988" name="Freeform 70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0985" name="Line 70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986" name="Line 70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83" name="Group 712"/>
            <p:cNvGrpSpPr/>
            <p:nvPr/>
          </p:nvGrpSpPr>
          <p:grpSpPr>
            <a:xfrm>
              <a:off x="7081838" y="3630613"/>
              <a:ext cx="485775" cy="203200"/>
              <a:chOff x="4650" y="1129"/>
              <a:chExt cx="246" cy="95"/>
            </a:xfrm>
          </p:grpSpPr>
          <p:sp>
            <p:nvSpPr>
              <p:cNvPr id="3097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7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7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0976" name="Group 716"/>
              <p:cNvGrpSpPr/>
              <p:nvPr/>
            </p:nvGrpSpPr>
            <p:grpSpPr>
              <a:xfrm>
                <a:off x="4699" y="1145"/>
                <a:ext cx="138" cy="29"/>
                <a:chOff x="2468" y="1332"/>
                <a:chExt cx="310" cy="60"/>
              </a:xfrm>
            </p:grpSpPr>
            <p:sp>
              <p:nvSpPr>
                <p:cNvPr id="30979" name="Freeform 7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980" name="Freeform 7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0977" name="Line 7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978" name="Line 7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0884" name="Group 721"/>
            <p:cNvGrpSpPr/>
            <p:nvPr/>
          </p:nvGrpSpPr>
          <p:grpSpPr>
            <a:xfrm>
              <a:off x="7743825" y="3643313"/>
              <a:ext cx="485775" cy="203200"/>
              <a:chOff x="4650" y="1129"/>
              <a:chExt cx="246" cy="95"/>
            </a:xfrm>
          </p:grpSpPr>
          <p:sp>
            <p:nvSpPr>
              <p:cNvPr id="3096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6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096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0968" name="Group 725"/>
              <p:cNvGrpSpPr/>
              <p:nvPr/>
            </p:nvGrpSpPr>
            <p:grpSpPr>
              <a:xfrm>
                <a:off x="4699" y="1145"/>
                <a:ext cx="138" cy="29"/>
                <a:chOff x="2468" y="1332"/>
                <a:chExt cx="310" cy="60"/>
              </a:xfrm>
            </p:grpSpPr>
            <p:sp>
              <p:nvSpPr>
                <p:cNvPr id="30971" name="Freeform 7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0972" name="Freeform 7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0969" name="Line 728"/>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0970" name="Line 729"/>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0885" name="Text Box 580"/>
            <p:cNvSpPr txBox="1"/>
            <p:nvPr/>
          </p:nvSpPr>
          <p:spPr>
            <a:xfrm>
              <a:off x="5957888" y="1384300"/>
              <a:ext cx="1005403"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移动网络</a:t>
              </a:r>
              <a:endParaRPr lang="en-US" altLang="zh-CN" sz="1600" dirty="0">
                <a:latin typeface="微软雅黑" panose="020B0503020204020204" pitchFamily="34" charset="-122"/>
                <a:ea typeface="微软雅黑" panose="020B0503020204020204" pitchFamily="34" charset="-122"/>
              </a:endParaRPr>
            </a:p>
          </p:txBody>
        </p:sp>
        <p:sp>
          <p:nvSpPr>
            <p:cNvPr id="30886" name="Text Box 580"/>
            <p:cNvSpPr txBox="1"/>
            <p:nvPr/>
          </p:nvSpPr>
          <p:spPr>
            <a:xfrm>
              <a:off x="7561263" y="2071688"/>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ISP</a:t>
              </a:r>
            </a:p>
          </p:txBody>
        </p:sp>
        <p:sp>
          <p:nvSpPr>
            <p:cNvPr id="30887" name="Text Box 580"/>
            <p:cNvSpPr txBox="1"/>
            <p:nvPr/>
          </p:nvSpPr>
          <p:spPr>
            <a:xfrm>
              <a:off x="7337425" y="3298825"/>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本地</a:t>
              </a:r>
              <a:r>
                <a:rPr lang="en-US" altLang="zh-CN" sz="1600" dirty="0">
                  <a:latin typeface="微软雅黑" panose="020B0503020204020204" pitchFamily="34" charset="-122"/>
                  <a:ea typeface="微软雅黑" panose="020B0503020204020204" pitchFamily="34" charset="-122"/>
                </a:rPr>
                <a:t>ISP</a:t>
              </a:r>
            </a:p>
          </p:txBody>
        </p:sp>
        <p:sp>
          <p:nvSpPr>
            <p:cNvPr id="30888" name="Text Box 580"/>
            <p:cNvSpPr txBox="1"/>
            <p:nvPr/>
          </p:nvSpPr>
          <p:spPr>
            <a:xfrm>
              <a:off x="6324600" y="2963863"/>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家庭网络</a:t>
              </a:r>
              <a:endParaRPr lang="en-US" altLang="zh-CN" sz="1600" dirty="0">
                <a:latin typeface="微软雅黑" panose="020B0503020204020204" pitchFamily="34" charset="-122"/>
                <a:ea typeface="微软雅黑" panose="020B0503020204020204" pitchFamily="34" charset="-122"/>
              </a:endParaRPr>
            </a:p>
          </p:txBody>
        </p:sp>
        <p:sp>
          <p:nvSpPr>
            <p:cNvPr id="30889" name="Text Box 580"/>
            <p:cNvSpPr txBox="1"/>
            <p:nvPr/>
          </p:nvSpPr>
          <p:spPr>
            <a:xfrm>
              <a:off x="5584825" y="5645150"/>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公司网络</a:t>
              </a:r>
              <a:endParaRPr lang="en-US" altLang="zh-CN" sz="1600" dirty="0">
                <a:latin typeface="微软雅黑" panose="020B0503020204020204" pitchFamily="34" charset="-122"/>
                <a:ea typeface="微软雅黑" panose="020B0503020204020204" pitchFamily="34" charset="-122"/>
              </a:endParaRPr>
            </a:p>
          </p:txBody>
        </p:sp>
        <p:pic>
          <p:nvPicPr>
            <p:cNvPr id="30890" name="Picture 269" descr="cell_tower_radiation copy"/>
            <p:cNvPicPr>
              <a:picLocks noChangeAspect="1"/>
            </p:cNvPicPr>
            <p:nvPr/>
          </p:nvPicPr>
          <p:blipFill>
            <a:blip r:embed="rId21"/>
            <a:stretch>
              <a:fillRect/>
            </a:stretch>
          </p:blipFill>
          <p:spPr>
            <a:xfrm>
              <a:off x="6026149" y="1803400"/>
              <a:ext cx="518463" cy="412256"/>
            </a:xfrm>
            <a:prstGeom prst="rect">
              <a:avLst/>
            </a:prstGeom>
            <a:noFill/>
            <a:ln w="9525">
              <a:noFill/>
            </a:ln>
          </p:spPr>
        </p:pic>
        <p:grpSp>
          <p:nvGrpSpPr>
            <p:cNvPr id="30891" name="Group 347"/>
            <p:cNvGrpSpPr/>
            <p:nvPr/>
          </p:nvGrpSpPr>
          <p:grpSpPr>
            <a:xfrm>
              <a:off x="7077272" y="3621727"/>
              <a:ext cx="493804" cy="228319"/>
              <a:chOff x="1871277" y="1576300"/>
              <a:chExt cx="1128371" cy="437861"/>
            </a:xfrm>
          </p:grpSpPr>
          <p:sp>
            <p:nvSpPr>
              <p:cNvPr id="945" name="Oval 681"/>
              <p:cNvSpPr>
                <a:spLocks noChangeArrowheads="1"/>
              </p:cNvSpPr>
              <p:nvPr/>
            </p:nvSpPr>
            <p:spPr bwMode="auto">
              <a:xfrm flipV="1">
                <a:off x="1874456" y="1694457"/>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46" name="Rectangle 682"/>
              <p:cNvSpPr/>
              <p:nvPr/>
            </p:nvSpPr>
            <p:spPr bwMode="auto">
              <a:xfrm>
                <a:off x="1870827" y="174013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47" name="Oval 683"/>
              <p:cNvSpPr>
                <a:spLocks noChangeArrowheads="1"/>
              </p:cNvSpPr>
              <p:nvPr/>
            </p:nvSpPr>
            <p:spPr bwMode="auto">
              <a:xfrm flipV="1">
                <a:off x="1870827" y="1575707"/>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48" name="Freeform 684"/>
              <p:cNvSpPr/>
              <p:nvPr/>
            </p:nvSpPr>
            <p:spPr bwMode="auto">
              <a:xfrm>
                <a:off x="2157403" y="1673144"/>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49" name="Freeform 685"/>
              <p:cNvSpPr/>
              <p:nvPr/>
            </p:nvSpPr>
            <p:spPr bwMode="auto">
              <a:xfrm>
                <a:off x="2102989" y="163355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0" name="Freeform 686"/>
              <p:cNvSpPr/>
              <p:nvPr/>
            </p:nvSpPr>
            <p:spPr bwMode="auto">
              <a:xfrm>
                <a:off x="2534666" y="1727952"/>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1" name="Freeform 687"/>
              <p:cNvSpPr/>
              <p:nvPr/>
            </p:nvSpPr>
            <p:spPr bwMode="auto">
              <a:xfrm>
                <a:off x="2088479" y="1730996"/>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52" name="Straight Connector 688"/>
              <p:cNvCxnSpPr>
                <a:cxnSpLocks noChangeShapeType="1"/>
                <a:endCxn id="947" idx="2"/>
              </p:cNvCxnSpPr>
              <p:nvPr/>
            </p:nvCxnSpPr>
            <p:spPr bwMode="auto">
              <a:xfrm flipH="1" flipV="1">
                <a:off x="1870827" y="173708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53" name="Straight Connector 689"/>
              <p:cNvCxnSpPr>
                <a:cxnSpLocks noChangeShapeType="1"/>
              </p:cNvCxnSpPr>
              <p:nvPr/>
            </p:nvCxnSpPr>
            <p:spPr bwMode="auto">
              <a:xfrm flipH="1" flipV="1">
                <a:off x="2995361" y="173404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2" name="Group 347"/>
            <p:cNvGrpSpPr/>
            <p:nvPr/>
          </p:nvGrpSpPr>
          <p:grpSpPr>
            <a:xfrm>
              <a:off x="7733157" y="3638864"/>
              <a:ext cx="493804" cy="228319"/>
              <a:chOff x="1871277" y="1576300"/>
              <a:chExt cx="1128371" cy="437861"/>
            </a:xfrm>
          </p:grpSpPr>
          <p:sp>
            <p:nvSpPr>
              <p:cNvPr id="903" name="Oval 672"/>
              <p:cNvSpPr>
                <a:spLocks noChangeArrowheads="1"/>
              </p:cNvSpPr>
              <p:nvPr/>
            </p:nvSpPr>
            <p:spPr bwMode="auto">
              <a:xfrm flipV="1">
                <a:off x="1873889" y="1695086"/>
                <a:ext cx="1124534"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04" name="Rectangle 673"/>
              <p:cNvSpPr/>
              <p:nvPr/>
            </p:nvSpPr>
            <p:spPr bwMode="auto">
              <a:xfrm>
                <a:off x="1870262" y="1740759"/>
                <a:ext cx="1128161"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5" name="Oval 674"/>
              <p:cNvSpPr>
                <a:spLocks noChangeArrowheads="1"/>
              </p:cNvSpPr>
              <p:nvPr/>
            </p:nvSpPr>
            <p:spPr bwMode="auto">
              <a:xfrm flipV="1">
                <a:off x="1870262" y="1576335"/>
                <a:ext cx="1124534"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39" name="Freeform 675"/>
              <p:cNvSpPr/>
              <p:nvPr/>
            </p:nvSpPr>
            <p:spPr bwMode="auto">
              <a:xfrm>
                <a:off x="2156836" y="1673771"/>
                <a:ext cx="551385"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40" name="Freeform 676"/>
              <p:cNvSpPr/>
              <p:nvPr/>
            </p:nvSpPr>
            <p:spPr bwMode="auto">
              <a:xfrm>
                <a:off x="2102424" y="163418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1" name="Freeform 677"/>
              <p:cNvSpPr/>
              <p:nvPr/>
            </p:nvSpPr>
            <p:spPr bwMode="auto">
              <a:xfrm>
                <a:off x="2534099" y="1728579"/>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2" name="Freeform 678"/>
              <p:cNvSpPr/>
              <p:nvPr/>
            </p:nvSpPr>
            <p:spPr bwMode="auto">
              <a:xfrm>
                <a:off x="2087914" y="1731625"/>
                <a:ext cx="243043"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43" name="Straight Connector 679"/>
              <p:cNvCxnSpPr>
                <a:cxnSpLocks noChangeShapeType="1"/>
                <a:endCxn id="905" idx="2"/>
              </p:cNvCxnSpPr>
              <p:nvPr/>
            </p:nvCxnSpPr>
            <p:spPr bwMode="auto">
              <a:xfrm flipH="1" flipV="1">
                <a:off x="1870262" y="1737715"/>
                <a:ext cx="3626"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44" name="Straight Connector 680"/>
              <p:cNvCxnSpPr>
                <a:cxnSpLocks noChangeShapeType="1"/>
              </p:cNvCxnSpPr>
              <p:nvPr/>
            </p:nvCxnSpPr>
            <p:spPr bwMode="auto">
              <a:xfrm flipH="1" flipV="1">
                <a:off x="2994797" y="1734669"/>
                <a:ext cx="3626"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3" name="Group 347"/>
            <p:cNvGrpSpPr/>
            <p:nvPr/>
          </p:nvGrpSpPr>
          <p:grpSpPr>
            <a:xfrm>
              <a:off x="7397100" y="3903983"/>
              <a:ext cx="493804" cy="228319"/>
              <a:chOff x="1871277" y="1576300"/>
              <a:chExt cx="1128371" cy="437861"/>
            </a:xfrm>
          </p:grpSpPr>
          <p:sp>
            <p:nvSpPr>
              <p:cNvPr id="894" name="Oval 663"/>
              <p:cNvSpPr>
                <a:spLocks noChangeArrowheads="1"/>
              </p:cNvSpPr>
              <p:nvPr/>
            </p:nvSpPr>
            <p:spPr bwMode="auto">
              <a:xfrm flipV="1">
                <a:off x="1876391" y="1695148"/>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5" name="Rectangle 664"/>
              <p:cNvSpPr/>
              <p:nvPr/>
            </p:nvSpPr>
            <p:spPr bwMode="auto">
              <a:xfrm>
                <a:off x="1872762" y="174082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96" name="Oval 665"/>
              <p:cNvSpPr>
                <a:spLocks noChangeArrowheads="1"/>
              </p:cNvSpPr>
              <p:nvPr/>
            </p:nvSpPr>
            <p:spPr bwMode="auto">
              <a:xfrm flipV="1">
                <a:off x="1872762" y="1576398"/>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7" name="Freeform 666"/>
              <p:cNvSpPr/>
              <p:nvPr/>
            </p:nvSpPr>
            <p:spPr bwMode="auto">
              <a:xfrm>
                <a:off x="2159338" y="1673835"/>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98" name="Freeform 667"/>
              <p:cNvSpPr/>
              <p:nvPr/>
            </p:nvSpPr>
            <p:spPr bwMode="auto">
              <a:xfrm>
                <a:off x="2104924" y="1634250"/>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99" name="Freeform 668"/>
              <p:cNvSpPr/>
              <p:nvPr/>
            </p:nvSpPr>
            <p:spPr bwMode="auto">
              <a:xfrm>
                <a:off x="2536601" y="1728643"/>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00" name="Freeform 669"/>
              <p:cNvSpPr/>
              <p:nvPr/>
            </p:nvSpPr>
            <p:spPr bwMode="auto">
              <a:xfrm>
                <a:off x="2090414" y="1731687"/>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01" name="Straight Connector 670"/>
              <p:cNvCxnSpPr>
                <a:cxnSpLocks noChangeShapeType="1"/>
                <a:endCxn id="896" idx="2"/>
              </p:cNvCxnSpPr>
              <p:nvPr/>
            </p:nvCxnSpPr>
            <p:spPr bwMode="auto">
              <a:xfrm flipH="1" flipV="1">
                <a:off x="1872762" y="173777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02" name="Straight Connector 671"/>
              <p:cNvCxnSpPr>
                <a:cxnSpLocks noChangeShapeType="1"/>
              </p:cNvCxnSpPr>
              <p:nvPr/>
            </p:nvCxnSpPr>
            <p:spPr bwMode="auto">
              <a:xfrm flipH="1" flipV="1">
                <a:off x="2997297" y="173473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4" name="Group 347"/>
            <p:cNvGrpSpPr/>
            <p:nvPr/>
          </p:nvGrpSpPr>
          <p:grpSpPr>
            <a:xfrm>
              <a:off x="7195340" y="2756360"/>
              <a:ext cx="413310" cy="196874"/>
              <a:chOff x="1871277" y="1576300"/>
              <a:chExt cx="1128371" cy="437861"/>
            </a:xfrm>
          </p:grpSpPr>
          <p:sp>
            <p:nvSpPr>
              <p:cNvPr id="885" name="Oval 654"/>
              <p:cNvSpPr>
                <a:spLocks noChangeArrowheads="1"/>
              </p:cNvSpPr>
              <p:nvPr/>
            </p:nvSpPr>
            <p:spPr bwMode="auto">
              <a:xfrm flipV="1">
                <a:off x="1873456" y="1695788"/>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86" name="Rectangle 655"/>
              <p:cNvSpPr/>
              <p:nvPr/>
            </p:nvSpPr>
            <p:spPr bwMode="auto">
              <a:xfrm>
                <a:off x="1869120" y="1738163"/>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87" name="Oval 656"/>
              <p:cNvSpPr>
                <a:spLocks noChangeArrowheads="1"/>
              </p:cNvSpPr>
              <p:nvPr/>
            </p:nvSpPr>
            <p:spPr bwMode="auto">
              <a:xfrm flipV="1">
                <a:off x="1869120" y="1575726"/>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88" name="Freeform 657"/>
              <p:cNvSpPr/>
              <p:nvPr/>
            </p:nvSpPr>
            <p:spPr bwMode="auto">
              <a:xfrm>
                <a:off x="2159500" y="1671070"/>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89" name="Freeform 658"/>
              <p:cNvSpPr/>
              <p:nvPr/>
            </p:nvSpPr>
            <p:spPr bwMode="auto">
              <a:xfrm>
                <a:off x="2103157" y="1632226"/>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90" name="Freeform 659"/>
              <p:cNvSpPr/>
              <p:nvPr/>
            </p:nvSpPr>
            <p:spPr bwMode="auto">
              <a:xfrm>
                <a:off x="2536558" y="1727570"/>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91" name="Freeform 660"/>
              <p:cNvSpPr/>
              <p:nvPr/>
            </p:nvSpPr>
            <p:spPr bwMode="auto">
              <a:xfrm>
                <a:off x="2090156" y="1731100"/>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92" name="Straight Connector 661"/>
              <p:cNvCxnSpPr>
                <a:cxnSpLocks noChangeShapeType="1"/>
                <a:endCxn id="887" idx="2"/>
              </p:cNvCxnSpPr>
              <p:nvPr/>
            </p:nvCxnSpPr>
            <p:spPr bwMode="auto">
              <a:xfrm flipH="1" flipV="1">
                <a:off x="1869120" y="1738163"/>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93" name="Straight Connector 662"/>
              <p:cNvCxnSpPr>
                <a:cxnSpLocks noChangeShapeType="1"/>
              </p:cNvCxnSpPr>
              <p:nvPr/>
            </p:nvCxnSpPr>
            <p:spPr bwMode="auto">
              <a:xfrm flipH="1" flipV="1">
                <a:off x="2995962" y="1734632"/>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5" name="Group 347"/>
            <p:cNvGrpSpPr/>
            <p:nvPr/>
          </p:nvGrpSpPr>
          <p:grpSpPr>
            <a:xfrm>
              <a:off x="7677419" y="2378982"/>
              <a:ext cx="413310" cy="196874"/>
              <a:chOff x="1871277" y="1576300"/>
              <a:chExt cx="1128371" cy="437861"/>
            </a:xfrm>
          </p:grpSpPr>
          <p:sp>
            <p:nvSpPr>
              <p:cNvPr id="876" name="Oval 645"/>
              <p:cNvSpPr>
                <a:spLocks noChangeArrowheads="1"/>
              </p:cNvSpPr>
              <p:nvPr/>
            </p:nvSpPr>
            <p:spPr bwMode="auto">
              <a:xfrm flipV="1">
                <a:off x="1874878" y="1694671"/>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7" name="Rectangle 646"/>
              <p:cNvSpPr/>
              <p:nvPr/>
            </p:nvSpPr>
            <p:spPr bwMode="auto">
              <a:xfrm>
                <a:off x="1870543" y="1737046"/>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78" name="Oval 647"/>
              <p:cNvSpPr>
                <a:spLocks noChangeArrowheads="1"/>
              </p:cNvSpPr>
              <p:nvPr/>
            </p:nvSpPr>
            <p:spPr bwMode="auto">
              <a:xfrm flipV="1">
                <a:off x="1870543" y="1574609"/>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9" name="Freeform 648"/>
              <p:cNvSpPr/>
              <p:nvPr/>
            </p:nvSpPr>
            <p:spPr bwMode="auto">
              <a:xfrm>
                <a:off x="2160923" y="166995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80" name="Freeform 649"/>
              <p:cNvSpPr/>
              <p:nvPr/>
            </p:nvSpPr>
            <p:spPr bwMode="auto">
              <a:xfrm>
                <a:off x="2104579" y="163110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81" name="Freeform 650"/>
              <p:cNvSpPr/>
              <p:nvPr/>
            </p:nvSpPr>
            <p:spPr bwMode="auto">
              <a:xfrm>
                <a:off x="2537980" y="1726453"/>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82" name="Freeform 651"/>
              <p:cNvSpPr/>
              <p:nvPr/>
            </p:nvSpPr>
            <p:spPr bwMode="auto">
              <a:xfrm>
                <a:off x="2091578" y="1729983"/>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83" name="Straight Connector 652"/>
              <p:cNvCxnSpPr>
                <a:cxnSpLocks noChangeShapeType="1"/>
                <a:endCxn id="878" idx="2"/>
              </p:cNvCxnSpPr>
              <p:nvPr/>
            </p:nvCxnSpPr>
            <p:spPr bwMode="auto">
              <a:xfrm flipH="1" flipV="1">
                <a:off x="1870543" y="1737046"/>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84" name="Straight Connector 653"/>
              <p:cNvCxnSpPr>
                <a:cxnSpLocks noChangeShapeType="1"/>
              </p:cNvCxnSpPr>
              <p:nvPr/>
            </p:nvCxnSpPr>
            <p:spPr bwMode="auto">
              <a:xfrm flipH="1" flipV="1">
                <a:off x="2997385" y="173351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6" name="Group 347"/>
            <p:cNvGrpSpPr/>
            <p:nvPr/>
          </p:nvGrpSpPr>
          <p:grpSpPr>
            <a:xfrm>
              <a:off x="7186342" y="2486295"/>
              <a:ext cx="413310" cy="196874"/>
              <a:chOff x="1871277" y="1576300"/>
              <a:chExt cx="1128371" cy="437861"/>
            </a:xfrm>
          </p:grpSpPr>
          <p:sp>
            <p:nvSpPr>
              <p:cNvPr id="867" name="Oval 636"/>
              <p:cNvSpPr>
                <a:spLocks noChangeArrowheads="1"/>
              </p:cNvSpPr>
              <p:nvPr/>
            </p:nvSpPr>
            <p:spPr bwMode="auto">
              <a:xfrm flipV="1">
                <a:off x="1876349" y="1696121"/>
                <a:ext cx="1122510"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68" name="Rectangle 637"/>
              <p:cNvSpPr/>
              <p:nvPr/>
            </p:nvSpPr>
            <p:spPr bwMode="auto">
              <a:xfrm>
                <a:off x="1872017" y="1738496"/>
                <a:ext cx="1126842"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69" name="Oval 638"/>
              <p:cNvSpPr>
                <a:spLocks noChangeArrowheads="1"/>
              </p:cNvSpPr>
              <p:nvPr/>
            </p:nvSpPr>
            <p:spPr bwMode="auto">
              <a:xfrm flipV="1">
                <a:off x="1872017" y="1576060"/>
                <a:ext cx="1122507"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0" name="Freeform 639"/>
              <p:cNvSpPr/>
              <p:nvPr/>
            </p:nvSpPr>
            <p:spPr bwMode="auto">
              <a:xfrm>
                <a:off x="2158061" y="167140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71" name="Freeform 640"/>
              <p:cNvSpPr/>
              <p:nvPr/>
            </p:nvSpPr>
            <p:spPr bwMode="auto">
              <a:xfrm>
                <a:off x="2101718" y="163255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72" name="Freeform 641"/>
              <p:cNvSpPr/>
              <p:nvPr/>
            </p:nvSpPr>
            <p:spPr bwMode="auto">
              <a:xfrm>
                <a:off x="2535119" y="1727904"/>
                <a:ext cx="247040"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73" name="Freeform 642"/>
              <p:cNvSpPr/>
              <p:nvPr/>
            </p:nvSpPr>
            <p:spPr bwMode="auto">
              <a:xfrm>
                <a:off x="2088717" y="1731434"/>
                <a:ext cx="242704"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74" name="Straight Connector 643"/>
              <p:cNvCxnSpPr>
                <a:cxnSpLocks noChangeShapeType="1"/>
                <a:endCxn id="869" idx="2"/>
              </p:cNvCxnSpPr>
              <p:nvPr/>
            </p:nvCxnSpPr>
            <p:spPr bwMode="auto">
              <a:xfrm flipH="1" flipV="1">
                <a:off x="1872017" y="1738496"/>
                <a:ext cx="4333"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75" name="Straight Connector 644"/>
              <p:cNvCxnSpPr>
                <a:cxnSpLocks noChangeShapeType="1"/>
              </p:cNvCxnSpPr>
              <p:nvPr/>
            </p:nvCxnSpPr>
            <p:spPr bwMode="auto">
              <a:xfrm flipH="1" flipV="1">
                <a:off x="2994524" y="173496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0897" name="Group 347"/>
            <p:cNvGrpSpPr/>
            <p:nvPr/>
          </p:nvGrpSpPr>
          <p:grpSpPr>
            <a:xfrm>
              <a:off x="7750914" y="2756819"/>
              <a:ext cx="413310" cy="196874"/>
              <a:chOff x="1871277" y="1576300"/>
              <a:chExt cx="1128371" cy="437861"/>
            </a:xfrm>
          </p:grpSpPr>
          <p:sp>
            <p:nvSpPr>
              <p:cNvPr id="858" name="Oval 627"/>
              <p:cNvSpPr>
                <a:spLocks noChangeArrowheads="1"/>
              </p:cNvSpPr>
              <p:nvPr/>
            </p:nvSpPr>
            <p:spPr bwMode="auto">
              <a:xfrm flipV="1">
                <a:off x="1873595" y="1694767"/>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59" name="Rectangle 628"/>
              <p:cNvSpPr/>
              <p:nvPr/>
            </p:nvSpPr>
            <p:spPr bwMode="auto">
              <a:xfrm>
                <a:off x="1869259" y="1737142"/>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60" name="Oval 629"/>
              <p:cNvSpPr>
                <a:spLocks noChangeArrowheads="1"/>
              </p:cNvSpPr>
              <p:nvPr/>
            </p:nvSpPr>
            <p:spPr bwMode="auto">
              <a:xfrm flipV="1">
                <a:off x="1869259" y="1574705"/>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61" name="Freeform 630"/>
              <p:cNvSpPr/>
              <p:nvPr/>
            </p:nvSpPr>
            <p:spPr bwMode="auto">
              <a:xfrm>
                <a:off x="2159639" y="1670049"/>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62" name="Freeform 631"/>
              <p:cNvSpPr/>
              <p:nvPr/>
            </p:nvSpPr>
            <p:spPr bwMode="auto">
              <a:xfrm>
                <a:off x="2103296" y="1631205"/>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63" name="Freeform 632"/>
              <p:cNvSpPr/>
              <p:nvPr/>
            </p:nvSpPr>
            <p:spPr bwMode="auto">
              <a:xfrm>
                <a:off x="2536697" y="1726549"/>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64" name="Freeform 633"/>
              <p:cNvSpPr/>
              <p:nvPr/>
            </p:nvSpPr>
            <p:spPr bwMode="auto">
              <a:xfrm>
                <a:off x="2090295" y="1730079"/>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65" name="Straight Connector 634"/>
              <p:cNvCxnSpPr>
                <a:cxnSpLocks noChangeShapeType="1"/>
                <a:endCxn id="860" idx="2"/>
              </p:cNvCxnSpPr>
              <p:nvPr/>
            </p:nvCxnSpPr>
            <p:spPr bwMode="auto">
              <a:xfrm flipH="1" flipV="1">
                <a:off x="1869259" y="1737142"/>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66" name="Straight Connector 635"/>
              <p:cNvCxnSpPr>
                <a:cxnSpLocks noChangeShapeType="1"/>
              </p:cNvCxnSpPr>
              <p:nvPr/>
            </p:nvCxnSpPr>
            <p:spPr bwMode="auto">
              <a:xfrm flipH="1" flipV="1">
                <a:off x="2996102" y="1733611"/>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30898" name="Picture 1005" descr="antenna_stylized"/>
            <p:cNvPicPr>
              <a:picLocks noChangeAspect="1"/>
            </p:cNvPicPr>
            <p:nvPr/>
          </p:nvPicPr>
          <p:blipFill>
            <a:blip r:embed="rId10"/>
            <a:stretch>
              <a:fillRect/>
            </a:stretch>
          </p:blipFill>
          <p:spPr>
            <a:xfrm>
              <a:off x="5516100" y="3095151"/>
              <a:ext cx="530703" cy="223755"/>
            </a:xfrm>
            <a:prstGeom prst="rect">
              <a:avLst/>
            </a:prstGeom>
            <a:noFill/>
            <a:ln w="9525">
              <a:noFill/>
            </a:ln>
          </p:spPr>
        </p:pic>
        <p:pic>
          <p:nvPicPr>
            <p:cNvPr id="30899" name="Picture 1005" descr="antenna_stylized"/>
            <p:cNvPicPr>
              <a:picLocks noChangeAspect="1"/>
            </p:cNvPicPr>
            <p:nvPr/>
          </p:nvPicPr>
          <p:blipFill>
            <a:blip r:embed="rId10"/>
            <a:stretch>
              <a:fillRect/>
            </a:stretch>
          </p:blipFill>
          <p:spPr>
            <a:xfrm>
              <a:off x="6893951" y="5490536"/>
              <a:ext cx="530703" cy="223755"/>
            </a:xfrm>
            <a:prstGeom prst="rect">
              <a:avLst/>
            </a:prstGeom>
            <a:noFill/>
            <a:ln w="9525">
              <a:noFill/>
            </a:ln>
          </p:spPr>
        </p:pic>
        <p:pic>
          <p:nvPicPr>
            <p:cNvPr id="30900" name="Picture 1005" descr="antenna_stylized"/>
            <p:cNvPicPr>
              <a:picLocks noChangeAspect="1"/>
            </p:cNvPicPr>
            <p:nvPr/>
          </p:nvPicPr>
          <p:blipFill>
            <a:blip r:embed="rId10"/>
            <a:stretch>
              <a:fillRect/>
            </a:stretch>
          </p:blipFill>
          <p:spPr>
            <a:xfrm>
              <a:off x="7365711" y="5438691"/>
              <a:ext cx="530703" cy="223755"/>
            </a:xfrm>
            <a:prstGeom prst="rect">
              <a:avLst/>
            </a:prstGeom>
            <a:noFill/>
            <a:ln w="9525">
              <a:noFill/>
            </a:ln>
          </p:spPr>
        </p:pic>
        <p:pic>
          <p:nvPicPr>
            <p:cNvPr id="30901" name="Picture 934" descr="antenna_radiation_stylized"/>
            <p:cNvPicPr>
              <a:picLocks noChangeAspect="1"/>
            </p:cNvPicPr>
            <p:nvPr/>
          </p:nvPicPr>
          <p:blipFill>
            <a:blip r:embed="rId9"/>
            <a:stretch>
              <a:fillRect/>
            </a:stretch>
          </p:blipFill>
          <p:spPr>
            <a:xfrm>
              <a:off x="7096052" y="5017186"/>
              <a:ext cx="415925" cy="88633"/>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088">
                                            <p:txEl>
                                              <p:pRg st="0" end="0"/>
                                            </p:txEl>
                                          </p:spTgt>
                                        </p:tgtEl>
                                        <p:attrNameLst>
                                          <p:attrName>style.visibility</p:attrName>
                                        </p:attrNameLst>
                                      </p:cBhvr>
                                      <p:to>
                                        <p:strVal val="visible"/>
                                      </p:to>
                                    </p:set>
                                    <p:animEffect transition="in" filter="dissolve">
                                      <p:cBhvr>
                                        <p:cTn id="13" dur="500"/>
                                        <p:tgtEl>
                                          <p:spTgt spid="10088">
                                            <p:txEl>
                                              <p:pRg st="0" end="0"/>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1" end="1"/>
                                            </p:txEl>
                                          </p:spTgt>
                                        </p:tgtEl>
                                        <p:attrNameLst>
                                          <p:attrName>style.visibility</p:attrName>
                                        </p:attrNameLst>
                                      </p:cBhvr>
                                      <p:to>
                                        <p:strVal val="visible"/>
                                      </p:to>
                                    </p:set>
                                    <p:animEffect transition="in" filter="dissolve">
                                      <p:cBhvr>
                                        <p:cTn id="16" dur="500"/>
                                        <p:tgtEl>
                                          <p:spTgt spid="10088">
                                            <p:txEl>
                                              <p:pRg st="1" end="1"/>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32771" name="Rectangle 2"/>
          <p:cNvSpPr>
            <a:spLocks noGrp="1"/>
          </p:cNvSpPr>
          <p:nvPr>
            <p:ph type="title" idx="4294967295"/>
          </p:nvPr>
        </p:nvSpPr>
        <p:spPr>
          <a:xfrm>
            <a:off x="338138" y="196850"/>
            <a:ext cx="8382000" cy="835025"/>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接入网和物理媒体</a:t>
            </a:r>
            <a:r>
              <a:rPr lang="en-US" altLang="zh-CN" dirty="0">
                <a:latin typeface="微软雅黑" panose="020B0503020204020204" pitchFamily="34" charset="-122"/>
                <a:ea typeface="微软雅黑" panose="020B0503020204020204" pitchFamily="34" charset="-122"/>
              </a:rPr>
              <a:t>: </a:t>
            </a:r>
          </a:p>
        </p:txBody>
      </p:sp>
      <p:sp>
        <p:nvSpPr>
          <p:cNvPr id="51203" name="Rectangle 3"/>
          <p:cNvSpPr>
            <a:spLocks noGrp="1" noChangeArrowheads="1"/>
          </p:cNvSpPr>
          <p:nvPr>
            <p:ph type="body" sz="half" idx="1"/>
          </p:nvPr>
        </p:nvSpPr>
        <p:spPr>
          <a:xfrm>
            <a:off x="600075" y="1371600"/>
            <a:ext cx="4010025" cy="50101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问：如何将端系统连接到边缘路由器？</a:t>
            </a:r>
            <a:endParaRPr kumimoji="0" 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家庭接入</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企业接入</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学校、公司</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287655" marR="0" lvl="0" indent="-287655" algn="l" defTabSz="914400" rtl="0" eaLnBrk="1" fontAlgn="base" latinLnBrk="0" hangingPunct="1">
              <a:lnSpc>
                <a:spcPct val="85000"/>
              </a:lnSpc>
              <a:spcBef>
                <a:spcPct val="20000"/>
              </a:spcBef>
              <a:spcAft>
                <a:spcPct val="3000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广域无线接入</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30000"/>
              </a:spcAft>
              <a:buClr>
                <a:srgbClr val="000090"/>
              </a:buClr>
              <a:buSzPct val="100000"/>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注意</a:t>
            </a:r>
            <a:r>
              <a:rPr kumimoji="0" lang="en-US" altLang="zh-CN"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接入网络的带宽（</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bit/s</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共享还是专用？ </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2773" name="Picture 916" descr="underline_base"/>
          <p:cNvPicPr/>
          <p:nvPr/>
        </p:nvPicPr>
        <p:blipFill>
          <a:blip r:embed="rId3"/>
          <a:stretch>
            <a:fillRect/>
          </a:stretch>
        </p:blipFill>
        <p:spPr>
          <a:xfrm>
            <a:off x="388938" y="830263"/>
            <a:ext cx="6856412" cy="173037"/>
          </a:xfrm>
          <a:prstGeom prst="rect">
            <a:avLst/>
          </a:prstGeom>
          <a:noFill/>
          <a:ln w="9525">
            <a:noFill/>
          </a:ln>
        </p:spPr>
      </p:pic>
      <p:sp>
        <p:nvSpPr>
          <p:cNvPr id="3277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12</a:t>
            </a:fld>
            <a:endParaRPr lang="en-US" altLang="zh-CN" sz="1200" dirty="0">
              <a:latin typeface="微软雅黑" panose="020B0503020204020204" pitchFamily="34" charset="-122"/>
              <a:ea typeface="微软雅黑" panose="020B0503020204020204" pitchFamily="34" charset="-122"/>
            </a:endParaRPr>
          </a:p>
        </p:txBody>
      </p:sp>
      <p:grpSp>
        <p:nvGrpSpPr>
          <p:cNvPr id="32775" name="Group 2"/>
          <p:cNvGrpSpPr/>
          <p:nvPr/>
        </p:nvGrpSpPr>
        <p:grpSpPr>
          <a:xfrm>
            <a:off x="5202238" y="1546225"/>
            <a:ext cx="3551237" cy="4449763"/>
            <a:chOff x="5202238" y="1546225"/>
            <a:chExt cx="3551237" cy="4450443"/>
          </a:xfrm>
        </p:grpSpPr>
        <p:sp>
          <p:nvSpPr>
            <p:cNvPr id="32776" name="Freeform 665"/>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grpSp>
          <p:nvGrpSpPr>
            <p:cNvPr id="32777" name="Group 666"/>
            <p:cNvGrpSpPr/>
            <p:nvPr/>
          </p:nvGrpSpPr>
          <p:grpSpPr>
            <a:xfrm>
              <a:off x="5329977" y="2980450"/>
              <a:ext cx="1458912" cy="933450"/>
              <a:chOff x="2889" y="1631"/>
              <a:chExt cx="980" cy="743"/>
            </a:xfrm>
          </p:grpSpPr>
          <p:sp>
            <p:nvSpPr>
              <p:cNvPr id="33342" name="Rectangle 667"/>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43"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32778" name="Freeform 669"/>
            <p:cNvSpPr/>
            <p:nvPr/>
          </p:nvSpPr>
          <p:spPr>
            <a:xfrm>
              <a:off x="5364163" y="433138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p>
              <a:endParaRPr lang="zh-CN" altLang="en-US"/>
            </a:p>
          </p:txBody>
        </p:sp>
        <p:sp>
          <p:nvSpPr>
            <p:cNvPr id="32779" name="Line 670"/>
            <p:cNvSpPr/>
            <p:nvPr/>
          </p:nvSpPr>
          <p:spPr>
            <a:xfrm rot="-5400000">
              <a:off x="7845425" y="5162550"/>
              <a:ext cx="523875" cy="139700"/>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0" name="Line 671"/>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32781" name="Line 672"/>
            <p:cNvSpPr/>
            <p:nvPr/>
          </p:nvSpPr>
          <p:spPr>
            <a:xfrm rot="-5400000">
              <a:off x="8177213" y="5116513"/>
              <a:ext cx="0" cy="114300"/>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2" name="Line 674"/>
            <p:cNvSpPr/>
            <p:nvPr/>
          </p:nvSpPr>
          <p:spPr>
            <a:xfrm>
              <a:off x="6100763" y="4776788"/>
              <a:ext cx="217487" cy="100012"/>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3" name="Line 675"/>
            <p:cNvSpPr/>
            <p:nvPr/>
          </p:nvSpPr>
          <p:spPr>
            <a:xfrm flipV="1">
              <a:off x="5842000" y="5038725"/>
              <a:ext cx="407988" cy="74613"/>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4" name="Line 678"/>
            <p:cNvSpPr/>
            <p:nvPr/>
          </p:nvSpPr>
          <p:spPr>
            <a:xfrm flipH="1">
              <a:off x="6267450" y="5102225"/>
              <a:ext cx="144463" cy="169863"/>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5" name="Line 679"/>
            <p:cNvSpPr/>
            <p:nvPr/>
          </p:nvSpPr>
          <p:spPr>
            <a:xfrm flipH="1" flipV="1">
              <a:off x="6586538" y="5110163"/>
              <a:ext cx="76200" cy="163512"/>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6" name="Line 680"/>
            <p:cNvSpPr/>
            <p:nvPr/>
          </p:nvSpPr>
          <p:spPr>
            <a:xfrm>
              <a:off x="6743700" y="5056188"/>
              <a:ext cx="503238" cy="269875"/>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7" name="Line 682"/>
            <p:cNvSpPr/>
            <p:nvPr/>
          </p:nvSpPr>
          <p:spPr>
            <a:xfrm>
              <a:off x="6284913" y="3551238"/>
              <a:ext cx="0" cy="106362"/>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788" name="Line 683"/>
            <p:cNvSpPr/>
            <p:nvPr/>
          </p:nvSpPr>
          <p:spPr>
            <a:xfrm flipV="1">
              <a:off x="5891213" y="3736975"/>
              <a:ext cx="168275" cy="3175"/>
            </a:xfrm>
            <a:prstGeom prst="line">
              <a:avLst/>
            </a:prstGeom>
            <a:ln w="19050" cap="flat" cmpd="sng">
              <a:solidFill>
                <a:srgbClr val="FF0000"/>
              </a:solidFill>
              <a:prstDash val="solid"/>
              <a:headEnd type="none" w="med" len="med"/>
              <a:tailEnd type="none" w="med" len="med"/>
            </a:ln>
          </p:spPr>
          <p:txBody>
            <a:bodyPr/>
            <a:lstStyle/>
            <a:p>
              <a:endParaRPr lang="zh-CN" altLang="en-US"/>
            </a:p>
          </p:txBody>
        </p:sp>
        <p:pic>
          <p:nvPicPr>
            <p:cNvPr id="32789" name="Picture 684" descr="access_point_stylized_small"/>
            <p:cNvPicPr>
              <a:picLocks noChangeAspect="1"/>
            </p:cNvPicPr>
            <p:nvPr/>
          </p:nvPicPr>
          <p:blipFill>
            <a:blip r:embed="rId4"/>
            <a:stretch>
              <a:fillRect/>
            </a:stretch>
          </p:blipFill>
          <p:spPr>
            <a:xfrm>
              <a:off x="5640388" y="3548063"/>
              <a:ext cx="369887" cy="306387"/>
            </a:xfrm>
            <a:prstGeom prst="rect">
              <a:avLst/>
            </a:prstGeom>
            <a:noFill/>
            <a:ln w="9525">
              <a:noFill/>
            </a:ln>
          </p:spPr>
        </p:pic>
        <p:sp>
          <p:nvSpPr>
            <p:cNvPr id="32790" name="Line 685"/>
            <p:cNvSpPr/>
            <p:nvPr/>
          </p:nvSpPr>
          <p:spPr>
            <a:xfrm rot="5400000" flipV="1">
              <a:off x="7994650"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32791" name="Line 686"/>
            <p:cNvSpPr/>
            <p:nvPr/>
          </p:nvSpPr>
          <p:spPr>
            <a:xfrm flipV="1">
              <a:off x="5894388" y="3733800"/>
              <a:ext cx="168275" cy="3175"/>
            </a:xfrm>
            <a:prstGeom prst="line">
              <a:avLst/>
            </a:prstGeom>
            <a:ln w="19050" cap="flat" cmpd="sng">
              <a:solidFill>
                <a:srgbClr val="FF0000"/>
              </a:solidFill>
              <a:prstDash val="solid"/>
              <a:headEnd type="none" w="med" len="med"/>
              <a:tailEnd type="none" w="med" len="med"/>
            </a:ln>
          </p:spPr>
          <p:txBody>
            <a:bodyPr/>
            <a:lstStyle/>
            <a:p>
              <a:endParaRPr lang="zh-CN" altLang="en-US"/>
            </a:p>
          </p:txBody>
        </p:sp>
        <p:pic>
          <p:nvPicPr>
            <p:cNvPr id="32792" name="Picture 708" descr="access_point_stylized_small"/>
            <p:cNvPicPr>
              <a:picLocks noChangeAspect="1"/>
            </p:cNvPicPr>
            <p:nvPr/>
          </p:nvPicPr>
          <p:blipFill>
            <a:blip r:embed="rId4"/>
            <a:stretch>
              <a:fillRect/>
            </a:stretch>
          </p:blipFill>
          <p:spPr>
            <a:xfrm>
              <a:off x="5641975" y="3546475"/>
              <a:ext cx="369888" cy="306388"/>
            </a:xfrm>
            <a:prstGeom prst="rect">
              <a:avLst/>
            </a:prstGeom>
            <a:noFill/>
            <a:ln w="9525">
              <a:noFill/>
            </a:ln>
          </p:spPr>
        </p:pic>
        <p:sp>
          <p:nvSpPr>
            <p:cNvPr id="32793" name="Freeform 709"/>
            <p:cNvSpPr/>
            <p:nvPr/>
          </p:nvSpPr>
          <p:spPr>
            <a:xfrm>
              <a:off x="7015163" y="3530600"/>
              <a:ext cx="1314450" cy="674688"/>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alpha val="100000"/>
              </a:srgbClr>
            </a:solidFill>
            <a:ln w="9525">
              <a:noFill/>
            </a:ln>
          </p:spPr>
          <p:txBody>
            <a:bodyPr/>
            <a:lstStyle/>
            <a:p>
              <a:endParaRPr lang="zh-CN" altLang="en-US"/>
            </a:p>
          </p:txBody>
        </p:sp>
        <p:sp>
          <p:nvSpPr>
            <p:cNvPr id="32794" name="Freeform 710"/>
            <p:cNvSpPr/>
            <p:nvPr/>
          </p:nvSpPr>
          <p:spPr>
            <a:xfrm>
              <a:off x="7023100" y="2005013"/>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alpha val="100000"/>
                  </a:schemeClr>
                </a:gs>
                <a:gs pos="100000">
                  <a:schemeClr val="bg1">
                    <a:alpha val="100000"/>
                  </a:schemeClr>
                </a:gs>
              </a:gsLst>
              <a:lin ang="0" scaled="1"/>
              <a:tileRect/>
            </a:gradFill>
            <a:ln w="9525">
              <a:noFill/>
            </a:ln>
          </p:spPr>
          <p:txBody>
            <a:bodyPr/>
            <a:lstStyle/>
            <a:p>
              <a:endParaRPr lang="zh-CN" altLang="en-US"/>
            </a:p>
          </p:txBody>
        </p:sp>
        <p:sp>
          <p:nvSpPr>
            <p:cNvPr id="32795" name="Line 711"/>
            <p:cNvSpPr/>
            <p:nvPr/>
          </p:nvSpPr>
          <p:spPr>
            <a:xfrm>
              <a:off x="7396163" y="3816350"/>
              <a:ext cx="163512" cy="1206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796" name="Line 712"/>
            <p:cNvSpPr/>
            <p:nvPr/>
          </p:nvSpPr>
          <p:spPr>
            <a:xfrm>
              <a:off x="7493000" y="3736975"/>
              <a:ext cx="2794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797" name="Line 713"/>
            <p:cNvSpPr/>
            <p:nvPr/>
          </p:nvSpPr>
          <p:spPr>
            <a:xfrm flipV="1">
              <a:off x="7729538" y="3822700"/>
              <a:ext cx="134937" cy="1047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798" name="Line 714"/>
            <p:cNvSpPr/>
            <p:nvPr/>
          </p:nvSpPr>
          <p:spPr>
            <a:xfrm>
              <a:off x="6723063" y="2590800"/>
              <a:ext cx="509587" cy="3175"/>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32799" name="Line 715"/>
            <p:cNvSpPr/>
            <p:nvPr/>
          </p:nvSpPr>
          <p:spPr>
            <a:xfrm>
              <a:off x="7358063" y="4700588"/>
              <a:ext cx="390525" cy="184150"/>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800" name="Line 716"/>
            <p:cNvSpPr/>
            <p:nvPr/>
          </p:nvSpPr>
          <p:spPr>
            <a:xfrm flipV="1">
              <a:off x="6737350" y="4687888"/>
              <a:ext cx="322263" cy="198437"/>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801" name="Line 717"/>
            <p:cNvSpPr/>
            <p:nvPr/>
          </p:nvSpPr>
          <p:spPr>
            <a:xfrm flipV="1">
              <a:off x="6780213" y="4979988"/>
              <a:ext cx="971550" cy="0"/>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802" name="Line 718"/>
            <p:cNvSpPr/>
            <p:nvPr/>
          </p:nvSpPr>
          <p:spPr>
            <a:xfrm flipV="1">
              <a:off x="7577138" y="2495550"/>
              <a:ext cx="123825" cy="873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03" name="Line 719"/>
            <p:cNvSpPr/>
            <p:nvPr/>
          </p:nvSpPr>
          <p:spPr>
            <a:xfrm>
              <a:off x="7405688" y="2668588"/>
              <a:ext cx="0" cy="825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32804" name="Line 720"/>
            <p:cNvSpPr/>
            <p:nvPr/>
          </p:nvSpPr>
          <p:spPr>
            <a:xfrm flipV="1">
              <a:off x="7577138" y="2565400"/>
              <a:ext cx="263525" cy="2889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05" name="Line 721"/>
            <p:cNvSpPr/>
            <p:nvPr/>
          </p:nvSpPr>
          <p:spPr>
            <a:xfrm>
              <a:off x="7942263" y="2563813"/>
              <a:ext cx="0" cy="1968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06" name="Line 722"/>
            <p:cNvSpPr/>
            <p:nvPr/>
          </p:nvSpPr>
          <p:spPr>
            <a:xfrm>
              <a:off x="7596188" y="2870200"/>
              <a:ext cx="188912"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07" name="Line 723"/>
            <p:cNvSpPr/>
            <p:nvPr/>
          </p:nvSpPr>
          <p:spPr>
            <a:xfrm>
              <a:off x="8150225" y="2860675"/>
              <a:ext cx="1778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08" name="Line 724"/>
            <p:cNvSpPr/>
            <p:nvPr/>
          </p:nvSpPr>
          <p:spPr>
            <a:xfrm flipH="1">
              <a:off x="7296150" y="2936875"/>
              <a:ext cx="98425" cy="7048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32809" name="Line 725"/>
            <p:cNvSpPr/>
            <p:nvPr/>
          </p:nvSpPr>
          <p:spPr>
            <a:xfrm flipH="1">
              <a:off x="7888288" y="2936875"/>
              <a:ext cx="111125" cy="7270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10" name="Line 726"/>
            <p:cNvSpPr/>
            <p:nvPr/>
          </p:nvSpPr>
          <p:spPr>
            <a:xfrm flipV="1">
              <a:off x="7272338" y="4078288"/>
              <a:ext cx="227012" cy="43656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11" name="Line 727"/>
            <p:cNvSpPr/>
            <p:nvPr/>
          </p:nvSpPr>
          <p:spPr>
            <a:xfrm>
              <a:off x="8345488" y="2859088"/>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32812" name="Line 728"/>
            <p:cNvSpPr/>
            <p:nvPr/>
          </p:nvSpPr>
          <p:spPr>
            <a:xfrm>
              <a:off x="6289675" y="2406650"/>
              <a:ext cx="152400" cy="95250"/>
            </a:xfrm>
            <a:prstGeom prst="line">
              <a:avLst/>
            </a:prstGeom>
            <a:ln w="19050" cap="flat" cmpd="sng">
              <a:solidFill>
                <a:srgbClr val="FF0000"/>
              </a:solidFill>
              <a:prstDash val="solid"/>
              <a:headEnd type="none" w="med" len="med"/>
              <a:tailEnd type="none" w="med" len="med"/>
            </a:ln>
          </p:spPr>
          <p:txBody>
            <a:bodyPr/>
            <a:lstStyle/>
            <a:p>
              <a:endParaRPr lang="zh-CN" altLang="en-US"/>
            </a:p>
          </p:txBody>
        </p:sp>
        <p:sp>
          <p:nvSpPr>
            <p:cNvPr id="32813"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2814"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2815"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2816" name="Group 732"/>
            <p:cNvGrpSpPr/>
            <p:nvPr/>
          </p:nvGrpSpPr>
          <p:grpSpPr>
            <a:xfrm>
              <a:off x="6430963" y="2519363"/>
              <a:ext cx="219075" cy="52387"/>
              <a:chOff x="2468" y="1332"/>
              <a:chExt cx="310" cy="60"/>
            </a:xfrm>
          </p:grpSpPr>
          <p:sp>
            <p:nvSpPr>
              <p:cNvPr id="33340"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41"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2817" name="Line 735"/>
            <p:cNvSpPr/>
            <p:nvPr/>
          </p:nvSpPr>
          <p:spPr>
            <a:xfrm>
              <a:off x="6354763" y="2543175"/>
              <a:ext cx="0" cy="746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2818" name="Line 736"/>
            <p:cNvSpPr/>
            <p:nvPr/>
          </p:nvSpPr>
          <p:spPr>
            <a:xfrm>
              <a:off x="6740525" y="2546350"/>
              <a:ext cx="0"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32819" name="Group 737"/>
            <p:cNvGrpSpPr/>
            <p:nvPr/>
          </p:nvGrpSpPr>
          <p:grpSpPr>
            <a:xfrm>
              <a:off x="7202488" y="2493963"/>
              <a:ext cx="390525" cy="174625"/>
              <a:chOff x="4334" y="1470"/>
              <a:chExt cx="246" cy="107"/>
            </a:xfrm>
          </p:grpSpPr>
          <p:sp>
            <p:nvSpPr>
              <p:cNvPr id="3333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3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3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335" name="Group 741"/>
              <p:cNvGrpSpPr/>
              <p:nvPr/>
            </p:nvGrpSpPr>
            <p:grpSpPr>
              <a:xfrm>
                <a:off x="4383" y="1488"/>
                <a:ext cx="138" cy="33"/>
                <a:chOff x="2468" y="1332"/>
                <a:chExt cx="310" cy="60"/>
              </a:xfrm>
            </p:grpSpPr>
            <p:sp>
              <p:nvSpPr>
                <p:cNvPr id="33338"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39"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336" name="Line 74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337" name="Line 74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0" name="Group 746"/>
            <p:cNvGrpSpPr/>
            <p:nvPr/>
          </p:nvGrpSpPr>
          <p:grpSpPr>
            <a:xfrm>
              <a:off x="7213600" y="2757488"/>
              <a:ext cx="390525" cy="174625"/>
              <a:chOff x="4334" y="1470"/>
              <a:chExt cx="246" cy="107"/>
            </a:xfrm>
          </p:grpSpPr>
          <p:sp>
            <p:nvSpPr>
              <p:cNvPr id="3332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2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2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327" name="Group 750"/>
              <p:cNvGrpSpPr/>
              <p:nvPr/>
            </p:nvGrpSpPr>
            <p:grpSpPr>
              <a:xfrm>
                <a:off x="4383" y="1488"/>
                <a:ext cx="138" cy="33"/>
                <a:chOff x="2468" y="1332"/>
                <a:chExt cx="310" cy="60"/>
              </a:xfrm>
            </p:grpSpPr>
            <p:sp>
              <p:nvSpPr>
                <p:cNvPr id="33330"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31"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328" name="Line 75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329" name="Line 75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1" name="Group 755"/>
            <p:cNvGrpSpPr/>
            <p:nvPr/>
          </p:nvGrpSpPr>
          <p:grpSpPr>
            <a:xfrm>
              <a:off x="7762875" y="2759075"/>
              <a:ext cx="390525" cy="174625"/>
              <a:chOff x="4334" y="1470"/>
              <a:chExt cx="246" cy="107"/>
            </a:xfrm>
          </p:grpSpPr>
          <p:sp>
            <p:nvSpPr>
              <p:cNvPr id="3331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1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1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319" name="Group 759"/>
              <p:cNvGrpSpPr/>
              <p:nvPr/>
            </p:nvGrpSpPr>
            <p:grpSpPr>
              <a:xfrm>
                <a:off x="4383" y="1488"/>
                <a:ext cx="138" cy="33"/>
                <a:chOff x="2468" y="1332"/>
                <a:chExt cx="310" cy="60"/>
              </a:xfrm>
            </p:grpSpPr>
            <p:sp>
              <p:nvSpPr>
                <p:cNvPr id="33322" name="Freeform 7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23" name="Freeform 7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320" name="Line 762"/>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321" name="Line 763"/>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2" name="Group 764"/>
            <p:cNvGrpSpPr/>
            <p:nvPr/>
          </p:nvGrpSpPr>
          <p:grpSpPr>
            <a:xfrm>
              <a:off x="7689850" y="2393950"/>
              <a:ext cx="390525" cy="174625"/>
              <a:chOff x="4334" y="1470"/>
              <a:chExt cx="246" cy="107"/>
            </a:xfrm>
          </p:grpSpPr>
          <p:sp>
            <p:nvSpPr>
              <p:cNvPr id="3330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0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1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311" name="Group 768"/>
              <p:cNvGrpSpPr/>
              <p:nvPr/>
            </p:nvGrpSpPr>
            <p:grpSpPr>
              <a:xfrm>
                <a:off x="4383" y="1488"/>
                <a:ext cx="138" cy="33"/>
                <a:chOff x="2468" y="1332"/>
                <a:chExt cx="310" cy="60"/>
              </a:xfrm>
            </p:grpSpPr>
            <p:sp>
              <p:nvSpPr>
                <p:cNvPr id="33314"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15"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312" name="Line 77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313" name="Line 77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32823" name="Line 782"/>
            <p:cNvSpPr/>
            <p:nvPr/>
          </p:nvSpPr>
          <p:spPr>
            <a:xfrm>
              <a:off x="6427788" y="3743325"/>
              <a:ext cx="67945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32824" name="Group 801"/>
            <p:cNvGrpSpPr/>
            <p:nvPr/>
          </p:nvGrpSpPr>
          <p:grpSpPr>
            <a:xfrm>
              <a:off x="7591425" y="4806950"/>
              <a:ext cx="622300" cy="244475"/>
              <a:chOff x="4334" y="1470"/>
              <a:chExt cx="246" cy="107"/>
            </a:xfrm>
          </p:grpSpPr>
          <p:sp>
            <p:nvSpPr>
              <p:cNvPr id="3330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0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30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303" name="Group 805"/>
              <p:cNvGrpSpPr/>
              <p:nvPr/>
            </p:nvGrpSpPr>
            <p:grpSpPr>
              <a:xfrm>
                <a:off x="4383" y="1488"/>
                <a:ext cx="138" cy="33"/>
                <a:chOff x="2468" y="1332"/>
                <a:chExt cx="310" cy="60"/>
              </a:xfrm>
            </p:grpSpPr>
            <p:sp>
              <p:nvSpPr>
                <p:cNvPr id="33306"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307"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304" name="Line 80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305" name="Line 80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5" name="Group 810"/>
            <p:cNvGrpSpPr/>
            <p:nvPr/>
          </p:nvGrpSpPr>
          <p:grpSpPr>
            <a:xfrm>
              <a:off x="6965950" y="4508500"/>
              <a:ext cx="622300" cy="244475"/>
              <a:chOff x="4334" y="1470"/>
              <a:chExt cx="246" cy="107"/>
            </a:xfrm>
          </p:grpSpPr>
          <p:sp>
            <p:nvSpPr>
              <p:cNvPr id="3329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9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9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295" name="Group 814"/>
              <p:cNvGrpSpPr/>
              <p:nvPr/>
            </p:nvGrpSpPr>
            <p:grpSpPr>
              <a:xfrm>
                <a:off x="4383" y="1488"/>
                <a:ext cx="138" cy="33"/>
                <a:chOff x="2468" y="1332"/>
                <a:chExt cx="310" cy="60"/>
              </a:xfrm>
            </p:grpSpPr>
            <p:sp>
              <p:nvSpPr>
                <p:cNvPr id="33298"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299"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296" name="Line 81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297" name="Line 81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6" name="Group 819"/>
            <p:cNvGrpSpPr/>
            <p:nvPr/>
          </p:nvGrpSpPr>
          <p:grpSpPr>
            <a:xfrm>
              <a:off x="6242050" y="4851400"/>
              <a:ext cx="622300" cy="244475"/>
              <a:chOff x="4334" y="1470"/>
              <a:chExt cx="246" cy="107"/>
            </a:xfrm>
          </p:grpSpPr>
          <p:sp>
            <p:nvSpPr>
              <p:cNvPr id="3328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8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8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287" name="Group 823"/>
              <p:cNvGrpSpPr/>
              <p:nvPr/>
            </p:nvGrpSpPr>
            <p:grpSpPr>
              <a:xfrm>
                <a:off x="4383" y="1488"/>
                <a:ext cx="138" cy="33"/>
                <a:chOff x="2468" y="1332"/>
                <a:chExt cx="310" cy="60"/>
              </a:xfrm>
            </p:grpSpPr>
            <p:sp>
              <p:nvSpPr>
                <p:cNvPr id="33290"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291"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288" name="Line 82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289" name="Line 82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7" name="Group 828"/>
            <p:cNvGrpSpPr/>
            <p:nvPr/>
          </p:nvGrpSpPr>
          <p:grpSpPr>
            <a:xfrm>
              <a:off x="6051550" y="3644900"/>
              <a:ext cx="390525" cy="171450"/>
              <a:chOff x="4334" y="1470"/>
              <a:chExt cx="246" cy="107"/>
            </a:xfrm>
          </p:grpSpPr>
          <p:sp>
            <p:nvSpPr>
              <p:cNvPr id="3327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279" name="Group 832"/>
              <p:cNvGrpSpPr/>
              <p:nvPr/>
            </p:nvGrpSpPr>
            <p:grpSpPr>
              <a:xfrm>
                <a:off x="4383" y="1488"/>
                <a:ext cx="138" cy="33"/>
                <a:chOff x="2468" y="1332"/>
                <a:chExt cx="310" cy="60"/>
              </a:xfrm>
            </p:grpSpPr>
            <p:sp>
              <p:nvSpPr>
                <p:cNvPr id="33282"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3283"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33280" name="Line 83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33281" name="Line 83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32828" name="Group 837"/>
            <p:cNvGrpSpPr/>
            <p:nvPr/>
          </p:nvGrpSpPr>
          <p:grpSpPr>
            <a:xfrm>
              <a:off x="6024563" y="1744663"/>
              <a:ext cx="517525" cy="508000"/>
              <a:chOff x="2922" y="1424"/>
              <a:chExt cx="326" cy="320"/>
            </a:xfrm>
          </p:grpSpPr>
          <p:sp>
            <p:nvSpPr>
              <p:cNvPr id="33268" name="Oval 838"/>
              <p:cNvSpPr/>
              <p:nvPr/>
            </p:nvSpPr>
            <p:spPr>
              <a:xfrm>
                <a:off x="2922" y="1445"/>
                <a:ext cx="326" cy="289"/>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269" name="Group 839"/>
              <p:cNvGrpSpPr/>
              <p:nvPr/>
            </p:nvGrpSpPr>
            <p:grpSpPr>
              <a:xfrm>
                <a:off x="2949" y="1424"/>
                <a:ext cx="265" cy="280"/>
                <a:chOff x="2949" y="1424"/>
                <a:chExt cx="265" cy="280"/>
              </a:xfrm>
            </p:grpSpPr>
            <p:sp>
              <p:nvSpPr>
                <p:cNvPr id="33271" name="Oval 840"/>
                <p:cNvSpPr/>
                <p:nvPr/>
              </p:nvSpPr>
              <p:spPr>
                <a:xfrm>
                  <a:off x="3030" y="1545"/>
                  <a:ext cx="107" cy="92"/>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2" name="Oval 841"/>
                <p:cNvSpPr/>
                <p:nvPr/>
              </p:nvSpPr>
              <p:spPr>
                <a:xfrm>
                  <a:off x="3006" y="1525"/>
                  <a:ext cx="154" cy="131"/>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3" name="Oval 842"/>
                <p:cNvSpPr/>
                <p:nvPr/>
              </p:nvSpPr>
              <p:spPr>
                <a:xfrm>
                  <a:off x="2983" y="1501"/>
                  <a:ext cx="203" cy="179"/>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4" name="Oval 843"/>
                <p:cNvSpPr/>
                <p:nvPr/>
              </p:nvSpPr>
              <p:spPr>
                <a:xfrm>
                  <a:off x="2949" y="1476"/>
                  <a:ext cx="265" cy="228"/>
                </a:xfrm>
                <a:prstGeom prst="ellipse">
                  <a:avLst/>
                </a:prstGeom>
                <a:noFill/>
                <a:ln w="1905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75" name="Freeform 844"/>
                <p:cNvSpPr/>
                <p:nvPr/>
              </p:nvSpPr>
              <p:spPr>
                <a:xfrm flipV="1">
                  <a:off x="2987" y="1424"/>
                  <a:ext cx="205" cy="143"/>
                </a:xfrm>
                <a:custGeom>
                  <a:avLst/>
                  <a:gdLst>
                    <a:gd name="txL" fmla="*/ 0 w 1180"/>
                    <a:gd name="txT" fmla="*/ 0 h 956"/>
                    <a:gd name="txR" fmla="*/ 1180 w 1180"/>
                    <a:gd name="txB" fmla="*/ 956 h 9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alpha val="100000"/>
                  </a:srgbClr>
                </a:solidFill>
                <a:ln w="19050">
                  <a:noFill/>
                </a:ln>
              </p:spPr>
              <p:txBody>
                <a:bodyPr/>
                <a:lstStyle/>
                <a:p>
                  <a:endParaRPr lang="zh-CN" altLang="en-US"/>
                </a:p>
              </p:txBody>
            </p:sp>
          </p:grpSp>
          <p:sp>
            <p:nvSpPr>
              <p:cNvPr id="33270" name="Freeform 845"/>
              <p:cNvSpPr/>
              <p:nvPr/>
            </p:nvSpPr>
            <p:spPr>
              <a:xfrm>
                <a:off x="2995" y="1615"/>
                <a:ext cx="178" cy="129"/>
              </a:xfrm>
              <a:custGeom>
                <a:avLst/>
                <a:gdLst>
                  <a:gd name="txL" fmla="*/ 0 w 1180"/>
                  <a:gd name="txT" fmla="*/ 0 h 956"/>
                  <a:gd name="txR" fmla="*/ 1180 w 1180"/>
                  <a:gd name="txB" fmla="*/ 956 h 9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alpha val="100000"/>
                </a:srgbClr>
              </a:solidFill>
              <a:ln w="19050">
                <a:noFill/>
              </a:ln>
            </p:spPr>
            <p:txBody>
              <a:bodyPr/>
              <a:lstStyle/>
              <a:p>
                <a:endParaRPr lang="zh-CN" altLang="en-US"/>
              </a:p>
            </p:txBody>
          </p:sp>
        </p:grpSp>
        <p:grpSp>
          <p:nvGrpSpPr>
            <p:cNvPr id="32829" name="Group 846"/>
            <p:cNvGrpSpPr/>
            <p:nvPr/>
          </p:nvGrpSpPr>
          <p:grpSpPr>
            <a:xfrm>
              <a:off x="6138863" y="1989138"/>
              <a:ext cx="282575" cy="477837"/>
              <a:chOff x="3748" y="1253"/>
              <a:chExt cx="178" cy="301"/>
            </a:xfrm>
          </p:grpSpPr>
          <p:sp>
            <p:nvSpPr>
              <p:cNvPr id="33252"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3"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4"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5"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6"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7"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8"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59"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0"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1"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2"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3"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4"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5"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6"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3267"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32830" name="Group 863"/>
            <p:cNvGrpSpPr/>
            <p:nvPr/>
          </p:nvGrpSpPr>
          <p:grpSpPr>
            <a:xfrm>
              <a:off x="5318125" y="1997075"/>
              <a:ext cx="519113" cy="128588"/>
              <a:chOff x="2199" y="955"/>
              <a:chExt cx="2547" cy="506"/>
            </a:xfrm>
          </p:grpSpPr>
          <p:sp>
            <p:nvSpPr>
              <p:cNvPr id="33246" name="Freeform 864"/>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7" name="Freeform 865"/>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8" name="Freeform 866"/>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9" name="Freeform 867"/>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50" name="Freeform 868"/>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51" name="Freeform 869"/>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31" name="Group 870"/>
            <p:cNvGrpSpPr/>
            <p:nvPr/>
          </p:nvGrpSpPr>
          <p:grpSpPr>
            <a:xfrm>
              <a:off x="6554788" y="1662113"/>
              <a:ext cx="477837" cy="107950"/>
              <a:chOff x="2199" y="955"/>
              <a:chExt cx="2547" cy="506"/>
            </a:xfrm>
          </p:grpSpPr>
          <p:sp>
            <p:nvSpPr>
              <p:cNvPr id="33240" name="Freeform 87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1" name="Freeform 87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2" name="Freeform 87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3" name="Freeform 87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4" name="Freeform 875"/>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45" name="Freeform 87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32832" name="Line 877"/>
            <p:cNvSpPr/>
            <p:nvPr/>
          </p:nvSpPr>
          <p:spPr>
            <a:xfrm flipH="1" flipV="1">
              <a:off x="5626100" y="2027238"/>
              <a:ext cx="39688" cy="6350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2833" name="Group 885"/>
            <p:cNvGrpSpPr/>
            <p:nvPr/>
          </p:nvGrpSpPr>
          <p:grpSpPr>
            <a:xfrm>
              <a:off x="5392738" y="3527425"/>
              <a:ext cx="519112" cy="128588"/>
              <a:chOff x="2199" y="955"/>
              <a:chExt cx="2547" cy="506"/>
            </a:xfrm>
          </p:grpSpPr>
          <p:sp>
            <p:nvSpPr>
              <p:cNvPr id="33234" name="Freeform 886"/>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5" name="Freeform 887"/>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6" name="Freeform 888"/>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7" name="Freeform 889"/>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8" name="Freeform 890"/>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9" name="Freeform 891"/>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32834" name="Line 892"/>
            <p:cNvSpPr/>
            <p:nvPr/>
          </p:nvSpPr>
          <p:spPr>
            <a:xfrm>
              <a:off x="5726113" y="3127375"/>
              <a:ext cx="20637" cy="55563"/>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2835" name="Group 893"/>
            <p:cNvGrpSpPr/>
            <p:nvPr/>
          </p:nvGrpSpPr>
          <p:grpSpPr>
            <a:xfrm>
              <a:off x="7007225" y="5005388"/>
              <a:ext cx="519113" cy="128587"/>
              <a:chOff x="2199" y="955"/>
              <a:chExt cx="2547" cy="506"/>
            </a:xfrm>
          </p:grpSpPr>
          <p:sp>
            <p:nvSpPr>
              <p:cNvPr id="33228" name="Freeform 894"/>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9" name="Freeform 895"/>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0" name="Freeform 896"/>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1" name="Freeform 897"/>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2" name="Freeform 898"/>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33" name="Freeform 899"/>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36" name="Group 900"/>
            <p:cNvGrpSpPr/>
            <p:nvPr/>
          </p:nvGrpSpPr>
          <p:grpSpPr>
            <a:xfrm>
              <a:off x="7245350" y="5429250"/>
              <a:ext cx="519113" cy="128588"/>
              <a:chOff x="2199" y="955"/>
              <a:chExt cx="2547" cy="506"/>
            </a:xfrm>
          </p:grpSpPr>
          <p:sp>
            <p:nvSpPr>
              <p:cNvPr id="33222" name="Freeform 90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3" name="Freeform 90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4" name="Freeform 90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5" name="Freeform 90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6" name="Freeform 905"/>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7" name="Freeform 90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37" name="Group 907"/>
            <p:cNvGrpSpPr/>
            <p:nvPr/>
          </p:nvGrpSpPr>
          <p:grpSpPr>
            <a:xfrm>
              <a:off x="6821488" y="5408613"/>
              <a:ext cx="519112" cy="128587"/>
              <a:chOff x="2199" y="955"/>
              <a:chExt cx="2547" cy="506"/>
            </a:xfrm>
          </p:grpSpPr>
          <p:sp>
            <p:nvSpPr>
              <p:cNvPr id="33216" name="Freeform 908"/>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17" name="Freeform 909"/>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18" name="Freeform 910"/>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19" name="Freeform 911"/>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0" name="Freeform 912"/>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221" name="Freeform 913"/>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pic>
          <p:nvPicPr>
            <p:cNvPr id="32838" name="Picture 915" descr="access_point_stylized_small"/>
            <p:cNvPicPr>
              <a:picLocks noChangeAspect="1"/>
            </p:cNvPicPr>
            <p:nvPr/>
          </p:nvPicPr>
          <p:blipFill>
            <a:blip r:embed="rId4"/>
            <a:stretch>
              <a:fillRect/>
            </a:stretch>
          </p:blipFill>
          <p:spPr>
            <a:xfrm>
              <a:off x="7159625" y="5056188"/>
              <a:ext cx="433388" cy="363537"/>
            </a:xfrm>
            <a:prstGeom prst="rect">
              <a:avLst/>
            </a:prstGeom>
            <a:noFill/>
            <a:ln w="9525">
              <a:noFill/>
            </a:ln>
          </p:spPr>
        </p:pic>
        <p:sp>
          <p:nvSpPr>
            <p:cNvPr id="32839" name="Line 918"/>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32840" name="Group 919"/>
            <p:cNvGrpSpPr/>
            <p:nvPr/>
          </p:nvGrpSpPr>
          <p:grpSpPr>
            <a:xfrm flipH="1">
              <a:off x="5775325" y="4533900"/>
              <a:ext cx="414338" cy="373063"/>
              <a:chOff x="2839" y="3501"/>
              <a:chExt cx="755" cy="803"/>
            </a:xfrm>
          </p:grpSpPr>
          <p:pic>
            <p:nvPicPr>
              <p:cNvPr id="33214" name="Picture 920"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33215"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2841" name="Group 922"/>
            <p:cNvGrpSpPr/>
            <p:nvPr/>
          </p:nvGrpSpPr>
          <p:grpSpPr>
            <a:xfrm flipH="1">
              <a:off x="5457825" y="4954588"/>
              <a:ext cx="482600" cy="406400"/>
              <a:chOff x="2839" y="3501"/>
              <a:chExt cx="755" cy="803"/>
            </a:xfrm>
          </p:grpSpPr>
          <p:pic>
            <p:nvPicPr>
              <p:cNvPr id="33212" name="Picture 923" descr="desktop_computer_stylized_medium"/>
              <p:cNvPicPr>
                <a:picLocks noChangeAspect="1"/>
              </p:cNvPicPr>
              <p:nvPr/>
            </p:nvPicPr>
            <p:blipFill>
              <a:blip r:embed="rId6"/>
              <a:stretch>
                <a:fillRect/>
              </a:stretch>
            </p:blipFill>
            <p:spPr>
              <a:xfrm>
                <a:off x="2839" y="3501"/>
                <a:ext cx="755" cy="803"/>
              </a:xfrm>
              <a:prstGeom prst="rect">
                <a:avLst/>
              </a:prstGeom>
              <a:noFill/>
              <a:ln w="9525">
                <a:noFill/>
              </a:ln>
            </p:spPr>
          </p:pic>
          <p:sp>
            <p:nvSpPr>
              <p:cNvPr id="33213"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2842" name="Group 925"/>
            <p:cNvGrpSpPr/>
            <p:nvPr/>
          </p:nvGrpSpPr>
          <p:grpSpPr>
            <a:xfrm flipH="1">
              <a:off x="5935663" y="5256213"/>
              <a:ext cx="427037" cy="349250"/>
              <a:chOff x="2839" y="3501"/>
              <a:chExt cx="755" cy="803"/>
            </a:xfrm>
          </p:grpSpPr>
          <p:pic>
            <p:nvPicPr>
              <p:cNvPr id="33210" name="Picture 926"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33211"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2843" name="Group 928"/>
            <p:cNvGrpSpPr/>
            <p:nvPr/>
          </p:nvGrpSpPr>
          <p:grpSpPr>
            <a:xfrm>
              <a:off x="6550025" y="5238750"/>
              <a:ext cx="427038" cy="350838"/>
              <a:chOff x="2839" y="3501"/>
              <a:chExt cx="755" cy="803"/>
            </a:xfrm>
          </p:grpSpPr>
          <p:pic>
            <p:nvPicPr>
              <p:cNvPr id="33208" name="Picture 929"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33209"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2844" name="Group 932"/>
            <p:cNvGrpSpPr/>
            <p:nvPr/>
          </p:nvGrpSpPr>
          <p:grpSpPr>
            <a:xfrm>
              <a:off x="5618163" y="1558925"/>
              <a:ext cx="415925" cy="373063"/>
              <a:chOff x="2756" y="1866"/>
              <a:chExt cx="462" cy="463"/>
            </a:xfrm>
          </p:grpSpPr>
          <p:pic>
            <p:nvPicPr>
              <p:cNvPr id="33206" name="Picture 933" descr="iphone_stylized_small"/>
              <p:cNvPicPr>
                <a:picLocks noChangeAspect="1"/>
              </p:cNvPicPr>
              <p:nvPr/>
            </p:nvPicPr>
            <p:blipFill>
              <a:blip r:embed="rId8"/>
              <a:stretch>
                <a:fillRect/>
              </a:stretch>
            </p:blipFill>
            <p:spPr>
              <a:xfrm>
                <a:off x="2928" y="1922"/>
                <a:ext cx="152" cy="407"/>
              </a:xfrm>
              <a:prstGeom prst="rect">
                <a:avLst/>
              </a:prstGeom>
              <a:noFill/>
              <a:ln w="9525">
                <a:noFill/>
              </a:ln>
            </p:spPr>
          </p:pic>
          <p:pic>
            <p:nvPicPr>
              <p:cNvPr id="33207" name="Picture 934" descr="antenna_radiation_stylized"/>
              <p:cNvPicPr>
                <a:picLocks noChangeAspect="1"/>
              </p:cNvPicPr>
              <p:nvPr/>
            </p:nvPicPr>
            <p:blipFill>
              <a:blip r:embed="rId9"/>
              <a:stretch>
                <a:fillRect/>
              </a:stretch>
            </p:blipFill>
            <p:spPr>
              <a:xfrm>
                <a:off x="2756" y="1866"/>
                <a:ext cx="462" cy="110"/>
              </a:xfrm>
              <a:prstGeom prst="rect">
                <a:avLst/>
              </a:prstGeom>
              <a:noFill/>
              <a:ln w="9525">
                <a:noFill/>
              </a:ln>
            </p:spPr>
          </p:pic>
        </p:grpSp>
        <p:pic>
          <p:nvPicPr>
            <p:cNvPr id="32845" name="Picture 936" descr="access_point_stylized_small"/>
            <p:cNvPicPr>
              <a:picLocks noChangeAspect="1"/>
            </p:cNvPicPr>
            <p:nvPr/>
          </p:nvPicPr>
          <p:blipFill>
            <a:blip r:embed="rId4"/>
            <a:stretch>
              <a:fillRect/>
            </a:stretch>
          </p:blipFill>
          <p:spPr>
            <a:xfrm>
              <a:off x="7164388" y="5057775"/>
              <a:ext cx="412750" cy="366713"/>
            </a:xfrm>
            <a:prstGeom prst="rect">
              <a:avLst/>
            </a:prstGeom>
            <a:noFill/>
            <a:ln w="9525">
              <a:noFill/>
            </a:ln>
          </p:spPr>
        </p:pic>
        <p:grpSp>
          <p:nvGrpSpPr>
            <p:cNvPr id="32846" name="Group 938"/>
            <p:cNvGrpSpPr/>
            <p:nvPr/>
          </p:nvGrpSpPr>
          <p:grpSpPr>
            <a:xfrm>
              <a:off x="8240713" y="5002213"/>
              <a:ext cx="227012" cy="481012"/>
              <a:chOff x="4140" y="429"/>
              <a:chExt cx="1425" cy="2396"/>
            </a:xfrm>
          </p:grpSpPr>
          <p:sp>
            <p:nvSpPr>
              <p:cNvPr id="33174" name="Freeform 93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33175"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76"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33177"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78"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79" name="Group 944"/>
              <p:cNvGrpSpPr/>
              <p:nvPr/>
            </p:nvGrpSpPr>
            <p:grpSpPr>
              <a:xfrm>
                <a:off x="4749" y="668"/>
                <a:ext cx="581" cy="145"/>
                <a:chOff x="614" y="2568"/>
                <a:chExt cx="725" cy="139"/>
              </a:xfrm>
            </p:grpSpPr>
            <p:sp>
              <p:nvSpPr>
                <p:cNvPr id="33204"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05"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80"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81" name="Group 948"/>
              <p:cNvGrpSpPr/>
              <p:nvPr/>
            </p:nvGrpSpPr>
            <p:grpSpPr>
              <a:xfrm>
                <a:off x="4747" y="994"/>
                <a:ext cx="581" cy="134"/>
                <a:chOff x="614" y="2568"/>
                <a:chExt cx="725" cy="139"/>
              </a:xfrm>
            </p:grpSpPr>
            <p:sp>
              <p:nvSpPr>
                <p:cNvPr id="33202"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03"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82"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83"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84" name="Group 953"/>
              <p:cNvGrpSpPr/>
              <p:nvPr/>
            </p:nvGrpSpPr>
            <p:grpSpPr>
              <a:xfrm>
                <a:off x="4735" y="1627"/>
                <a:ext cx="582" cy="151"/>
                <a:chOff x="614" y="2568"/>
                <a:chExt cx="725" cy="139"/>
              </a:xfrm>
            </p:grpSpPr>
            <p:sp>
              <p:nvSpPr>
                <p:cNvPr id="33200"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201"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85"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3186" name="Group 957"/>
              <p:cNvGrpSpPr/>
              <p:nvPr/>
            </p:nvGrpSpPr>
            <p:grpSpPr>
              <a:xfrm>
                <a:off x="4739" y="1327"/>
                <a:ext cx="582" cy="139"/>
                <a:chOff x="614" y="2568"/>
                <a:chExt cx="725" cy="139"/>
              </a:xfrm>
            </p:grpSpPr>
            <p:sp>
              <p:nvSpPr>
                <p:cNvPr id="33198"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9"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87"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88"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89"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90" name="Oval 963"/>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1" name="Freeform 96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33192"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3"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4" name="Oval 967"/>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5" name="Oval 968"/>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33196" name="Oval 969"/>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97"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32847" name="Group 971"/>
            <p:cNvGrpSpPr/>
            <p:nvPr/>
          </p:nvGrpSpPr>
          <p:grpSpPr>
            <a:xfrm>
              <a:off x="7924800" y="5303838"/>
              <a:ext cx="227013" cy="481012"/>
              <a:chOff x="4140" y="429"/>
              <a:chExt cx="1425" cy="2396"/>
            </a:xfrm>
          </p:grpSpPr>
          <p:sp>
            <p:nvSpPr>
              <p:cNvPr id="33142" name="Freeform 97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33143"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44"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33145"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46"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47" name="Group 977"/>
              <p:cNvGrpSpPr/>
              <p:nvPr/>
            </p:nvGrpSpPr>
            <p:grpSpPr>
              <a:xfrm>
                <a:off x="4749" y="668"/>
                <a:ext cx="581" cy="145"/>
                <a:chOff x="614" y="2568"/>
                <a:chExt cx="725" cy="139"/>
              </a:xfrm>
            </p:grpSpPr>
            <p:sp>
              <p:nvSpPr>
                <p:cNvPr id="33172"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73"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48"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49" name="Group 981"/>
              <p:cNvGrpSpPr/>
              <p:nvPr/>
            </p:nvGrpSpPr>
            <p:grpSpPr>
              <a:xfrm>
                <a:off x="4747" y="994"/>
                <a:ext cx="581" cy="134"/>
                <a:chOff x="614" y="2568"/>
                <a:chExt cx="725" cy="139"/>
              </a:xfrm>
            </p:grpSpPr>
            <p:sp>
              <p:nvSpPr>
                <p:cNvPr id="33170"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71"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50"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51"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152" name="Group 986"/>
              <p:cNvGrpSpPr/>
              <p:nvPr/>
            </p:nvGrpSpPr>
            <p:grpSpPr>
              <a:xfrm>
                <a:off x="4735" y="1627"/>
                <a:ext cx="582" cy="151"/>
                <a:chOff x="614" y="2568"/>
                <a:chExt cx="725" cy="139"/>
              </a:xfrm>
            </p:grpSpPr>
            <p:sp>
              <p:nvSpPr>
                <p:cNvPr id="33168"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9"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53"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33154" name="Group 990"/>
              <p:cNvGrpSpPr/>
              <p:nvPr/>
            </p:nvGrpSpPr>
            <p:grpSpPr>
              <a:xfrm>
                <a:off x="4739" y="1327"/>
                <a:ext cx="582" cy="139"/>
                <a:chOff x="614" y="2568"/>
                <a:chExt cx="725" cy="139"/>
              </a:xfrm>
            </p:grpSpPr>
            <p:sp>
              <p:nvSpPr>
                <p:cNvPr id="33166"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7"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3155"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56"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57"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3158" name="Oval 99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59" name="Freeform 99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33160"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1"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2" name="Oval 100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3" name="Oval 100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33164" name="Oval 100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165"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32848" name="Group 1004"/>
            <p:cNvGrpSpPr/>
            <p:nvPr/>
          </p:nvGrpSpPr>
          <p:grpSpPr>
            <a:xfrm>
              <a:off x="5302250" y="2043113"/>
              <a:ext cx="534988" cy="407987"/>
              <a:chOff x="877" y="1008"/>
              <a:chExt cx="2747" cy="2591"/>
            </a:xfrm>
          </p:grpSpPr>
          <p:pic>
            <p:nvPicPr>
              <p:cNvPr id="33119" name="Picture 1005" descr="antenna_stylized"/>
              <p:cNvPicPr>
                <a:picLocks noChangeAspect="1"/>
              </p:cNvPicPr>
              <p:nvPr/>
            </p:nvPicPr>
            <p:blipFill>
              <a:blip r:embed="rId10"/>
              <a:stretch>
                <a:fillRect/>
              </a:stretch>
            </p:blipFill>
            <p:spPr>
              <a:xfrm>
                <a:off x="877" y="1008"/>
                <a:ext cx="2725" cy="1421"/>
              </a:xfrm>
              <a:prstGeom prst="rect">
                <a:avLst/>
              </a:prstGeom>
              <a:noFill/>
              <a:ln w="9525">
                <a:noFill/>
              </a:ln>
            </p:spPr>
          </p:pic>
          <p:pic>
            <p:nvPicPr>
              <p:cNvPr id="33120" name="Picture 1006" descr="laptop_keyboard"/>
              <p:cNvPicPr>
                <a:picLocks noChangeAspect="1"/>
              </p:cNvPicPr>
              <p:nvPr/>
            </p:nvPicPr>
            <p:blipFill>
              <a:blip r:embed="rId11"/>
              <a:stretch>
                <a:fillRect/>
              </a:stretch>
            </p:blipFill>
            <p:spPr>
              <a:xfrm rot="109064" flipH="1">
                <a:off x="1009" y="2586"/>
                <a:ext cx="2245" cy="1013"/>
              </a:xfrm>
              <a:prstGeom prst="rect">
                <a:avLst/>
              </a:prstGeom>
              <a:noFill/>
              <a:ln w="9525">
                <a:noFill/>
              </a:ln>
            </p:spPr>
          </p:pic>
          <p:sp>
            <p:nvSpPr>
              <p:cNvPr id="33121" name="Freeform 1007"/>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3122" name="Picture 1008" descr="screen"/>
              <p:cNvPicPr>
                <a:picLocks noChangeAspect="1"/>
              </p:cNvPicPr>
              <p:nvPr/>
            </p:nvPicPr>
            <p:blipFill>
              <a:blip r:embed="rId12"/>
              <a:stretch>
                <a:fillRect/>
              </a:stretch>
            </p:blipFill>
            <p:spPr>
              <a:xfrm>
                <a:off x="1842" y="1637"/>
                <a:ext cx="1642" cy="1203"/>
              </a:xfrm>
              <a:prstGeom prst="rect">
                <a:avLst/>
              </a:prstGeom>
              <a:noFill/>
              <a:ln w="9525">
                <a:noFill/>
              </a:ln>
            </p:spPr>
          </p:pic>
          <p:sp>
            <p:nvSpPr>
              <p:cNvPr id="33123" name="Freeform 1009"/>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3124" name="Freeform 1010"/>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3125" name="Freeform 1011"/>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3126" name="Freeform 1012"/>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3127" name="Freeform 1013"/>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3128" name="Freeform 1014"/>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3129" name="Group 1015"/>
              <p:cNvGrpSpPr/>
              <p:nvPr/>
            </p:nvGrpSpPr>
            <p:grpSpPr>
              <a:xfrm>
                <a:off x="1709" y="3008"/>
                <a:ext cx="507" cy="234"/>
                <a:chOff x="1740" y="2642"/>
                <a:chExt cx="752" cy="327"/>
              </a:xfrm>
            </p:grpSpPr>
            <p:sp>
              <p:nvSpPr>
                <p:cNvPr id="33136"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3137"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3138"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3139"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3140"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3141"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3130" name="Freeform 1022"/>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3131" name="Freeform 1023"/>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3132" name="Freeform 1024"/>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3133" name="Freeform 1025"/>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3134" name="Freeform 1026"/>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3135" name="Freeform 1027"/>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pic>
          <p:nvPicPr>
            <p:cNvPr id="32849" name="Picture 1030" descr="laptop_keyboard"/>
            <p:cNvPicPr>
              <a:picLocks noChangeAspect="1"/>
            </p:cNvPicPr>
            <p:nvPr/>
          </p:nvPicPr>
          <p:blipFill>
            <a:blip r:embed="rId13"/>
            <a:stretch>
              <a:fillRect/>
            </a:stretch>
          </p:blipFill>
          <p:spPr>
            <a:xfrm rot="109064" flipH="1">
              <a:off x="6897688" y="5735638"/>
              <a:ext cx="388937" cy="158750"/>
            </a:xfrm>
            <a:prstGeom prst="rect">
              <a:avLst/>
            </a:prstGeom>
            <a:noFill/>
            <a:ln w="9525">
              <a:noFill/>
            </a:ln>
          </p:spPr>
        </p:pic>
        <p:sp>
          <p:nvSpPr>
            <p:cNvPr id="32850" name="Freeform 1031"/>
            <p:cNvSpPr/>
            <p:nvPr/>
          </p:nvSpPr>
          <p:spPr>
            <a:xfrm>
              <a:off x="7026275" y="55800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2851" name="Picture 1032" descr="screen"/>
            <p:cNvPicPr>
              <a:picLocks noChangeAspect="1"/>
            </p:cNvPicPr>
            <p:nvPr/>
          </p:nvPicPr>
          <p:blipFill>
            <a:blip r:embed="rId14"/>
            <a:stretch>
              <a:fillRect/>
            </a:stretch>
          </p:blipFill>
          <p:spPr>
            <a:xfrm>
              <a:off x="7042150" y="5584825"/>
              <a:ext cx="284163" cy="190500"/>
            </a:xfrm>
            <a:prstGeom prst="rect">
              <a:avLst/>
            </a:prstGeom>
            <a:noFill/>
            <a:ln w="9525">
              <a:noFill/>
            </a:ln>
          </p:spPr>
        </p:pic>
        <p:sp>
          <p:nvSpPr>
            <p:cNvPr id="32852" name="Freeform 1033"/>
            <p:cNvSpPr/>
            <p:nvPr/>
          </p:nvSpPr>
          <p:spPr>
            <a:xfrm>
              <a:off x="7083425" y="55737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2853" name="Freeform 1034"/>
            <p:cNvSpPr/>
            <p:nvPr/>
          </p:nvSpPr>
          <p:spPr>
            <a:xfrm>
              <a:off x="7024688" y="55737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2854" name="Freeform 1035"/>
            <p:cNvSpPr/>
            <p:nvPr/>
          </p:nvSpPr>
          <p:spPr>
            <a:xfrm>
              <a:off x="7267575" y="56022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2855" name="Freeform 1036"/>
            <p:cNvSpPr/>
            <p:nvPr/>
          </p:nvSpPr>
          <p:spPr>
            <a:xfrm>
              <a:off x="7023100" y="57261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2856" name="Freeform 1037"/>
            <p:cNvSpPr/>
            <p:nvPr/>
          </p:nvSpPr>
          <p:spPr>
            <a:xfrm>
              <a:off x="7275513" y="56038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2857" name="Freeform 1038"/>
            <p:cNvSpPr/>
            <p:nvPr/>
          </p:nvSpPr>
          <p:spPr>
            <a:xfrm>
              <a:off x="7023100" y="57356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2858" name="Group 1039"/>
            <p:cNvGrpSpPr/>
            <p:nvPr/>
          </p:nvGrpSpPr>
          <p:grpSpPr>
            <a:xfrm>
              <a:off x="7019925" y="5800725"/>
              <a:ext cx="87313" cy="38100"/>
              <a:chOff x="1740" y="2642"/>
              <a:chExt cx="752" cy="327"/>
            </a:xfrm>
          </p:grpSpPr>
          <p:sp>
            <p:nvSpPr>
              <p:cNvPr id="33113"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3114"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3115"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3116"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3117"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3118"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2859" name="Freeform 1046"/>
            <p:cNvSpPr/>
            <p:nvPr/>
          </p:nvSpPr>
          <p:spPr>
            <a:xfrm>
              <a:off x="7169150" y="58070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2860" name="Freeform 1047"/>
            <p:cNvSpPr/>
            <p:nvPr/>
          </p:nvSpPr>
          <p:spPr>
            <a:xfrm>
              <a:off x="6897688" y="58134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2861" name="Freeform 1048"/>
            <p:cNvSpPr/>
            <p:nvPr/>
          </p:nvSpPr>
          <p:spPr>
            <a:xfrm>
              <a:off x="6899275" y="57991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2862" name="Freeform 1049"/>
            <p:cNvSpPr/>
            <p:nvPr/>
          </p:nvSpPr>
          <p:spPr>
            <a:xfrm>
              <a:off x="6899275" y="57388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2863" name="Freeform 1050"/>
            <p:cNvSpPr/>
            <p:nvPr/>
          </p:nvSpPr>
          <p:spPr>
            <a:xfrm>
              <a:off x="6907213" y="58023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2864" name="Freeform 1051"/>
            <p:cNvSpPr/>
            <p:nvPr/>
          </p:nvSpPr>
          <p:spPr>
            <a:xfrm flipV="1">
              <a:off x="7164388" y="57975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32865" name="Group 2"/>
            <p:cNvGrpSpPr/>
            <p:nvPr/>
          </p:nvGrpSpPr>
          <p:grpSpPr>
            <a:xfrm>
              <a:off x="5607050" y="3182938"/>
              <a:ext cx="317500" cy="246062"/>
              <a:chOff x="5581650" y="3128963"/>
              <a:chExt cx="423863" cy="320675"/>
            </a:xfrm>
          </p:grpSpPr>
          <p:pic>
            <p:nvPicPr>
              <p:cNvPr id="33091" name="Picture 1054" descr="laptop_keyboard"/>
              <p:cNvPicPr>
                <a:picLocks noChangeAspect="1"/>
              </p:cNvPicPr>
              <p:nvPr/>
            </p:nvPicPr>
            <p:blipFill>
              <a:blip r:embed="rId15"/>
              <a:stretch>
                <a:fillRect/>
              </a:stretch>
            </p:blipFill>
            <p:spPr>
              <a:xfrm rot="109064" flipH="1">
                <a:off x="5581650" y="3290888"/>
                <a:ext cx="363538" cy="158750"/>
              </a:xfrm>
              <a:prstGeom prst="rect">
                <a:avLst/>
              </a:prstGeom>
              <a:noFill/>
              <a:ln w="9525">
                <a:noFill/>
              </a:ln>
            </p:spPr>
          </p:pic>
          <p:sp>
            <p:nvSpPr>
              <p:cNvPr id="33092" name="Freeform 1055"/>
              <p:cNvSpPr/>
              <p:nvPr/>
            </p:nvSpPr>
            <p:spPr>
              <a:xfrm>
                <a:off x="5702300" y="3135313"/>
                <a:ext cx="292100"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3093" name="Picture 1056" descr="screen"/>
              <p:cNvPicPr>
                <a:picLocks noChangeAspect="1"/>
              </p:cNvPicPr>
              <p:nvPr/>
            </p:nvPicPr>
            <p:blipFill>
              <a:blip r:embed="rId16"/>
              <a:stretch>
                <a:fillRect/>
              </a:stretch>
            </p:blipFill>
            <p:spPr>
              <a:xfrm>
                <a:off x="5716588" y="3140075"/>
                <a:ext cx="266700" cy="190500"/>
              </a:xfrm>
              <a:prstGeom prst="rect">
                <a:avLst/>
              </a:prstGeom>
              <a:noFill/>
              <a:ln w="9525">
                <a:noFill/>
              </a:ln>
            </p:spPr>
          </p:pic>
          <p:sp>
            <p:nvSpPr>
              <p:cNvPr id="33094" name="Freeform 1057"/>
              <p:cNvSpPr/>
              <p:nvPr/>
            </p:nvSpPr>
            <p:spPr>
              <a:xfrm>
                <a:off x="5756275" y="3128963"/>
                <a:ext cx="247650"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3095" name="Freeform 1058"/>
              <p:cNvSpPr/>
              <p:nvPr/>
            </p:nvSpPr>
            <p:spPr>
              <a:xfrm>
                <a:off x="5700713" y="3128963"/>
                <a:ext cx="68262"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3096" name="Freeform 1059"/>
              <p:cNvSpPr/>
              <p:nvPr/>
            </p:nvSpPr>
            <p:spPr>
              <a:xfrm>
                <a:off x="5927725" y="3157538"/>
                <a:ext cx="74613"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3097" name="Freeform 1060"/>
              <p:cNvSpPr/>
              <p:nvPr/>
            </p:nvSpPr>
            <p:spPr>
              <a:xfrm>
                <a:off x="5699125" y="3281363"/>
                <a:ext cx="27146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3098" name="Freeform 1061"/>
              <p:cNvSpPr/>
              <p:nvPr/>
            </p:nvSpPr>
            <p:spPr>
              <a:xfrm>
                <a:off x="5935663" y="3159125"/>
                <a:ext cx="69850"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3099" name="Freeform 1062"/>
              <p:cNvSpPr/>
              <p:nvPr/>
            </p:nvSpPr>
            <p:spPr>
              <a:xfrm>
                <a:off x="5699125" y="3290888"/>
                <a:ext cx="242888"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3100" name="Group 1063"/>
              <p:cNvGrpSpPr/>
              <p:nvPr/>
            </p:nvGrpSpPr>
            <p:grpSpPr>
              <a:xfrm>
                <a:off x="5695950" y="3355975"/>
                <a:ext cx="80963" cy="38100"/>
                <a:chOff x="1740" y="2642"/>
                <a:chExt cx="752" cy="327"/>
              </a:xfrm>
            </p:grpSpPr>
            <p:sp>
              <p:nvSpPr>
                <p:cNvPr id="33107"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3108"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3109"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3110"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3111"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3112"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3101" name="Freeform 1070"/>
              <p:cNvSpPr/>
              <p:nvPr/>
            </p:nvSpPr>
            <p:spPr>
              <a:xfrm>
                <a:off x="5835650" y="3362325"/>
                <a:ext cx="10001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3102" name="Freeform 1071"/>
              <p:cNvSpPr/>
              <p:nvPr/>
            </p:nvSpPr>
            <p:spPr>
              <a:xfrm>
                <a:off x="5583238" y="3368675"/>
                <a:ext cx="254000"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3103" name="Freeform 1072"/>
              <p:cNvSpPr/>
              <p:nvPr/>
            </p:nvSpPr>
            <p:spPr>
              <a:xfrm>
                <a:off x="5583238" y="3354388"/>
                <a:ext cx="1587"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3104" name="Freeform 1073"/>
              <p:cNvSpPr/>
              <p:nvPr/>
            </p:nvSpPr>
            <p:spPr>
              <a:xfrm>
                <a:off x="5583238" y="3294063"/>
                <a:ext cx="117475"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3105" name="Freeform 1074"/>
              <p:cNvSpPr/>
              <p:nvPr/>
            </p:nvSpPr>
            <p:spPr>
              <a:xfrm>
                <a:off x="5591175" y="3357563"/>
                <a:ext cx="241300"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3106" name="Freeform 1075"/>
              <p:cNvSpPr/>
              <p:nvPr/>
            </p:nvSpPr>
            <p:spPr>
              <a:xfrm flipV="1">
                <a:off x="5830888" y="3352800"/>
                <a:ext cx="9842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32866" name="Group 1076"/>
            <p:cNvGrpSpPr/>
            <p:nvPr/>
          </p:nvGrpSpPr>
          <p:grpSpPr>
            <a:xfrm flipH="1">
              <a:off x="6156325" y="3300413"/>
              <a:ext cx="342900" cy="334962"/>
              <a:chOff x="2839" y="3501"/>
              <a:chExt cx="755" cy="803"/>
            </a:xfrm>
          </p:grpSpPr>
          <p:pic>
            <p:nvPicPr>
              <p:cNvPr id="33089" name="Picture 1077"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33090" name="Freeform 1078"/>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32867" name="Picture 1081" descr="laptop_keyboard"/>
            <p:cNvPicPr>
              <a:picLocks noChangeAspect="1"/>
            </p:cNvPicPr>
            <p:nvPr/>
          </p:nvPicPr>
          <p:blipFill>
            <a:blip r:embed="rId13"/>
            <a:stretch>
              <a:fillRect/>
            </a:stretch>
          </p:blipFill>
          <p:spPr>
            <a:xfrm rot="109064" flipH="1">
              <a:off x="7329488" y="5672138"/>
              <a:ext cx="388937" cy="158750"/>
            </a:xfrm>
            <a:prstGeom prst="rect">
              <a:avLst/>
            </a:prstGeom>
            <a:noFill/>
            <a:ln w="9525">
              <a:noFill/>
            </a:ln>
          </p:spPr>
        </p:pic>
        <p:sp>
          <p:nvSpPr>
            <p:cNvPr id="32868" name="Freeform 1082"/>
            <p:cNvSpPr/>
            <p:nvPr/>
          </p:nvSpPr>
          <p:spPr>
            <a:xfrm>
              <a:off x="7458075" y="55165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2869" name="Picture 1083" descr="screen"/>
            <p:cNvPicPr>
              <a:picLocks noChangeAspect="1"/>
            </p:cNvPicPr>
            <p:nvPr/>
          </p:nvPicPr>
          <p:blipFill>
            <a:blip r:embed="rId14"/>
            <a:stretch>
              <a:fillRect/>
            </a:stretch>
          </p:blipFill>
          <p:spPr>
            <a:xfrm>
              <a:off x="7473950" y="5521325"/>
              <a:ext cx="284163" cy="190500"/>
            </a:xfrm>
            <a:prstGeom prst="rect">
              <a:avLst/>
            </a:prstGeom>
            <a:noFill/>
            <a:ln w="9525">
              <a:noFill/>
            </a:ln>
          </p:spPr>
        </p:pic>
        <p:sp>
          <p:nvSpPr>
            <p:cNvPr id="32870" name="Freeform 1084"/>
            <p:cNvSpPr/>
            <p:nvPr/>
          </p:nvSpPr>
          <p:spPr>
            <a:xfrm>
              <a:off x="7515225" y="55102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2871" name="Freeform 1085"/>
            <p:cNvSpPr/>
            <p:nvPr/>
          </p:nvSpPr>
          <p:spPr>
            <a:xfrm>
              <a:off x="7456488" y="55102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2872" name="Freeform 1086"/>
            <p:cNvSpPr/>
            <p:nvPr/>
          </p:nvSpPr>
          <p:spPr>
            <a:xfrm>
              <a:off x="7699375" y="55387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2873" name="Freeform 1087"/>
            <p:cNvSpPr/>
            <p:nvPr/>
          </p:nvSpPr>
          <p:spPr>
            <a:xfrm>
              <a:off x="7454900" y="56626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2874" name="Freeform 1088"/>
            <p:cNvSpPr/>
            <p:nvPr/>
          </p:nvSpPr>
          <p:spPr>
            <a:xfrm>
              <a:off x="7707313" y="55403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2875" name="Freeform 1089"/>
            <p:cNvSpPr/>
            <p:nvPr/>
          </p:nvSpPr>
          <p:spPr>
            <a:xfrm>
              <a:off x="7454900" y="56721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2876" name="Group 1090"/>
            <p:cNvGrpSpPr/>
            <p:nvPr/>
          </p:nvGrpSpPr>
          <p:grpSpPr>
            <a:xfrm>
              <a:off x="7451725" y="5737225"/>
              <a:ext cx="87313" cy="38100"/>
              <a:chOff x="1740" y="2642"/>
              <a:chExt cx="752" cy="327"/>
            </a:xfrm>
          </p:grpSpPr>
          <p:sp>
            <p:nvSpPr>
              <p:cNvPr id="33083"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3084"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3085"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3086"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3087"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3088"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2877" name="Freeform 1097"/>
            <p:cNvSpPr/>
            <p:nvPr/>
          </p:nvSpPr>
          <p:spPr>
            <a:xfrm>
              <a:off x="7600950" y="57435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2878" name="Freeform 1098"/>
            <p:cNvSpPr/>
            <p:nvPr/>
          </p:nvSpPr>
          <p:spPr>
            <a:xfrm>
              <a:off x="7329488" y="57499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2879" name="Freeform 1099"/>
            <p:cNvSpPr/>
            <p:nvPr/>
          </p:nvSpPr>
          <p:spPr>
            <a:xfrm>
              <a:off x="7331075" y="57356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2880" name="Freeform 1100"/>
            <p:cNvSpPr/>
            <p:nvPr/>
          </p:nvSpPr>
          <p:spPr>
            <a:xfrm>
              <a:off x="7331075" y="56753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2881" name="Freeform 1101"/>
            <p:cNvSpPr/>
            <p:nvPr/>
          </p:nvSpPr>
          <p:spPr>
            <a:xfrm>
              <a:off x="7339013" y="57388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2882" name="Freeform 1102"/>
            <p:cNvSpPr/>
            <p:nvPr/>
          </p:nvSpPr>
          <p:spPr>
            <a:xfrm flipV="1">
              <a:off x="7596188" y="57340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32883" name="Group 1103"/>
            <p:cNvGrpSpPr/>
            <p:nvPr/>
          </p:nvGrpSpPr>
          <p:grpSpPr>
            <a:xfrm>
              <a:off x="6351588" y="2493963"/>
              <a:ext cx="390525" cy="169862"/>
              <a:chOff x="4650" y="1129"/>
              <a:chExt cx="246" cy="95"/>
            </a:xfrm>
          </p:grpSpPr>
          <p:sp>
            <p:nvSpPr>
              <p:cNvPr id="3307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7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7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078" name="Group 1107"/>
              <p:cNvGrpSpPr/>
              <p:nvPr/>
            </p:nvGrpSpPr>
            <p:grpSpPr>
              <a:xfrm>
                <a:off x="4699" y="1145"/>
                <a:ext cx="138" cy="29"/>
                <a:chOff x="2468" y="1332"/>
                <a:chExt cx="310" cy="60"/>
              </a:xfrm>
            </p:grpSpPr>
            <p:sp>
              <p:nvSpPr>
                <p:cNvPr id="33081"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082"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3079" name="Line 111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3080" name="Line 111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2884" name="Group 1112"/>
            <p:cNvGrpSpPr/>
            <p:nvPr/>
          </p:nvGrpSpPr>
          <p:grpSpPr>
            <a:xfrm>
              <a:off x="6051550" y="3641725"/>
              <a:ext cx="390525" cy="169863"/>
              <a:chOff x="4650" y="1129"/>
              <a:chExt cx="246" cy="95"/>
            </a:xfrm>
          </p:grpSpPr>
          <p:sp>
            <p:nvSpPr>
              <p:cNvPr id="3306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6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6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070" name="Group 1116"/>
              <p:cNvGrpSpPr/>
              <p:nvPr/>
            </p:nvGrpSpPr>
            <p:grpSpPr>
              <a:xfrm>
                <a:off x="4699" y="1145"/>
                <a:ext cx="138" cy="29"/>
                <a:chOff x="2468" y="1332"/>
                <a:chExt cx="310" cy="60"/>
              </a:xfrm>
            </p:grpSpPr>
            <p:sp>
              <p:nvSpPr>
                <p:cNvPr id="33073"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074"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3071" name="Line 11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3072" name="Line 11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2885" name="Group 878"/>
            <p:cNvGrpSpPr/>
            <p:nvPr/>
          </p:nvGrpSpPr>
          <p:grpSpPr>
            <a:xfrm>
              <a:off x="5521325" y="3067050"/>
              <a:ext cx="374650" cy="82550"/>
              <a:chOff x="2199" y="955"/>
              <a:chExt cx="2547" cy="506"/>
            </a:xfrm>
          </p:grpSpPr>
          <p:sp>
            <p:nvSpPr>
              <p:cNvPr id="33061" name="Freeform 879"/>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62" name="Freeform 880"/>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63" name="Freeform 881"/>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64" name="Freeform 882"/>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65" name="Freeform 883"/>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66" name="Freeform 884"/>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86" name="Group 1121"/>
            <p:cNvGrpSpPr/>
            <p:nvPr/>
          </p:nvGrpSpPr>
          <p:grpSpPr>
            <a:xfrm>
              <a:off x="6248400" y="4852988"/>
              <a:ext cx="617538" cy="247650"/>
              <a:chOff x="2356" y="1300"/>
              <a:chExt cx="555" cy="194"/>
            </a:xfrm>
          </p:grpSpPr>
          <p:sp>
            <p:nvSpPr>
              <p:cNvPr id="3305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5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5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056" name="Group 1125"/>
              <p:cNvGrpSpPr/>
              <p:nvPr/>
            </p:nvGrpSpPr>
            <p:grpSpPr>
              <a:xfrm>
                <a:off x="2468" y="1332"/>
                <a:ext cx="310" cy="60"/>
                <a:chOff x="2468" y="1332"/>
                <a:chExt cx="310" cy="60"/>
              </a:xfrm>
            </p:grpSpPr>
            <p:sp>
              <p:nvSpPr>
                <p:cNvPr id="33059"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060"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3057" name="Line 1128"/>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3058" name="Line 1129"/>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2887" name="Group 1130"/>
            <p:cNvGrpSpPr/>
            <p:nvPr/>
          </p:nvGrpSpPr>
          <p:grpSpPr>
            <a:xfrm>
              <a:off x="6969125" y="4510088"/>
              <a:ext cx="617538" cy="247650"/>
              <a:chOff x="2356" y="1300"/>
              <a:chExt cx="555" cy="194"/>
            </a:xfrm>
          </p:grpSpPr>
          <p:sp>
            <p:nvSpPr>
              <p:cNvPr id="3304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4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4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048" name="Group 1134"/>
              <p:cNvGrpSpPr/>
              <p:nvPr/>
            </p:nvGrpSpPr>
            <p:grpSpPr>
              <a:xfrm>
                <a:off x="2468" y="1332"/>
                <a:ext cx="310" cy="60"/>
                <a:chOff x="2468" y="1332"/>
                <a:chExt cx="310" cy="60"/>
              </a:xfrm>
            </p:grpSpPr>
            <p:sp>
              <p:nvSpPr>
                <p:cNvPr id="33051"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052"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3049" name="Line 1137"/>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3050" name="Line 1138"/>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2888" name="Group 1139"/>
            <p:cNvGrpSpPr/>
            <p:nvPr/>
          </p:nvGrpSpPr>
          <p:grpSpPr>
            <a:xfrm>
              <a:off x="7585075" y="4811713"/>
              <a:ext cx="617538" cy="247650"/>
              <a:chOff x="2356" y="1300"/>
              <a:chExt cx="555" cy="194"/>
            </a:xfrm>
          </p:grpSpPr>
          <p:sp>
            <p:nvSpPr>
              <p:cNvPr id="3303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3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303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3040" name="Group 1143"/>
              <p:cNvGrpSpPr/>
              <p:nvPr/>
            </p:nvGrpSpPr>
            <p:grpSpPr>
              <a:xfrm>
                <a:off x="2468" y="1332"/>
                <a:ext cx="310" cy="60"/>
                <a:chOff x="2468" y="1332"/>
                <a:chExt cx="310" cy="60"/>
              </a:xfrm>
            </p:grpSpPr>
            <p:sp>
              <p:nvSpPr>
                <p:cNvPr id="33043"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3044"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3041" name="Line 1146"/>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3042" name="Line 1147"/>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2889" name="Group 3"/>
            <p:cNvGrpSpPr/>
            <p:nvPr/>
          </p:nvGrpSpPr>
          <p:grpSpPr>
            <a:xfrm>
              <a:off x="5964238" y="3135313"/>
              <a:ext cx="314325" cy="334962"/>
              <a:chOff x="5974579" y="3105349"/>
              <a:chExt cx="347997" cy="396620"/>
            </a:xfrm>
          </p:grpSpPr>
          <p:pic>
            <p:nvPicPr>
              <p:cNvPr id="33035" name="Picture 555" descr="fridge2.png"/>
              <p:cNvPicPr>
                <a:picLocks noChangeAspect="1"/>
              </p:cNvPicPr>
              <p:nvPr/>
            </p:nvPicPr>
            <p:blipFill>
              <a:blip r:embed="rId17"/>
              <a:stretch>
                <a:fillRect/>
              </a:stretch>
            </p:blipFill>
            <p:spPr>
              <a:xfrm>
                <a:off x="6074343" y="3164942"/>
                <a:ext cx="189578" cy="337027"/>
              </a:xfrm>
              <a:prstGeom prst="rect">
                <a:avLst/>
              </a:prstGeom>
              <a:noFill/>
              <a:ln w="9525">
                <a:noFill/>
              </a:ln>
            </p:spPr>
          </p:pic>
          <p:pic>
            <p:nvPicPr>
              <p:cNvPr id="33036" name="Picture 1115" descr="antenna_stylized"/>
              <p:cNvPicPr>
                <a:picLocks noChangeAspect="1"/>
              </p:cNvPicPr>
              <p:nvPr/>
            </p:nvPicPr>
            <p:blipFill>
              <a:blip r:embed="rId18"/>
              <a:stretch>
                <a:fillRect/>
              </a:stretch>
            </p:blipFill>
            <p:spPr>
              <a:xfrm>
                <a:off x="5974579" y="3105349"/>
                <a:ext cx="347997" cy="167557"/>
              </a:xfrm>
              <a:prstGeom prst="rect">
                <a:avLst/>
              </a:prstGeom>
              <a:noFill/>
              <a:ln w="9525">
                <a:noFill/>
              </a:ln>
            </p:spPr>
          </p:pic>
        </p:grpSp>
        <p:pic>
          <p:nvPicPr>
            <p:cNvPr id="32890" name="Picture 603" descr="car_icon_small"/>
            <p:cNvPicPr>
              <a:picLocks noChangeAspect="1"/>
            </p:cNvPicPr>
            <p:nvPr/>
          </p:nvPicPr>
          <p:blipFill>
            <a:blip r:embed="rId19"/>
            <a:stretch>
              <a:fillRect/>
            </a:stretch>
          </p:blipFill>
          <p:spPr>
            <a:xfrm>
              <a:off x="6373813" y="1744663"/>
              <a:ext cx="849312" cy="168275"/>
            </a:xfrm>
            <a:prstGeom prst="rect">
              <a:avLst/>
            </a:prstGeom>
            <a:noFill/>
            <a:ln w="9525">
              <a:noFill/>
            </a:ln>
          </p:spPr>
        </p:pic>
        <p:pic>
          <p:nvPicPr>
            <p:cNvPr id="32891" name="Picture 814" descr="light2.png"/>
            <p:cNvPicPr>
              <a:picLocks noChangeAspect="1"/>
            </p:cNvPicPr>
            <p:nvPr/>
          </p:nvPicPr>
          <p:blipFill>
            <a:blip r:embed="rId20"/>
            <a:stretch>
              <a:fillRect/>
            </a:stretch>
          </p:blipFill>
          <p:spPr>
            <a:xfrm flipH="1">
              <a:off x="6707188" y="2019300"/>
              <a:ext cx="92075" cy="406400"/>
            </a:xfrm>
            <a:prstGeom prst="rect">
              <a:avLst/>
            </a:prstGeom>
            <a:noFill/>
            <a:ln w="9525">
              <a:noFill/>
            </a:ln>
          </p:spPr>
        </p:pic>
        <p:pic>
          <p:nvPicPr>
            <p:cNvPr id="32892" name="Picture 1017" descr="antenna_stylized"/>
            <p:cNvPicPr>
              <a:picLocks noChangeAspect="1"/>
            </p:cNvPicPr>
            <p:nvPr/>
          </p:nvPicPr>
          <p:blipFill>
            <a:blip r:embed="rId10"/>
            <a:stretch>
              <a:fillRect/>
            </a:stretch>
          </p:blipFill>
          <p:spPr>
            <a:xfrm>
              <a:off x="6511925" y="1946275"/>
              <a:ext cx="531813" cy="223838"/>
            </a:xfrm>
            <a:prstGeom prst="rect">
              <a:avLst/>
            </a:prstGeom>
            <a:noFill/>
            <a:ln w="9525">
              <a:noFill/>
            </a:ln>
          </p:spPr>
        </p:pic>
        <p:pic>
          <p:nvPicPr>
            <p:cNvPr id="32893" name="Picture 1017" descr="antenna_stylized"/>
            <p:cNvPicPr>
              <a:picLocks noChangeAspect="1"/>
            </p:cNvPicPr>
            <p:nvPr/>
          </p:nvPicPr>
          <p:blipFill>
            <a:blip r:embed="rId10"/>
            <a:stretch>
              <a:fillRect/>
            </a:stretch>
          </p:blipFill>
          <p:spPr>
            <a:xfrm>
              <a:off x="6586538" y="1685925"/>
              <a:ext cx="530225" cy="223838"/>
            </a:xfrm>
            <a:prstGeom prst="rect">
              <a:avLst/>
            </a:prstGeom>
            <a:noFill/>
            <a:ln w="9525">
              <a:noFill/>
            </a:ln>
          </p:spPr>
        </p:pic>
        <p:grpSp>
          <p:nvGrpSpPr>
            <p:cNvPr id="32894" name="Group 870"/>
            <p:cNvGrpSpPr/>
            <p:nvPr/>
          </p:nvGrpSpPr>
          <p:grpSpPr>
            <a:xfrm>
              <a:off x="5588000" y="1546225"/>
              <a:ext cx="477838" cy="107950"/>
              <a:chOff x="2199" y="955"/>
              <a:chExt cx="2547" cy="506"/>
            </a:xfrm>
          </p:grpSpPr>
          <p:sp>
            <p:nvSpPr>
              <p:cNvPr id="33029" name="Freeform 87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30" name="Freeform 87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31" name="Freeform 87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32" name="Freeform 87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33" name="Freeform 875"/>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34" name="Freeform 87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95" name="Group 870"/>
            <p:cNvGrpSpPr/>
            <p:nvPr/>
          </p:nvGrpSpPr>
          <p:grpSpPr>
            <a:xfrm>
              <a:off x="6481763" y="1935163"/>
              <a:ext cx="479425" cy="107950"/>
              <a:chOff x="2199" y="955"/>
              <a:chExt cx="2547" cy="506"/>
            </a:xfrm>
          </p:grpSpPr>
          <p:sp>
            <p:nvSpPr>
              <p:cNvPr id="33023" name="Freeform 87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4" name="Freeform 87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5" name="Freeform 87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6" name="Freeform 87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7" name="Freeform 875"/>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8" name="Freeform 87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96" name="Group 878"/>
            <p:cNvGrpSpPr/>
            <p:nvPr/>
          </p:nvGrpSpPr>
          <p:grpSpPr>
            <a:xfrm>
              <a:off x="5935663" y="3106738"/>
              <a:ext cx="373062" cy="82550"/>
              <a:chOff x="2199" y="955"/>
              <a:chExt cx="2547" cy="506"/>
            </a:xfrm>
          </p:grpSpPr>
          <p:sp>
            <p:nvSpPr>
              <p:cNvPr id="33017" name="Freeform 879"/>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18" name="Freeform 880"/>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19" name="Freeform 881"/>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0" name="Freeform 882"/>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1" name="Freeform 883"/>
              <p:cNvSpPr/>
              <p:nvPr/>
            </p:nvSpPr>
            <p:spPr>
              <a:xfrm>
                <a:off x="3646" y="997"/>
                <a:ext cx="660" cy="336"/>
              </a:xfrm>
              <a:custGeom>
                <a:avLst/>
                <a:gdLst>
                  <a:gd name="txL" fmla="*/ 0 w 646"/>
                  <a:gd name="txT" fmla="*/ 0 h 300"/>
                  <a:gd name="txR" fmla="*/ 646 w 646"/>
                  <a:gd name="txB" fmla="*/ 300 h 300"/>
                </a:gdLst>
                <a:ahLst/>
                <a:cxnLst>
                  <a:cxn ang="0">
                    <a:pos x="493" y="2060"/>
                  </a:cxn>
                  <a:cxn ang="0">
                    <a:pos x="703" y="1739"/>
                  </a:cxn>
                  <a:cxn ang="0">
                    <a:pos x="874" y="1313"/>
                  </a:cxn>
                  <a:cxn ang="0">
                    <a:pos x="902" y="735"/>
                  </a:cxn>
                  <a:cxn ang="0">
                    <a:pos x="661" y="411"/>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sp>
            <p:nvSpPr>
              <p:cNvPr id="33022" name="Freeform 884"/>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p>
                <a:endParaRPr lang="zh-CN" altLang="en-US"/>
              </a:p>
            </p:txBody>
          </p:sp>
        </p:grpSp>
        <p:grpSp>
          <p:nvGrpSpPr>
            <p:cNvPr id="32897" name="Group 347"/>
            <p:cNvGrpSpPr/>
            <p:nvPr/>
          </p:nvGrpSpPr>
          <p:grpSpPr>
            <a:xfrm>
              <a:off x="6220922" y="4838544"/>
              <a:ext cx="660165" cy="269566"/>
              <a:chOff x="1871277" y="1576300"/>
              <a:chExt cx="1128371" cy="437861"/>
            </a:xfrm>
          </p:grpSpPr>
          <p:sp>
            <p:nvSpPr>
              <p:cNvPr id="488" name="Oval 487"/>
              <p:cNvSpPr>
                <a:spLocks noChangeArrowheads="1"/>
              </p:cNvSpPr>
              <p:nvPr/>
            </p:nvSpPr>
            <p:spPr bwMode="auto">
              <a:xfrm flipV="1">
                <a:off x="1874829" y="1696004"/>
                <a:ext cx="1126060" cy="31721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0" name="Oval 489"/>
              <p:cNvSpPr>
                <a:spLocks noChangeArrowheads="1"/>
              </p:cNvSpPr>
              <p:nvPr/>
            </p:nvSpPr>
            <p:spPr bwMode="auto">
              <a:xfrm flipV="1">
                <a:off x="1872116" y="1577371"/>
                <a:ext cx="1126058" cy="31721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2" name="Freeform 491"/>
              <p:cNvSpPr/>
              <p:nvPr/>
            </p:nvSpPr>
            <p:spPr bwMode="auto">
              <a:xfrm>
                <a:off x="2102754" y="1634109"/>
                <a:ext cx="664783"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3" name="Freeform 492"/>
              <p:cNvSpPr/>
              <p:nvPr/>
            </p:nvSpPr>
            <p:spPr bwMode="auto">
              <a:xfrm>
                <a:off x="2536897" y="172695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4" name="Freeform 493"/>
              <p:cNvSpPr/>
              <p:nvPr/>
            </p:nvSpPr>
            <p:spPr bwMode="auto">
              <a:xfrm>
                <a:off x="2091900" y="1729532"/>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5" name="Straight Connector 494"/>
              <p:cNvCxnSpPr>
                <a:cxnSpLocks noChangeShapeType="1"/>
                <a:endCxn id="490" idx="2"/>
              </p:cNvCxnSpPr>
              <p:nvPr/>
            </p:nvCxnSpPr>
            <p:spPr bwMode="auto">
              <a:xfrm flipH="1" flipV="1">
                <a:off x="1872116" y="1737268"/>
                <a:ext cx="2713" cy="12379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96" name="Straight Connector 495"/>
              <p:cNvCxnSpPr>
                <a:cxnSpLocks noChangeShapeType="1"/>
              </p:cNvCxnSpPr>
              <p:nvPr/>
            </p:nvCxnSpPr>
            <p:spPr bwMode="auto">
              <a:xfrm flipH="1" flipV="1">
                <a:off x="2998175" y="1734690"/>
                <a:ext cx="2714" cy="1237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2898" name="Group 347"/>
            <p:cNvGrpSpPr/>
            <p:nvPr/>
          </p:nvGrpSpPr>
          <p:grpSpPr>
            <a:xfrm>
              <a:off x="6933466" y="4503243"/>
              <a:ext cx="660165" cy="269566"/>
              <a:chOff x="1871277" y="1576300"/>
              <a:chExt cx="1128371" cy="437861"/>
            </a:xfrm>
          </p:grpSpPr>
          <p:sp>
            <p:nvSpPr>
              <p:cNvPr id="570" name="Oval 569"/>
              <p:cNvSpPr>
                <a:spLocks noChangeArrowheads="1"/>
              </p:cNvSpPr>
              <p:nvPr/>
            </p:nvSpPr>
            <p:spPr bwMode="auto">
              <a:xfrm flipV="1">
                <a:off x="1875246" y="1693893"/>
                <a:ext cx="1123346" cy="31979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2" name="Oval 571"/>
              <p:cNvSpPr>
                <a:spLocks noChangeArrowheads="1"/>
              </p:cNvSpPr>
              <p:nvPr/>
            </p:nvSpPr>
            <p:spPr bwMode="auto">
              <a:xfrm flipV="1">
                <a:off x="1872532" y="1575259"/>
                <a:ext cx="1123346" cy="31979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4" name="Freeform 573"/>
              <p:cNvSpPr/>
              <p:nvPr/>
            </p:nvSpPr>
            <p:spPr bwMode="auto">
              <a:xfrm>
                <a:off x="2103171" y="1631997"/>
                <a:ext cx="662069"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5" name="Freeform 574"/>
              <p:cNvSpPr/>
              <p:nvPr/>
            </p:nvSpPr>
            <p:spPr bwMode="auto">
              <a:xfrm>
                <a:off x="2537314" y="1727420"/>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6" name="Freeform 575"/>
              <p:cNvSpPr/>
              <p:nvPr/>
            </p:nvSpPr>
            <p:spPr bwMode="auto">
              <a:xfrm>
                <a:off x="2089603" y="1729999"/>
                <a:ext cx="241493" cy="9542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7" name="Straight Connector 576"/>
              <p:cNvCxnSpPr>
                <a:cxnSpLocks noChangeShapeType="1"/>
                <a:endCxn id="572" idx="2"/>
              </p:cNvCxnSpPr>
              <p:nvPr/>
            </p:nvCxnSpPr>
            <p:spPr bwMode="auto">
              <a:xfrm flipH="1" flipV="1">
                <a:off x="1872532" y="1735157"/>
                <a:ext cx="2714" cy="12379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5877" y="1735157"/>
                <a:ext cx="2714" cy="12121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2899" name="Group 347"/>
            <p:cNvGrpSpPr/>
            <p:nvPr/>
          </p:nvGrpSpPr>
          <p:grpSpPr>
            <a:xfrm>
              <a:off x="7563920" y="4800505"/>
              <a:ext cx="660165" cy="269566"/>
              <a:chOff x="1871277" y="1576300"/>
              <a:chExt cx="1128371" cy="437861"/>
            </a:xfrm>
          </p:grpSpPr>
          <p:sp>
            <p:nvSpPr>
              <p:cNvPr id="580" name="Oval 579"/>
              <p:cNvSpPr>
                <a:spLocks noChangeArrowheads="1"/>
              </p:cNvSpPr>
              <p:nvPr/>
            </p:nvSpPr>
            <p:spPr bwMode="auto">
              <a:xfrm flipV="1">
                <a:off x="1874875" y="1695896"/>
                <a:ext cx="1126060" cy="31721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2" name="Oval 581"/>
              <p:cNvSpPr>
                <a:spLocks noChangeArrowheads="1"/>
              </p:cNvSpPr>
              <p:nvPr/>
            </p:nvSpPr>
            <p:spPr bwMode="auto">
              <a:xfrm flipV="1">
                <a:off x="1872162" y="1577262"/>
                <a:ext cx="1126058" cy="31721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4" name="Freeform 583"/>
              <p:cNvSpPr/>
              <p:nvPr/>
            </p:nvSpPr>
            <p:spPr bwMode="auto">
              <a:xfrm>
                <a:off x="2102800" y="1634000"/>
                <a:ext cx="664783" cy="110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5" name="Freeform 584"/>
              <p:cNvSpPr/>
              <p:nvPr/>
            </p:nvSpPr>
            <p:spPr bwMode="auto">
              <a:xfrm>
                <a:off x="2536944" y="172684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6" name="Freeform 585"/>
              <p:cNvSpPr/>
              <p:nvPr/>
            </p:nvSpPr>
            <p:spPr bwMode="auto">
              <a:xfrm>
                <a:off x="2091947" y="1729423"/>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7" name="Straight Connector 586"/>
              <p:cNvCxnSpPr>
                <a:cxnSpLocks noChangeShapeType="1"/>
                <a:endCxn id="582" idx="2"/>
              </p:cNvCxnSpPr>
              <p:nvPr/>
            </p:nvCxnSpPr>
            <p:spPr bwMode="auto">
              <a:xfrm flipH="1" flipV="1">
                <a:off x="1872162" y="1737160"/>
                <a:ext cx="2713" cy="12379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88" name="Straight Connector 587"/>
              <p:cNvCxnSpPr>
                <a:cxnSpLocks noChangeShapeType="1"/>
              </p:cNvCxnSpPr>
              <p:nvPr/>
            </p:nvCxnSpPr>
            <p:spPr bwMode="auto">
              <a:xfrm flipH="1" flipV="1">
                <a:off x="2998221" y="1734581"/>
                <a:ext cx="2714" cy="1237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2900" name="Group 347"/>
            <p:cNvGrpSpPr/>
            <p:nvPr/>
          </p:nvGrpSpPr>
          <p:grpSpPr>
            <a:xfrm>
              <a:off x="6050373" y="3620176"/>
              <a:ext cx="425094" cy="228319"/>
              <a:chOff x="1871277" y="1576300"/>
              <a:chExt cx="1128371" cy="437861"/>
            </a:xfrm>
          </p:grpSpPr>
          <p:sp>
            <p:nvSpPr>
              <p:cNvPr id="590" name="Oval 589"/>
              <p:cNvSpPr>
                <a:spLocks noChangeArrowheads="1"/>
              </p:cNvSpPr>
              <p:nvPr/>
            </p:nvSpPr>
            <p:spPr bwMode="auto">
              <a:xfrm flipV="1">
                <a:off x="1874401" y="1694364"/>
                <a:ext cx="1125103"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2" name="Oval 591"/>
              <p:cNvSpPr>
                <a:spLocks noChangeArrowheads="1"/>
              </p:cNvSpPr>
              <p:nvPr/>
            </p:nvSpPr>
            <p:spPr bwMode="auto">
              <a:xfrm flipV="1">
                <a:off x="1870189" y="1575611"/>
                <a:ext cx="1125101" cy="31971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4" name="Freeform 593"/>
              <p:cNvSpPr/>
              <p:nvPr/>
            </p:nvSpPr>
            <p:spPr bwMode="auto">
              <a:xfrm>
                <a:off x="2101950" y="1633466"/>
                <a:ext cx="661578" cy="10961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5" name="Freeform 594"/>
              <p:cNvSpPr/>
              <p:nvPr/>
            </p:nvSpPr>
            <p:spPr bwMode="auto">
              <a:xfrm>
                <a:off x="2535979" y="1727857"/>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6" name="Freeform 595"/>
              <p:cNvSpPr/>
              <p:nvPr/>
            </p:nvSpPr>
            <p:spPr bwMode="auto">
              <a:xfrm>
                <a:off x="2089310" y="1730903"/>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7" name="Straight Connector 596"/>
              <p:cNvCxnSpPr>
                <a:cxnSpLocks noChangeShapeType="1"/>
                <a:endCxn id="592" idx="2"/>
              </p:cNvCxnSpPr>
              <p:nvPr/>
            </p:nvCxnSpPr>
            <p:spPr bwMode="auto">
              <a:xfrm flipH="1" flipV="1">
                <a:off x="1870189" y="1736993"/>
                <a:ext cx="4213"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98" name="Straight Connector 597"/>
              <p:cNvCxnSpPr>
                <a:cxnSpLocks noChangeShapeType="1"/>
              </p:cNvCxnSpPr>
              <p:nvPr/>
            </p:nvCxnSpPr>
            <p:spPr bwMode="auto">
              <a:xfrm flipH="1" flipV="1">
                <a:off x="2995289" y="1733947"/>
                <a:ext cx="4215"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2901" name="Group 347"/>
            <p:cNvGrpSpPr/>
            <p:nvPr/>
          </p:nvGrpSpPr>
          <p:grpSpPr>
            <a:xfrm>
              <a:off x="6347637" y="2481965"/>
              <a:ext cx="403071" cy="202807"/>
              <a:chOff x="1871277" y="1576300"/>
              <a:chExt cx="1128371" cy="437861"/>
            </a:xfrm>
          </p:grpSpPr>
          <p:sp>
            <p:nvSpPr>
              <p:cNvPr id="600" name="Oval 599"/>
              <p:cNvSpPr>
                <a:spLocks noChangeArrowheads="1"/>
              </p:cNvSpPr>
              <p:nvPr/>
            </p:nvSpPr>
            <p:spPr bwMode="auto">
              <a:xfrm flipV="1">
                <a:off x="1877892" y="1695070"/>
                <a:ext cx="1119914" cy="31880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2" name="Oval 601"/>
              <p:cNvSpPr>
                <a:spLocks noChangeArrowheads="1"/>
              </p:cNvSpPr>
              <p:nvPr/>
            </p:nvSpPr>
            <p:spPr bwMode="auto">
              <a:xfrm flipV="1">
                <a:off x="1873449" y="1575093"/>
                <a:ext cx="1119914" cy="3187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4" name="Freeform 603"/>
              <p:cNvSpPr/>
              <p:nvPr/>
            </p:nvSpPr>
            <p:spPr bwMode="auto">
              <a:xfrm>
                <a:off x="2104543" y="1633367"/>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5" name="Freeform 604"/>
              <p:cNvSpPr/>
              <p:nvPr/>
            </p:nvSpPr>
            <p:spPr bwMode="auto">
              <a:xfrm>
                <a:off x="2535619" y="1725922"/>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6" name="Freeform 605"/>
              <p:cNvSpPr/>
              <p:nvPr/>
            </p:nvSpPr>
            <p:spPr bwMode="auto">
              <a:xfrm>
                <a:off x="2091209" y="1729349"/>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7" name="Straight Connector 606"/>
              <p:cNvCxnSpPr>
                <a:cxnSpLocks noChangeShapeType="1"/>
                <a:endCxn id="602" idx="2"/>
              </p:cNvCxnSpPr>
              <p:nvPr/>
            </p:nvCxnSpPr>
            <p:spPr bwMode="auto">
              <a:xfrm flipH="1" flipV="1">
                <a:off x="1873449" y="1736205"/>
                <a:ext cx="4443" cy="12340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08" name="Straight Connector 607"/>
              <p:cNvCxnSpPr>
                <a:cxnSpLocks noChangeShapeType="1"/>
              </p:cNvCxnSpPr>
              <p:nvPr/>
            </p:nvCxnSpPr>
            <p:spPr bwMode="auto">
              <a:xfrm flipH="1" flipV="1">
                <a:off x="2993363" y="1732778"/>
                <a:ext cx="4443" cy="123406"/>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2902" name="Group 1"/>
            <p:cNvGrpSpPr/>
            <p:nvPr/>
          </p:nvGrpSpPr>
          <p:grpSpPr>
            <a:xfrm>
              <a:off x="7678804" y="2388750"/>
              <a:ext cx="418211" cy="189727"/>
              <a:chOff x="7913987" y="1515773"/>
              <a:chExt cx="625138" cy="276534"/>
            </a:xfrm>
          </p:grpSpPr>
          <p:sp>
            <p:nvSpPr>
              <p:cNvPr id="610" name="Oval 609"/>
              <p:cNvSpPr>
                <a:spLocks noChangeArrowheads="1"/>
              </p:cNvSpPr>
              <p:nvPr/>
            </p:nvSpPr>
            <p:spPr bwMode="auto">
              <a:xfrm flipV="1">
                <a:off x="7916261" y="1595282"/>
                <a:ext cx="621721"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12" name="Oval 611"/>
              <p:cNvSpPr>
                <a:spLocks noChangeArrowheads="1"/>
              </p:cNvSpPr>
              <p:nvPr/>
            </p:nvSpPr>
            <p:spPr bwMode="auto">
              <a:xfrm flipV="1">
                <a:off x="7913888" y="1516600"/>
                <a:ext cx="621721"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14" name="Freeform 613"/>
              <p:cNvSpPr/>
              <p:nvPr/>
            </p:nvSpPr>
            <p:spPr bwMode="auto">
              <a:xfrm>
                <a:off x="8042029" y="1555940"/>
                <a:ext cx="365439"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15" name="Freeform 614"/>
              <p:cNvSpPr/>
              <p:nvPr/>
            </p:nvSpPr>
            <p:spPr bwMode="auto">
              <a:xfrm>
                <a:off x="8281700" y="1613796"/>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16" name="Freeform 615"/>
              <p:cNvSpPr/>
              <p:nvPr/>
            </p:nvSpPr>
            <p:spPr bwMode="auto">
              <a:xfrm>
                <a:off x="8034910" y="1616109"/>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17" name="Straight Connector 616"/>
              <p:cNvCxnSpPr>
                <a:cxnSpLocks noChangeShapeType="1"/>
                <a:endCxn id="612" idx="2"/>
              </p:cNvCxnSpPr>
              <p:nvPr/>
            </p:nvCxnSpPr>
            <p:spPr bwMode="auto">
              <a:xfrm flipH="1" flipV="1">
                <a:off x="7913888" y="1616109"/>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18" name="Straight Connector 617"/>
              <p:cNvCxnSpPr>
                <a:cxnSpLocks noChangeShapeType="1"/>
              </p:cNvCxnSpPr>
              <p:nvPr/>
            </p:nvCxnSpPr>
            <p:spPr bwMode="auto">
              <a:xfrm flipH="1" flipV="1">
                <a:off x="8535609" y="1618424"/>
                <a:ext cx="2372" cy="76368"/>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3" name="Group 619"/>
            <p:cNvGrpSpPr/>
            <p:nvPr/>
          </p:nvGrpSpPr>
          <p:grpSpPr>
            <a:xfrm>
              <a:off x="7750570" y="2752811"/>
              <a:ext cx="418211" cy="189727"/>
              <a:chOff x="7913987" y="1515773"/>
              <a:chExt cx="625138" cy="276534"/>
            </a:xfrm>
          </p:grpSpPr>
          <p:sp>
            <p:nvSpPr>
              <p:cNvPr id="621" name="Oval 620"/>
              <p:cNvSpPr>
                <a:spLocks noChangeArrowheads="1"/>
              </p:cNvSpPr>
              <p:nvPr/>
            </p:nvSpPr>
            <p:spPr bwMode="auto">
              <a:xfrm flipV="1">
                <a:off x="7915770" y="1594598"/>
                <a:ext cx="624093" cy="196707"/>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23" name="Oval 622"/>
              <p:cNvSpPr>
                <a:spLocks noChangeArrowheads="1"/>
              </p:cNvSpPr>
              <p:nvPr/>
            </p:nvSpPr>
            <p:spPr bwMode="auto">
              <a:xfrm flipV="1">
                <a:off x="7913397" y="1515916"/>
                <a:ext cx="624095" cy="196707"/>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25" name="Freeform 624"/>
              <p:cNvSpPr/>
              <p:nvPr/>
            </p:nvSpPr>
            <p:spPr bwMode="auto">
              <a:xfrm>
                <a:off x="8041538" y="1555258"/>
                <a:ext cx="367813"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26" name="Freeform 625"/>
              <p:cNvSpPr/>
              <p:nvPr/>
            </p:nvSpPr>
            <p:spPr bwMode="auto">
              <a:xfrm>
                <a:off x="8283582" y="1613112"/>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27" name="Freeform 626"/>
              <p:cNvSpPr/>
              <p:nvPr/>
            </p:nvSpPr>
            <p:spPr bwMode="auto">
              <a:xfrm>
                <a:off x="8034419" y="1615427"/>
                <a:ext cx="135259"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28" name="Straight Connector 627"/>
              <p:cNvCxnSpPr>
                <a:cxnSpLocks noChangeShapeType="1"/>
                <a:endCxn id="623" idx="2"/>
              </p:cNvCxnSpPr>
              <p:nvPr/>
            </p:nvCxnSpPr>
            <p:spPr bwMode="auto">
              <a:xfrm flipH="1" flipV="1">
                <a:off x="7913397" y="1615427"/>
                <a:ext cx="2374" cy="76368"/>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29" name="Straight Connector 628"/>
              <p:cNvCxnSpPr>
                <a:cxnSpLocks noChangeShapeType="1"/>
              </p:cNvCxnSpPr>
              <p:nvPr/>
            </p:nvCxnSpPr>
            <p:spPr bwMode="auto">
              <a:xfrm flipH="1" flipV="1">
                <a:off x="8537491" y="1617740"/>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4" name="Group 629"/>
            <p:cNvGrpSpPr/>
            <p:nvPr/>
          </p:nvGrpSpPr>
          <p:grpSpPr>
            <a:xfrm>
              <a:off x="7187343" y="2485248"/>
              <a:ext cx="418211" cy="189727"/>
              <a:chOff x="7913987" y="1515773"/>
              <a:chExt cx="625138" cy="276534"/>
            </a:xfrm>
          </p:grpSpPr>
          <p:sp>
            <p:nvSpPr>
              <p:cNvPr id="631" name="Oval 630"/>
              <p:cNvSpPr>
                <a:spLocks noChangeArrowheads="1"/>
              </p:cNvSpPr>
              <p:nvPr/>
            </p:nvSpPr>
            <p:spPr bwMode="auto">
              <a:xfrm flipV="1">
                <a:off x="7915268" y="1593483"/>
                <a:ext cx="624095"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3" name="Oval 632"/>
              <p:cNvSpPr>
                <a:spLocks noChangeArrowheads="1"/>
              </p:cNvSpPr>
              <p:nvPr/>
            </p:nvSpPr>
            <p:spPr bwMode="auto">
              <a:xfrm flipV="1">
                <a:off x="7912896" y="1514801"/>
                <a:ext cx="624093" cy="199021"/>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5" name="Freeform 634"/>
              <p:cNvSpPr/>
              <p:nvPr/>
            </p:nvSpPr>
            <p:spPr bwMode="auto">
              <a:xfrm>
                <a:off x="8041037" y="155414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6" name="Freeform 635"/>
              <p:cNvSpPr/>
              <p:nvPr/>
            </p:nvSpPr>
            <p:spPr bwMode="auto">
              <a:xfrm>
                <a:off x="8283081" y="1614310"/>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7" name="Freeform 636"/>
              <p:cNvSpPr/>
              <p:nvPr/>
            </p:nvSpPr>
            <p:spPr bwMode="auto">
              <a:xfrm>
                <a:off x="8033917" y="1614310"/>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38" name="Straight Connector 637"/>
              <p:cNvCxnSpPr>
                <a:cxnSpLocks noChangeShapeType="1"/>
                <a:endCxn id="633" idx="2"/>
              </p:cNvCxnSpPr>
              <p:nvPr/>
            </p:nvCxnSpPr>
            <p:spPr bwMode="auto">
              <a:xfrm flipH="1" flipV="1">
                <a:off x="7912896" y="1614310"/>
                <a:ext cx="2372" cy="78683"/>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39" name="Straight Connector 638"/>
              <p:cNvCxnSpPr>
                <a:cxnSpLocks noChangeShapeType="1"/>
              </p:cNvCxnSpPr>
              <p:nvPr/>
            </p:nvCxnSpPr>
            <p:spPr bwMode="auto">
              <a:xfrm flipH="1" flipV="1">
                <a:off x="8536989" y="1618939"/>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5" name="Group 639"/>
            <p:cNvGrpSpPr/>
            <p:nvPr/>
          </p:nvGrpSpPr>
          <p:grpSpPr>
            <a:xfrm>
              <a:off x="7195275" y="2751878"/>
              <a:ext cx="418211" cy="189727"/>
              <a:chOff x="7913987" y="1515773"/>
              <a:chExt cx="625138" cy="276534"/>
            </a:xfrm>
          </p:grpSpPr>
          <p:sp>
            <p:nvSpPr>
              <p:cNvPr id="641" name="Oval 640"/>
              <p:cNvSpPr>
                <a:spLocks noChangeArrowheads="1"/>
              </p:cNvSpPr>
              <p:nvPr/>
            </p:nvSpPr>
            <p:spPr bwMode="auto">
              <a:xfrm flipV="1">
                <a:off x="7915277" y="1593645"/>
                <a:ext cx="624093"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43" name="Oval 642"/>
              <p:cNvSpPr>
                <a:spLocks noChangeArrowheads="1"/>
              </p:cNvSpPr>
              <p:nvPr/>
            </p:nvSpPr>
            <p:spPr bwMode="auto">
              <a:xfrm flipV="1">
                <a:off x="7912903" y="1514962"/>
                <a:ext cx="624095" cy="199021"/>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45" name="Freeform 644"/>
              <p:cNvSpPr/>
              <p:nvPr/>
            </p:nvSpPr>
            <p:spPr bwMode="auto">
              <a:xfrm>
                <a:off x="8041044" y="1554303"/>
                <a:ext cx="367813"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6" name="Freeform 645"/>
              <p:cNvSpPr/>
              <p:nvPr/>
            </p:nvSpPr>
            <p:spPr bwMode="auto">
              <a:xfrm>
                <a:off x="8283088" y="1614472"/>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7" name="Freeform 646"/>
              <p:cNvSpPr/>
              <p:nvPr/>
            </p:nvSpPr>
            <p:spPr bwMode="auto">
              <a:xfrm>
                <a:off x="8033926" y="1614472"/>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48" name="Straight Connector 647"/>
              <p:cNvCxnSpPr>
                <a:cxnSpLocks noChangeShapeType="1"/>
                <a:endCxn id="643" idx="2"/>
              </p:cNvCxnSpPr>
              <p:nvPr/>
            </p:nvCxnSpPr>
            <p:spPr bwMode="auto">
              <a:xfrm flipH="1" flipV="1">
                <a:off x="7912903" y="1614472"/>
                <a:ext cx="2374" cy="78683"/>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49" name="Straight Connector 648"/>
              <p:cNvCxnSpPr>
                <a:cxnSpLocks noChangeShapeType="1"/>
              </p:cNvCxnSpPr>
              <p:nvPr/>
            </p:nvCxnSpPr>
            <p:spPr bwMode="auto">
              <a:xfrm flipH="1" flipV="1">
                <a:off x="8536998" y="1619100"/>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6" name="Group 649"/>
            <p:cNvGrpSpPr/>
            <p:nvPr/>
          </p:nvGrpSpPr>
          <p:grpSpPr>
            <a:xfrm>
              <a:off x="7088975" y="3633334"/>
              <a:ext cx="418211" cy="189727"/>
              <a:chOff x="7913987" y="1515773"/>
              <a:chExt cx="625138" cy="276534"/>
            </a:xfrm>
          </p:grpSpPr>
          <p:sp>
            <p:nvSpPr>
              <p:cNvPr id="651" name="Oval 650"/>
              <p:cNvSpPr>
                <a:spLocks noChangeArrowheads="1"/>
              </p:cNvSpPr>
              <p:nvPr/>
            </p:nvSpPr>
            <p:spPr bwMode="auto">
              <a:xfrm flipV="1">
                <a:off x="7915183" y="1595582"/>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53" name="Oval 652"/>
              <p:cNvSpPr>
                <a:spLocks noChangeArrowheads="1"/>
              </p:cNvSpPr>
              <p:nvPr/>
            </p:nvSpPr>
            <p:spPr bwMode="auto">
              <a:xfrm flipV="1">
                <a:off x="7912811" y="1516900"/>
                <a:ext cx="624093"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55" name="Freeform 654"/>
              <p:cNvSpPr/>
              <p:nvPr/>
            </p:nvSpPr>
            <p:spPr bwMode="auto">
              <a:xfrm>
                <a:off x="8040952" y="1556240"/>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56" name="Freeform 655"/>
              <p:cNvSpPr/>
              <p:nvPr/>
            </p:nvSpPr>
            <p:spPr bwMode="auto">
              <a:xfrm>
                <a:off x="8282996" y="1614096"/>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57" name="Freeform 656"/>
              <p:cNvSpPr/>
              <p:nvPr/>
            </p:nvSpPr>
            <p:spPr bwMode="auto">
              <a:xfrm>
                <a:off x="8033832" y="1616409"/>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58" name="Straight Connector 657"/>
              <p:cNvCxnSpPr>
                <a:cxnSpLocks noChangeShapeType="1"/>
                <a:endCxn id="653" idx="2"/>
              </p:cNvCxnSpPr>
              <p:nvPr/>
            </p:nvCxnSpPr>
            <p:spPr bwMode="auto">
              <a:xfrm flipH="1" flipV="1">
                <a:off x="7912811" y="1616409"/>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59" name="Straight Connector 658"/>
              <p:cNvCxnSpPr>
                <a:cxnSpLocks noChangeShapeType="1"/>
              </p:cNvCxnSpPr>
              <p:nvPr/>
            </p:nvCxnSpPr>
            <p:spPr bwMode="auto">
              <a:xfrm flipH="1" flipV="1">
                <a:off x="8536904" y="1618724"/>
                <a:ext cx="2374" cy="76368"/>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7" name="Group 659"/>
            <p:cNvGrpSpPr/>
            <p:nvPr/>
          </p:nvGrpSpPr>
          <p:grpSpPr>
            <a:xfrm>
              <a:off x="7748699" y="3641266"/>
              <a:ext cx="418211" cy="189727"/>
              <a:chOff x="7913987" y="1515773"/>
              <a:chExt cx="625138" cy="276534"/>
            </a:xfrm>
          </p:grpSpPr>
          <p:sp>
            <p:nvSpPr>
              <p:cNvPr id="661" name="Oval 660"/>
              <p:cNvSpPr>
                <a:spLocks noChangeArrowheads="1"/>
              </p:cNvSpPr>
              <p:nvPr/>
            </p:nvSpPr>
            <p:spPr bwMode="auto">
              <a:xfrm flipV="1">
                <a:off x="7916193" y="1595591"/>
                <a:ext cx="624095" cy="196707"/>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63" name="Oval 662"/>
              <p:cNvSpPr>
                <a:spLocks noChangeArrowheads="1"/>
              </p:cNvSpPr>
              <p:nvPr/>
            </p:nvSpPr>
            <p:spPr bwMode="auto">
              <a:xfrm flipV="1">
                <a:off x="7913821" y="1516909"/>
                <a:ext cx="624093" cy="196707"/>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65" name="Freeform 664"/>
              <p:cNvSpPr/>
              <p:nvPr/>
            </p:nvSpPr>
            <p:spPr bwMode="auto">
              <a:xfrm>
                <a:off x="8041962" y="155625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6" name="Freeform 665"/>
              <p:cNvSpPr/>
              <p:nvPr/>
            </p:nvSpPr>
            <p:spPr bwMode="auto">
              <a:xfrm>
                <a:off x="8284006" y="1614105"/>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7" name="Freeform 666"/>
              <p:cNvSpPr/>
              <p:nvPr/>
            </p:nvSpPr>
            <p:spPr bwMode="auto">
              <a:xfrm>
                <a:off x="8034842" y="1616420"/>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68" name="Straight Connector 667"/>
              <p:cNvCxnSpPr>
                <a:cxnSpLocks noChangeShapeType="1"/>
                <a:endCxn id="663" idx="2"/>
              </p:cNvCxnSpPr>
              <p:nvPr/>
            </p:nvCxnSpPr>
            <p:spPr bwMode="auto">
              <a:xfrm flipH="1" flipV="1">
                <a:off x="7913821" y="1616420"/>
                <a:ext cx="2372" cy="76368"/>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69" name="Straight Connector 668"/>
              <p:cNvCxnSpPr>
                <a:cxnSpLocks noChangeShapeType="1"/>
              </p:cNvCxnSpPr>
              <p:nvPr/>
            </p:nvCxnSpPr>
            <p:spPr bwMode="auto">
              <a:xfrm flipH="1" flipV="1">
                <a:off x="8537914" y="1618733"/>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32908" name="Group 669"/>
            <p:cNvGrpSpPr/>
            <p:nvPr/>
          </p:nvGrpSpPr>
          <p:grpSpPr>
            <a:xfrm>
              <a:off x="7440813" y="3924693"/>
              <a:ext cx="418211" cy="189727"/>
              <a:chOff x="7913987" y="1515773"/>
              <a:chExt cx="625138" cy="276534"/>
            </a:xfrm>
          </p:grpSpPr>
          <p:sp>
            <p:nvSpPr>
              <p:cNvPr id="671" name="Oval 670"/>
              <p:cNvSpPr>
                <a:spLocks noChangeArrowheads="1"/>
              </p:cNvSpPr>
              <p:nvPr/>
            </p:nvSpPr>
            <p:spPr bwMode="auto">
              <a:xfrm flipV="1">
                <a:off x="7916060" y="1594412"/>
                <a:ext cx="624095" cy="199021"/>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73" name="Oval 672"/>
              <p:cNvSpPr>
                <a:spLocks noChangeArrowheads="1"/>
              </p:cNvSpPr>
              <p:nvPr/>
            </p:nvSpPr>
            <p:spPr bwMode="auto">
              <a:xfrm flipV="1">
                <a:off x="7913688" y="1515729"/>
                <a:ext cx="624093" cy="199021"/>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75" name="Freeform 674"/>
              <p:cNvSpPr/>
              <p:nvPr/>
            </p:nvSpPr>
            <p:spPr bwMode="auto">
              <a:xfrm>
                <a:off x="8041829" y="1555071"/>
                <a:ext cx="367811" cy="69426"/>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6" name="Freeform 675"/>
              <p:cNvSpPr/>
              <p:nvPr/>
            </p:nvSpPr>
            <p:spPr bwMode="auto">
              <a:xfrm>
                <a:off x="8283873" y="1615240"/>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7" name="Freeform 676"/>
              <p:cNvSpPr/>
              <p:nvPr/>
            </p:nvSpPr>
            <p:spPr bwMode="auto">
              <a:xfrm>
                <a:off x="8034709" y="1615240"/>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78" name="Straight Connector 677"/>
              <p:cNvCxnSpPr>
                <a:cxnSpLocks noChangeShapeType="1"/>
                <a:endCxn id="673" idx="2"/>
              </p:cNvCxnSpPr>
              <p:nvPr/>
            </p:nvCxnSpPr>
            <p:spPr bwMode="auto">
              <a:xfrm flipH="1" flipV="1">
                <a:off x="7913688" y="1615240"/>
                <a:ext cx="2372" cy="78683"/>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79" name="Straight Connector 678"/>
              <p:cNvCxnSpPr>
                <a:cxnSpLocks noChangeShapeType="1"/>
              </p:cNvCxnSpPr>
              <p:nvPr/>
            </p:nvCxnSpPr>
            <p:spPr bwMode="auto">
              <a:xfrm flipH="1" flipV="1">
                <a:off x="8537781" y="1619869"/>
                <a:ext cx="2374" cy="76368"/>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101"/>
          <p:cNvGrpSpPr/>
          <p:nvPr/>
        </p:nvGrpSpPr>
        <p:grpSpPr>
          <a:xfrm>
            <a:off x="5143500" y="2905125"/>
            <a:ext cx="2178050" cy="1147763"/>
            <a:chOff x="5143500" y="2905125"/>
            <a:chExt cx="2178050" cy="1147763"/>
          </a:xfrm>
        </p:grpSpPr>
        <p:grpSp>
          <p:nvGrpSpPr>
            <p:cNvPr id="34873" name="Group 128"/>
            <p:cNvGrpSpPr/>
            <p:nvPr/>
          </p:nvGrpSpPr>
          <p:grpSpPr>
            <a:xfrm>
              <a:off x="5143500" y="2905125"/>
              <a:ext cx="2178050" cy="1147763"/>
              <a:chOff x="3240" y="1830"/>
              <a:chExt cx="1372" cy="723"/>
            </a:xfrm>
          </p:grpSpPr>
          <p:sp>
            <p:nvSpPr>
              <p:cNvPr id="34914" name="Freeform 129"/>
              <p:cNvSpPr/>
              <p:nvPr/>
            </p:nvSpPr>
            <p:spPr>
              <a:xfrm>
                <a:off x="3240" y="1830"/>
                <a:ext cx="1372" cy="723"/>
              </a:xfrm>
              <a:custGeom>
                <a:avLst/>
                <a:gdLst>
                  <a:gd name="txL" fmla="*/ 0 w 765"/>
                  <a:gd name="txT" fmla="*/ 0 h 459"/>
                  <a:gd name="txR" fmla="*/ 765 w 765"/>
                  <a:gd name="txB" fmla="*/ 459 h 459"/>
                </a:gdLst>
                <a:ahLst/>
                <a:cxnLst>
                  <a:cxn ang="0">
                    <a:pos x="8705040" y="22389"/>
                  </a:cxn>
                  <a:cxn ang="0">
                    <a:pos x="5924599" y="157872"/>
                  </a:cxn>
                  <a:cxn ang="0">
                    <a:pos x="1966560" y="226768"/>
                  </a:cxn>
                  <a:cxn ang="0">
                    <a:pos x="287708" y="759687"/>
                  </a:cxn>
                  <a:cxn ang="0">
                    <a:pos x="3697346" y="1003579"/>
                  </a:cxn>
                  <a:cxn ang="0">
                    <a:pos x="7116593" y="964065"/>
                  </a:cxn>
                  <a:cxn ang="0">
                    <a:pos x="11996822" y="1003579"/>
                  </a:cxn>
                  <a:cxn ang="0">
                    <a:pos x="14340223" y="981541"/>
                  </a:cxn>
                  <a:cxn ang="0">
                    <a:pos x="15451927" y="841580"/>
                  </a:cxn>
                  <a:cxn ang="0">
                    <a:pos x="15409827" y="357197"/>
                  </a:cxn>
                  <a:cxn ang="0">
                    <a:pos x="13599183" y="77498"/>
                  </a:cxn>
                  <a:cxn ang="0">
                    <a:pos x="8705040" y="22389"/>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34915" name="Line 130"/>
              <p:cNvSpPr/>
              <p:nvPr/>
            </p:nvSpPr>
            <p:spPr>
              <a:xfrm flipV="1">
                <a:off x="3763" y="2053"/>
                <a:ext cx="106" cy="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16" name="Line 131"/>
              <p:cNvSpPr/>
              <p:nvPr/>
            </p:nvSpPr>
            <p:spPr>
              <a:xfrm>
                <a:off x="3616" y="2204"/>
                <a:ext cx="0" cy="7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17" name="Line 132"/>
              <p:cNvSpPr/>
              <p:nvPr/>
            </p:nvSpPr>
            <p:spPr>
              <a:xfrm flipV="1">
                <a:off x="3763" y="2114"/>
                <a:ext cx="226" cy="25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18" name="Line 133"/>
              <p:cNvSpPr/>
              <p:nvPr/>
            </p:nvSpPr>
            <p:spPr>
              <a:xfrm>
                <a:off x="4076" y="2113"/>
                <a:ext cx="0" cy="17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19" name="Line 134"/>
              <p:cNvSpPr/>
              <p:nvPr/>
            </p:nvSpPr>
            <p:spPr>
              <a:xfrm>
                <a:off x="3779" y="2380"/>
                <a:ext cx="16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20" name="Line 135"/>
              <p:cNvSpPr/>
              <p:nvPr/>
            </p:nvSpPr>
            <p:spPr>
              <a:xfrm>
                <a:off x="4255" y="2372"/>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4921" name="Group 136"/>
              <p:cNvGrpSpPr/>
              <p:nvPr/>
            </p:nvGrpSpPr>
            <p:grpSpPr>
              <a:xfrm>
                <a:off x="3860" y="1969"/>
                <a:ext cx="335" cy="148"/>
                <a:chOff x="4650" y="1129"/>
                <a:chExt cx="246" cy="95"/>
              </a:xfrm>
            </p:grpSpPr>
            <p:sp>
              <p:nvSpPr>
                <p:cNvPr id="3495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5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5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4954" name="Group 140"/>
                <p:cNvGrpSpPr/>
                <p:nvPr/>
              </p:nvGrpSpPr>
              <p:grpSpPr>
                <a:xfrm>
                  <a:off x="4699" y="1145"/>
                  <a:ext cx="138" cy="29"/>
                  <a:chOff x="2468" y="1332"/>
                  <a:chExt cx="310" cy="60"/>
                </a:xfrm>
              </p:grpSpPr>
              <p:sp>
                <p:nvSpPr>
                  <p:cNvPr id="34957" name="Freeform 14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958" name="Freeform 14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4955" name="Line 143"/>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56" name="Line 144"/>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4922" name="Group 145"/>
              <p:cNvGrpSpPr/>
              <p:nvPr/>
            </p:nvGrpSpPr>
            <p:grpSpPr>
              <a:xfrm>
                <a:off x="3922" y="2284"/>
                <a:ext cx="336" cy="154"/>
                <a:chOff x="4650" y="1129"/>
                <a:chExt cx="246" cy="95"/>
              </a:xfrm>
            </p:grpSpPr>
            <p:sp>
              <p:nvSpPr>
                <p:cNvPr id="3494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4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4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4946" name="Group 149"/>
                <p:cNvGrpSpPr/>
                <p:nvPr/>
              </p:nvGrpSpPr>
              <p:grpSpPr>
                <a:xfrm>
                  <a:off x="4699" y="1145"/>
                  <a:ext cx="138" cy="29"/>
                  <a:chOff x="2468" y="1332"/>
                  <a:chExt cx="310" cy="60"/>
                </a:xfrm>
              </p:grpSpPr>
              <p:sp>
                <p:nvSpPr>
                  <p:cNvPr id="34949" name="Freeform 15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950" name="Freeform 15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4947" name="Line 15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48" name="Line 15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4923" name="Group 154"/>
              <p:cNvGrpSpPr/>
              <p:nvPr/>
            </p:nvGrpSpPr>
            <p:grpSpPr>
              <a:xfrm>
                <a:off x="3443" y="2054"/>
                <a:ext cx="335" cy="149"/>
                <a:chOff x="4650" y="1129"/>
                <a:chExt cx="246" cy="95"/>
              </a:xfrm>
            </p:grpSpPr>
            <p:sp>
              <p:nvSpPr>
                <p:cNvPr id="3493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3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3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4938" name="Group 158"/>
                <p:cNvGrpSpPr/>
                <p:nvPr/>
              </p:nvGrpSpPr>
              <p:grpSpPr>
                <a:xfrm>
                  <a:off x="4699" y="1145"/>
                  <a:ext cx="138" cy="29"/>
                  <a:chOff x="2468" y="1332"/>
                  <a:chExt cx="310" cy="60"/>
                </a:xfrm>
              </p:grpSpPr>
              <p:sp>
                <p:nvSpPr>
                  <p:cNvPr id="34941" name="Freeform 15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942" name="Freeform 16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4939" name="Line 16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40" name="Line 16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4924" name="Group 163"/>
              <p:cNvGrpSpPr/>
              <p:nvPr/>
            </p:nvGrpSpPr>
            <p:grpSpPr>
              <a:xfrm>
                <a:off x="3452" y="2284"/>
                <a:ext cx="336" cy="148"/>
                <a:chOff x="4650" y="1129"/>
                <a:chExt cx="246" cy="95"/>
              </a:xfrm>
            </p:grpSpPr>
            <p:sp>
              <p:nvSpPr>
                <p:cNvPr id="3492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2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92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4930" name="Group 167"/>
                <p:cNvGrpSpPr/>
                <p:nvPr/>
              </p:nvGrpSpPr>
              <p:grpSpPr>
                <a:xfrm>
                  <a:off x="4699" y="1145"/>
                  <a:ext cx="138" cy="29"/>
                  <a:chOff x="2468" y="1332"/>
                  <a:chExt cx="310" cy="60"/>
                </a:xfrm>
              </p:grpSpPr>
              <p:sp>
                <p:nvSpPr>
                  <p:cNvPr id="34933" name="Freeform 16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934" name="Freeform 16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4931" name="Line 17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932" name="Line 17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4925" name="Line 172"/>
              <p:cNvSpPr/>
              <p:nvPr/>
            </p:nvSpPr>
            <p:spPr>
              <a:xfrm>
                <a:off x="4422" y="2370"/>
                <a:ext cx="153"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34926" name="Text Box 580"/>
              <p:cNvSpPr txBox="1"/>
              <p:nvPr/>
            </p:nvSpPr>
            <p:spPr>
              <a:xfrm>
                <a:off x="4231" y="1988"/>
                <a:ext cx="331" cy="23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latin typeface="微软雅黑" panose="020B0503020204020204" pitchFamily="34" charset="-122"/>
                    <a:ea typeface="微软雅黑" panose="020B0503020204020204" pitchFamily="34" charset="-122"/>
                  </a:rPr>
                  <a:t>ISP</a:t>
                </a:r>
              </a:p>
            </p:txBody>
          </p:sp>
        </p:grpSp>
        <p:grpSp>
          <p:nvGrpSpPr>
            <p:cNvPr id="34874" name="Group 347"/>
            <p:cNvGrpSpPr/>
            <p:nvPr/>
          </p:nvGrpSpPr>
          <p:grpSpPr>
            <a:xfrm>
              <a:off x="5450519" y="3250491"/>
              <a:ext cx="569188" cy="269566"/>
              <a:chOff x="1871277" y="1576300"/>
              <a:chExt cx="1128371" cy="437861"/>
            </a:xfrm>
          </p:grpSpPr>
          <p:sp>
            <p:nvSpPr>
              <p:cNvPr id="135" name="Oval 134"/>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7" name="Oval 136"/>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9" name="Freeform 138"/>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0" name="Freeform 139"/>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41" name="Freeform 140"/>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42" name="Straight Connector 141"/>
              <p:cNvCxnSpPr>
                <a:cxnSpLocks noChangeShapeType="1"/>
                <a:endCxn id="137"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43" name="Straight Connector 142"/>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4875" name="Group 347"/>
            <p:cNvGrpSpPr/>
            <p:nvPr/>
          </p:nvGrpSpPr>
          <p:grpSpPr>
            <a:xfrm>
              <a:off x="5463219" y="3606091"/>
              <a:ext cx="569188" cy="269566"/>
              <a:chOff x="1871277" y="1576300"/>
              <a:chExt cx="1128371" cy="437861"/>
            </a:xfrm>
          </p:grpSpPr>
          <p:sp>
            <p:nvSpPr>
              <p:cNvPr id="126" name="Oval 125"/>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8" name="Oval 127"/>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0" name="Freeform 129"/>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1" name="Freeform 130"/>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2" name="Freeform 131"/>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33" name="Straight Connector 132"/>
              <p:cNvCxnSpPr>
                <a:cxnSpLocks noChangeShapeType="1"/>
                <a:endCxn id="128"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4876" name="Group 347"/>
            <p:cNvGrpSpPr/>
            <p:nvPr/>
          </p:nvGrpSpPr>
          <p:grpSpPr>
            <a:xfrm>
              <a:off x="6107744" y="3120316"/>
              <a:ext cx="569188" cy="269566"/>
              <a:chOff x="1871277" y="1576300"/>
              <a:chExt cx="1128371" cy="437861"/>
            </a:xfrm>
          </p:grpSpPr>
          <p:sp>
            <p:nvSpPr>
              <p:cNvPr id="117" name="Oval 116"/>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9" name="Oval 118"/>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1" name="Freeform 120"/>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2" name="Freeform 121"/>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3" name="Freeform 122"/>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4" name="Straight Connector 123"/>
              <p:cNvCxnSpPr>
                <a:cxnSpLocks noChangeShapeType="1"/>
                <a:endCxn id="119"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5" name="Straight Connector 124"/>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4877" name="Group 347"/>
            <p:cNvGrpSpPr/>
            <p:nvPr/>
          </p:nvGrpSpPr>
          <p:grpSpPr>
            <a:xfrm>
              <a:off x="6207410" y="3622646"/>
              <a:ext cx="569188" cy="269566"/>
              <a:chOff x="1871277" y="1576300"/>
              <a:chExt cx="1128371" cy="437861"/>
            </a:xfrm>
          </p:grpSpPr>
          <p:sp>
            <p:nvSpPr>
              <p:cNvPr id="108" name="Oval 107"/>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 name="Oval 109"/>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2" name="Freeform 111"/>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3" name="Freeform 112"/>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4" name="Freeform 113"/>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5" name="Straight Connector 114"/>
              <p:cNvCxnSpPr>
                <a:cxnSpLocks noChangeShapeType="1"/>
                <a:endCxn id="110" idx="2"/>
              </p:cNvCxnSpPr>
              <p:nvPr/>
            </p:nvCxnSpPr>
            <p:spPr bwMode="auto">
              <a:xfrm flipH="1" flipV="1">
                <a:off x="1870712" y="1736221"/>
                <a:ext cx="3148"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6" name="Straight Connector 115"/>
              <p:cNvCxnSpPr>
                <a:cxnSpLocks noChangeShapeType="1"/>
              </p:cNvCxnSpPr>
              <p:nvPr/>
            </p:nvCxnSpPr>
            <p:spPr bwMode="auto">
              <a:xfrm flipH="1" flipV="1">
                <a:off x="2997372" y="1736221"/>
                <a:ext cx="3148" cy="12119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sp>
        <p:nvSpPr>
          <p:cNvPr id="34819"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34820" name="Picture 4" descr="underline_base"/>
          <p:cNvPicPr/>
          <p:nvPr/>
        </p:nvPicPr>
        <p:blipFill>
          <a:blip r:embed="rId2"/>
          <a:stretch>
            <a:fillRect/>
          </a:stretch>
        </p:blipFill>
        <p:spPr>
          <a:xfrm>
            <a:off x="417513" y="860425"/>
            <a:ext cx="8348662" cy="190500"/>
          </a:xfrm>
          <a:prstGeom prst="rect">
            <a:avLst/>
          </a:prstGeom>
          <a:noFill/>
          <a:ln w="9525">
            <a:noFill/>
          </a:ln>
        </p:spPr>
      </p:pic>
      <p:sp>
        <p:nvSpPr>
          <p:cNvPr id="34821" name="Title 41"/>
          <p:cNvSpPr>
            <a:spLocks noGrp="1"/>
          </p:cNvSpPr>
          <p:nvPr>
            <p:ph type="title" idx="4294967295"/>
          </p:nvPr>
        </p:nvSpPr>
        <p:spPr>
          <a:xfrm>
            <a:off x="403225" y="228600"/>
            <a:ext cx="8567738" cy="835025"/>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接入网</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数字用户线 </a:t>
            </a:r>
            <a:r>
              <a:rPr lang="en-US" altLang="zh-CN" sz="3600" dirty="0">
                <a:latin typeface="微软雅黑" panose="020B0503020204020204" pitchFamily="34" charset="-122"/>
                <a:ea typeface="微软雅黑" panose="020B0503020204020204" pitchFamily="34" charset="-122"/>
              </a:rPr>
              <a:t>(DSL)</a:t>
            </a:r>
            <a:endParaRPr lang="en-US" altLang="zh-CN" sz="2800" dirty="0">
              <a:latin typeface="微软雅黑" panose="020B0503020204020204" pitchFamily="34" charset="-122"/>
              <a:ea typeface="微软雅黑" panose="020B0503020204020204" pitchFamily="34" charset="-122"/>
            </a:endParaRPr>
          </a:p>
        </p:txBody>
      </p:sp>
      <p:sp>
        <p:nvSpPr>
          <p:cNvPr id="34822" name="Freeform 3"/>
          <p:cNvSpPr/>
          <p:nvPr/>
        </p:nvSpPr>
        <p:spPr>
          <a:xfrm>
            <a:off x="4305300" y="1501775"/>
            <a:ext cx="2216150" cy="1477963"/>
          </a:xfrm>
          <a:custGeom>
            <a:avLst/>
            <a:gdLst>
              <a:gd name="txL" fmla="*/ 0 w 1396"/>
              <a:gd name="txT" fmla="*/ 0 h 931"/>
              <a:gd name="txR" fmla="*/ 1396 w 1396"/>
              <a:gd name="txB" fmla="*/ 931 h 93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alpha val="100000"/>
            </a:srgbClr>
          </a:solidFill>
          <a:ln w="9525">
            <a:noFill/>
          </a:ln>
        </p:spPr>
        <p:txBody>
          <a:bodyPr/>
          <a:lstStyle/>
          <a:p>
            <a:endParaRPr lang="zh-CN" altLang="en-US"/>
          </a:p>
        </p:txBody>
      </p:sp>
      <p:sp>
        <p:nvSpPr>
          <p:cNvPr id="34823" name="Oval 9"/>
          <p:cNvSpPr/>
          <p:nvPr/>
        </p:nvSpPr>
        <p:spPr>
          <a:xfrm>
            <a:off x="5305425" y="2208213"/>
            <a:ext cx="193675" cy="193675"/>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24" name="Oval 12"/>
          <p:cNvSpPr/>
          <p:nvPr/>
        </p:nvSpPr>
        <p:spPr>
          <a:xfrm>
            <a:off x="5686425" y="1836738"/>
            <a:ext cx="193675" cy="193675"/>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25" name="Line 15"/>
          <p:cNvSpPr/>
          <p:nvPr/>
        </p:nvSpPr>
        <p:spPr>
          <a:xfrm flipV="1">
            <a:off x="5392738" y="1978025"/>
            <a:ext cx="317500" cy="3365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26" name="Line 16"/>
          <p:cNvSpPr/>
          <p:nvPr/>
        </p:nvSpPr>
        <p:spPr>
          <a:xfrm>
            <a:off x="5786438" y="1954213"/>
            <a:ext cx="400050" cy="59055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34827" name="Rectangle 44"/>
          <p:cNvSpPr/>
          <p:nvPr/>
        </p:nvSpPr>
        <p:spPr>
          <a:xfrm>
            <a:off x="4584700" y="1957388"/>
            <a:ext cx="955675" cy="700087"/>
          </a:xfrm>
          <a:prstGeom prst="rect">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28" name="Text Box 45"/>
          <p:cNvSpPr txBox="1"/>
          <p:nvPr/>
        </p:nvSpPr>
        <p:spPr>
          <a:xfrm>
            <a:off x="4040188" y="1476375"/>
            <a:ext cx="1925637" cy="28733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中央办公室</a:t>
            </a:r>
            <a:endParaRPr lang="en-US" altLang="zh-CN" sz="1600" dirty="0">
              <a:latin typeface="微软雅黑" panose="020B0503020204020204" pitchFamily="34" charset="-122"/>
              <a:ea typeface="微软雅黑" panose="020B0503020204020204" pitchFamily="34" charset="-122"/>
            </a:endParaRPr>
          </a:p>
        </p:txBody>
      </p:sp>
      <p:sp>
        <p:nvSpPr>
          <p:cNvPr id="34829" name="Line 14"/>
          <p:cNvSpPr/>
          <p:nvPr/>
        </p:nvSpPr>
        <p:spPr>
          <a:xfrm flipV="1">
            <a:off x="2690813" y="2363788"/>
            <a:ext cx="1938337"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30" name="Text Box 17"/>
          <p:cNvSpPr txBox="1"/>
          <p:nvPr/>
        </p:nvSpPr>
        <p:spPr>
          <a:xfrm>
            <a:off x="5942013" y="1530350"/>
            <a:ext cx="595312" cy="5111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0"/>
              </a:spcBef>
              <a:buClrTx/>
              <a:buSzTx/>
              <a:buFontTx/>
              <a:buNone/>
            </a:pPr>
            <a:r>
              <a:rPr lang="zh-CN" altLang="en-US" sz="1600" dirty="0">
                <a:latin typeface="微软雅黑" panose="020B0503020204020204" pitchFamily="34" charset="-122"/>
                <a:ea typeface="微软雅黑" panose="020B0503020204020204" pitchFamily="34" charset="-122"/>
              </a:rPr>
              <a:t>电话</a:t>
            </a:r>
          </a:p>
          <a:p>
            <a:pPr marL="0" lvl="0" indent="0">
              <a:spcBef>
                <a:spcPct val="0"/>
              </a:spcBef>
              <a:buClrTx/>
              <a:buSzTx/>
              <a:buFontTx/>
              <a:buNone/>
            </a:pPr>
            <a:r>
              <a:rPr lang="zh-CN" altLang="en-US" sz="1600" dirty="0">
                <a:latin typeface="微软雅黑" panose="020B0503020204020204" pitchFamily="34" charset="-122"/>
                <a:ea typeface="微软雅黑" panose="020B0503020204020204" pitchFamily="34" charset="-122"/>
              </a:rPr>
              <a:t>网络</a:t>
            </a:r>
            <a:endParaRPr lang="en-US" altLang="zh-CN" sz="1600" dirty="0">
              <a:latin typeface="微软雅黑" panose="020B0503020204020204" pitchFamily="34" charset="-122"/>
              <a:ea typeface="微软雅黑" panose="020B0503020204020204" pitchFamily="34" charset="-122"/>
            </a:endParaRPr>
          </a:p>
        </p:txBody>
      </p:sp>
      <p:grpSp>
        <p:nvGrpSpPr>
          <p:cNvPr id="34831" name="Group 108"/>
          <p:cNvGrpSpPr/>
          <p:nvPr/>
        </p:nvGrpSpPr>
        <p:grpSpPr>
          <a:xfrm>
            <a:off x="4641850" y="2074863"/>
            <a:ext cx="368300" cy="519112"/>
            <a:chOff x="1852" y="2562"/>
            <a:chExt cx="355" cy="471"/>
          </a:xfrm>
        </p:grpSpPr>
        <p:sp>
          <p:nvSpPr>
            <p:cNvPr id="34867" name="Freeform 109"/>
            <p:cNvSpPr/>
            <p:nvPr/>
          </p:nvSpPr>
          <p:spPr>
            <a:xfrm>
              <a:off x="1852" y="2621"/>
              <a:ext cx="318" cy="412"/>
            </a:xfrm>
            <a:custGeom>
              <a:avLst/>
              <a:gdLst>
                <a:gd name="txL" fmla="*/ 0 w 318"/>
                <a:gd name="txT" fmla="*/ 0 h 412"/>
                <a:gd name="txR" fmla="*/ 318 w 318"/>
                <a:gd name="txB" fmla="*/ 412 h 412"/>
              </a:gdLst>
              <a:ahLst/>
              <a:cxnLst>
                <a:cxn ang="0">
                  <a:pos x="0" y="412"/>
                </a:cxn>
                <a:cxn ang="0">
                  <a:pos x="3" y="1"/>
                </a:cxn>
                <a:cxn ang="0">
                  <a:pos x="74" y="0"/>
                </a:cxn>
                <a:cxn ang="0">
                  <a:pos x="254" y="111"/>
                </a:cxn>
                <a:cxn ang="0">
                  <a:pos x="318" y="115"/>
                </a:cxn>
                <a:cxn ang="0">
                  <a:pos x="318" y="308"/>
                </a:cxn>
                <a:cxn ang="0">
                  <a:pos x="246" y="308"/>
                </a:cxn>
                <a:cxn ang="0">
                  <a:pos x="74" y="412"/>
                </a:cxn>
                <a:cxn ang="0">
                  <a:pos x="0" y="412"/>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chemeClr val="accent1">
                    <a:alpha val="100000"/>
                  </a:schemeClr>
                </a:gs>
              </a:gsLst>
              <a:lin ang="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68" name="Freeform 110"/>
            <p:cNvSpPr/>
            <p:nvPr/>
          </p:nvSpPr>
          <p:spPr>
            <a:xfrm>
              <a:off x="1854" y="2562"/>
              <a:ext cx="353" cy="369"/>
            </a:xfrm>
            <a:custGeom>
              <a:avLst/>
              <a:gdLst>
                <a:gd name="txL" fmla="*/ 0 w 353"/>
                <a:gd name="txT" fmla="*/ 0 h 369"/>
                <a:gd name="txR" fmla="*/ 353 w 353"/>
                <a:gd name="txB" fmla="*/ 369 h 369"/>
              </a:gdLst>
              <a:ahLst/>
              <a:cxnLst>
                <a:cxn ang="0">
                  <a:pos x="0" y="59"/>
                </a:cxn>
                <a:cxn ang="0">
                  <a:pos x="32" y="0"/>
                </a:cxn>
                <a:cxn ang="0">
                  <a:pos x="105" y="0"/>
                </a:cxn>
                <a:cxn ang="0">
                  <a:pos x="276" y="113"/>
                </a:cxn>
                <a:cxn ang="0">
                  <a:pos x="353" y="113"/>
                </a:cxn>
                <a:cxn ang="0">
                  <a:pos x="353" y="315"/>
                </a:cxn>
                <a:cxn ang="0">
                  <a:pos x="318" y="369"/>
                </a:cxn>
                <a:cxn ang="0">
                  <a:pos x="315" y="173"/>
                </a:cxn>
                <a:cxn ang="0">
                  <a:pos x="254" y="173"/>
                </a:cxn>
                <a:cxn ang="0">
                  <a:pos x="75" y="60"/>
                </a:cxn>
                <a:cxn ang="0">
                  <a:pos x="0" y="59"/>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69" name="Line 111"/>
            <p:cNvSpPr/>
            <p:nvPr/>
          </p:nvSpPr>
          <p:spPr>
            <a:xfrm flipH="1">
              <a:off x="2167" y="2674"/>
              <a:ext cx="34" cy="6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70" name="Line 112"/>
            <p:cNvSpPr/>
            <p:nvPr/>
          </p:nvSpPr>
          <p:spPr>
            <a:xfrm>
              <a:off x="1880" y="2830"/>
              <a:ext cx="260"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34871" name="Freeform 113"/>
            <p:cNvSpPr/>
            <p:nvPr/>
          </p:nvSpPr>
          <p:spPr>
            <a:xfrm>
              <a:off x="1874" y="2670"/>
              <a:ext cx="264" cy="105"/>
            </a:xfrm>
            <a:custGeom>
              <a:avLst/>
              <a:gdLst>
                <a:gd name="txL" fmla="*/ 0 w 264"/>
                <a:gd name="txT" fmla="*/ 0 h 105"/>
                <a:gd name="txR" fmla="*/ 264 w 264"/>
                <a:gd name="txB" fmla="*/ 105 h 105"/>
              </a:gdLst>
              <a:ahLst/>
              <a:cxnLst>
                <a:cxn ang="0">
                  <a:pos x="0" y="0"/>
                </a:cxn>
                <a:cxn ang="0">
                  <a:pos x="52" y="0"/>
                </a:cxn>
                <a:cxn ang="0">
                  <a:pos x="207" y="105"/>
                </a:cxn>
                <a:cxn ang="0">
                  <a:pos x="264" y="105"/>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4872" name="Freeform 114"/>
            <p:cNvSpPr/>
            <p:nvPr/>
          </p:nvSpPr>
          <p:spPr>
            <a:xfrm flipV="1">
              <a:off x="1874" y="2884"/>
              <a:ext cx="264" cy="105"/>
            </a:xfrm>
            <a:custGeom>
              <a:avLst/>
              <a:gdLst>
                <a:gd name="txL" fmla="*/ 0 w 264"/>
                <a:gd name="txT" fmla="*/ 0 h 105"/>
                <a:gd name="txR" fmla="*/ 264 w 264"/>
                <a:gd name="txB" fmla="*/ 105 h 105"/>
              </a:gdLst>
              <a:ahLst/>
              <a:cxnLst>
                <a:cxn ang="0">
                  <a:pos x="0" y="0"/>
                </a:cxn>
                <a:cxn ang="0">
                  <a:pos x="52" y="0"/>
                </a:cxn>
                <a:cxn ang="0">
                  <a:pos x="207" y="105"/>
                </a:cxn>
                <a:cxn ang="0">
                  <a:pos x="264" y="105"/>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grpSp>
      <p:sp>
        <p:nvSpPr>
          <p:cNvPr id="34832" name="Text Box 115"/>
          <p:cNvSpPr txBox="1"/>
          <p:nvPr/>
        </p:nvSpPr>
        <p:spPr>
          <a:xfrm>
            <a:off x="4321175" y="2619375"/>
            <a:ext cx="950913"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DSLAM</a:t>
            </a:r>
          </a:p>
        </p:txBody>
      </p:sp>
      <p:grpSp>
        <p:nvGrpSpPr>
          <p:cNvPr id="34833" name="Group 118"/>
          <p:cNvGrpSpPr/>
          <p:nvPr/>
        </p:nvGrpSpPr>
        <p:grpSpPr>
          <a:xfrm>
            <a:off x="3382963" y="1362075"/>
            <a:ext cx="796925" cy="658813"/>
            <a:chOff x="1671" y="1861"/>
            <a:chExt cx="502" cy="415"/>
          </a:xfrm>
        </p:grpSpPr>
        <p:sp>
          <p:nvSpPr>
            <p:cNvPr id="34865" name="Rectangle 116"/>
            <p:cNvSpPr/>
            <p:nvPr/>
          </p:nvSpPr>
          <p:spPr>
            <a:xfrm>
              <a:off x="1742" y="1966"/>
              <a:ext cx="360" cy="310"/>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66" name="AutoShape 117"/>
            <p:cNvSpPr/>
            <p:nvPr/>
          </p:nvSpPr>
          <p:spPr>
            <a:xfrm>
              <a:off x="1671" y="1861"/>
              <a:ext cx="502" cy="129"/>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4834" name="Freeform 119"/>
          <p:cNvSpPr/>
          <p:nvPr/>
        </p:nvSpPr>
        <p:spPr>
          <a:xfrm>
            <a:off x="3986213" y="1951038"/>
            <a:ext cx="674687" cy="239712"/>
          </a:xfrm>
          <a:custGeom>
            <a:avLst/>
            <a:gdLst>
              <a:gd name="txL" fmla="*/ 0 w 425"/>
              <a:gd name="txT" fmla="*/ 0 h 151"/>
              <a:gd name="txR" fmla="*/ 425 w 425"/>
              <a:gd name="txB" fmla="*/ 151 h 151"/>
            </a:gdLst>
            <a:ahLst/>
            <a:cxnLst>
              <a:cxn ang="0">
                <a:pos x="0" y="0"/>
              </a:cxn>
              <a:cxn ang="0">
                <a:pos x="0" y="2147483646"/>
              </a:cxn>
              <a:cxn ang="0">
                <a:pos x="2147483646" y="2147483646"/>
              </a:cxn>
            </a:cxnLst>
            <a:rect l="txL" t="txT" r="txR" b="txB"/>
            <a:pathLst>
              <a:path w="425" h="151">
                <a:moveTo>
                  <a:pt x="0" y="0"/>
                </a:moveTo>
                <a:lnTo>
                  <a:pt x="0" y="151"/>
                </a:lnTo>
                <a:lnTo>
                  <a:pt x="425" y="151"/>
                </a:lnTo>
              </a:path>
            </a:pathLst>
          </a:custGeom>
          <a:no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34835" name="Line 120"/>
          <p:cNvSpPr/>
          <p:nvPr/>
        </p:nvSpPr>
        <p:spPr>
          <a:xfrm>
            <a:off x="5014913" y="2316163"/>
            <a:ext cx="377825"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36" name="Freeform 123"/>
          <p:cNvSpPr/>
          <p:nvPr/>
        </p:nvSpPr>
        <p:spPr>
          <a:xfrm>
            <a:off x="5014913" y="2384425"/>
            <a:ext cx="463550" cy="1009650"/>
          </a:xfrm>
          <a:custGeom>
            <a:avLst/>
            <a:gdLst>
              <a:gd name="txL" fmla="*/ 0 w 292"/>
              <a:gd name="txT" fmla="*/ 0 h 636"/>
              <a:gd name="txR" fmla="*/ 292 w 292"/>
              <a:gd name="txB" fmla="*/ 636 h 636"/>
            </a:gdLst>
            <a:ahLst/>
            <a:cxnLst>
              <a:cxn ang="0">
                <a:pos x="0" y="0"/>
              </a:cxn>
              <a:cxn ang="0">
                <a:pos x="2147483646" y="0"/>
              </a:cxn>
              <a:cxn ang="0">
                <a:pos x="2147483646" y="2147483646"/>
              </a:cxn>
              <a:cxn ang="0">
                <a:pos x="2147483646" y="2147483646"/>
              </a:cxn>
            </a:cxnLst>
            <a:rect l="txL" t="txT" r="txR" b="txB"/>
            <a:pathLst>
              <a:path w="292" h="636">
                <a:moveTo>
                  <a:pt x="0" y="0"/>
                </a:moveTo>
                <a:lnTo>
                  <a:pt x="130" y="0"/>
                </a:lnTo>
                <a:lnTo>
                  <a:pt x="130" y="636"/>
                </a:lnTo>
                <a:lnTo>
                  <a:pt x="292" y="636"/>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13" name="Group 135"/>
          <p:cNvGrpSpPr/>
          <p:nvPr/>
        </p:nvGrpSpPr>
        <p:grpSpPr>
          <a:xfrm>
            <a:off x="1143000" y="2441575"/>
            <a:ext cx="2752725" cy="1406525"/>
            <a:chOff x="720" y="1538"/>
            <a:chExt cx="1734" cy="886"/>
          </a:xfrm>
        </p:grpSpPr>
        <p:sp>
          <p:nvSpPr>
            <p:cNvPr id="34863" name="Text Box 124"/>
            <p:cNvSpPr txBox="1"/>
            <p:nvPr/>
          </p:nvSpPr>
          <p:spPr>
            <a:xfrm>
              <a:off x="720" y="2102"/>
              <a:ext cx="1486" cy="32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spcBef>
                  <a:spcPct val="0"/>
                </a:spcBef>
                <a:buClrTx/>
                <a:buSzTx/>
                <a:buFontTx/>
                <a:buNone/>
              </a:pPr>
              <a:r>
                <a:rPr lang="zh-CN" altLang="en-US" sz="1600" i="1" dirty="0">
                  <a:latin typeface="微软雅黑" panose="020B0503020204020204" pitchFamily="34" charset="-122"/>
                  <a:ea typeface="微软雅黑" panose="020B0503020204020204" pitchFamily="34" charset="-122"/>
                </a:rPr>
                <a:t>语音、数据以不同频率通过</a:t>
              </a:r>
              <a:r>
                <a:rPr lang="zh-CN" altLang="en-US" sz="1600" i="1" dirty="0">
                  <a:solidFill>
                    <a:srgbClr val="C00000"/>
                  </a:solidFill>
                  <a:latin typeface="微软雅黑" panose="020B0503020204020204" pitchFamily="34" charset="-122"/>
                  <a:ea typeface="微软雅黑" panose="020B0503020204020204" pitchFamily="34" charset="-122"/>
                </a:rPr>
                <a:t>专线</a:t>
              </a:r>
              <a:r>
                <a:rPr lang="zh-CN" altLang="en-US" sz="1600" i="1" dirty="0">
                  <a:latin typeface="微软雅黑" panose="020B0503020204020204" pitchFamily="34" charset="-122"/>
                  <a:ea typeface="微软雅黑" panose="020B0503020204020204" pitchFamily="34" charset="-122"/>
                </a:rPr>
                <a:t>传输到中心局</a:t>
              </a:r>
              <a:endParaRPr lang="en-US" altLang="zh-CN" sz="1600" i="1" dirty="0">
                <a:latin typeface="微软雅黑" panose="020B0503020204020204" pitchFamily="34" charset="-122"/>
                <a:ea typeface="微软雅黑" panose="020B0503020204020204" pitchFamily="34" charset="-122"/>
              </a:endParaRPr>
            </a:p>
          </p:txBody>
        </p:sp>
        <p:sp>
          <p:nvSpPr>
            <p:cNvPr id="34864" name="Line 125"/>
            <p:cNvSpPr/>
            <p:nvPr/>
          </p:nvSpPr>
          <p:spPr>
            <a:xfrm flipV="1">
              <a:off x="2093" y="1538"/>
              <a:ext cx="361" cy="584"/>
            </a:xfrm>
            <a:prstGeom prst="line">
              <a:avLst/>
            </a:prstGeom>
            <a:ln w="9525" cap="flat" cmpd="sng">
              <a:solidFill>
                <a:srgbClr val="CC0000"/>
              </a:solidFill>
              <a:prstDash val="solid"/>
              <a:headEnd type="none" w="med" len="med"/>
              <a:tailEnd type="none" w="med" len="med"/>
            </a:ln>
          </p:spPr>
          <p:txBody>
            <a:bodyPr/>
            <a:lstStyle/>
            <a:p>
              <a:endParaRPr lang="zh-CN" altLang="en-US"/>
            </a:p>
          </p:txBody>
        </p:sp>
      </p:grpSp>
      <p:sp>
        <p:nvSpPr>
          <p:cNvPr id="224384" name="Rectangle 52"/>
          <p:cNvSpPr/>
          <p:nvPr/>
        </p:nvSpPr>
        <p:spPr>
          <a:xfrm>
            <a:off x="0" y="3995738"/>
            <a:ext cx="9118600" cy="24003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nSpc>
                <a:spcPct val="100000"/>
              </a:lnSpc>
              <a:buClr>
                <a:schemeClr val="accent2"/>
              </a:buClr>
              <a:buSzPct val="85000"/>
              <a:buFontTx/>
              <a:buNone/>
            </a:pPr>
            <a:endParaRPr lang="en-US" altLang="zh-CN" sz="2400" dirty="0">
              <a:solidFill>
                <a:srgbClr val="FF0000"/>
              </a:solidFill>
              <a:latin typeface="微软雅黑" panose="020B0503020204020204" pitchFamily="34" charset="-122"/>
              <a:ea typeface="微软雅黑" panose="020B0503020204020204" pitchFamily="34" charset="-122"/>
            </a:endParaRPr>
          </a:p>
          <a:p>
            <a:pPr marL="738505" lvl="1" indent="-281305">
              <a:buClr>
                <a:srgbClr val="000099"/>
              </a:buClr>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使用</a:t>
            </a:r>
            <a:r>
              <a:rPr lang="zh-CN" altLang="en-US" dirty="0">
                <a:solidFill>
                  <a:srgbClr val="C00000"/>
                </a:solidFill>
                <a:latin typeface="微软雅黑" panose="020B0503020204020204" pitchFamily="34" charset="-122"/>
                <a:ea typeface="微软雅黑" panose="020B0503020204020204" pitchFamily="34" charset="-122"/>
              </a:rPr>
              <a:t>现有的</a:t>
            </a:r>
            <a:r>
              <a:rPr lang="zh-CN" altLang="en-US" dirty="0">
                <a:latin typeface="微软雅黑" panose="020B0503020204020204" pitchFamily="34" charset="-122"/>
                <a:ea typeface="微软雅黑" panose="020B0503020204020204" pitchFamily="34" charset="-122"/>
              </a:rPr>
              <a:t>电话线连接到中央办公室的</a:t>
            </a:r>
            <a:r>
              <a:rPr lang="en-US" altLang="zh-CN" dirty="0">
                <a:latin typeface="微软雅黑" panose="020B0503020204020204" pitchFamily="34" charset="-122"/>
                <a:ea typeface="微软雅黑" panose="020B0503020204020204" pitchFamily="34" charset="-122"/>
              </a:rPr>
              <a:t>DSLAM</a:t>
            </a:r>
          </a:p>
          <a:p>
            <a:pPr marL="1148080" lvl="2" indent="-233680">
              <a:lnSpc>
                <a:spcPct val="85000"/>
              </a:lnSpc>
              <a:buClr>
                <a:srgbClr val="000099"/>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DSL </a:t>
            </a:r>
            <a:r>
              <a:rPr lang="zh-CN" altLang="en-US" sz="2400" dirty="0">
                <a:latin typeface="微软雅黑" panose="020B0503020204020204" pitchFamily="34" charset="-122"/>
                <a:ea typeface="微软雅黑" panose="020B0503020204020204" pitchFamily="34" charset="-122"/>
              </a:rPr>
              <a:t>电话线上的数据进入互联网</a:t>
            </a:r>
            <a:endParaRPr lang="en-US" altLang="zh-CN" sz="2400" dirty="0">
              <a:latin typeface="微软雅黑" panose="020B0503020204020204" pitchFamily="34" charset="-122"/>
              <a:ea typeface="微软雅黑" panose="020B0503020204020204" pitchFamily="34" charset="-122"/>
            </a:endParaRPr>
          </a:p>
          <a:p>
            <a:pPr marL="1148080" lvl="2" indent="-233680">
              <a:lnSpc>
                <a:spcPct val="85000"/>
              </a:lnSpc>
              <a:buClr>
                <a:srgbClr val="000099"/>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DSL</a:t>
            </a:r>
            <a:r>
              <a:rPr lang="zh-CN" altLang="en-US" sz="2400" dirty="0">
                <a:latin typeface="微软雅黑" panose="020B0503020204020204" pitchFamily="34" charset="-122"/>
                <a:ea typeface="微软雅黑" panose="020B0503020204020204" pitchFamily="34" charset="-122"/>
              </a:rPr>
              <a:t>电话线上的语音进入电话网</a:t>
            </a:r>
            <a:endParaRPr lang="en-US" altLang="zh-CN" sz="2400" dirty="0">
              <a:latin typeface="微软雅黑" panose="020B0503020204020204" pitchFamily="34" charset="-122"/>
              <a:ea typeface="微软雅黑" panose="020B0503020204020204" pitchFamily="34" charset="-122"/>
            </a:endParaRPr>
          </a:p>
          <a:p>
            <a:pPr marL="738505" lvl="1" indent="-281305">
              <a:buClr>
                <a:srgbClr val="000099"/>
              </a:buClr>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上行传输速率</a:t>
            </a:r>
            <a:r>
              <a:rPr lang="en-US" altLang="zh-CN" dirty="0">
                <a:latin typeface="微软雅黑" panose="020B0503020204020204" pitchFamily="34" charset="-122"/>
                <a:ea typeface="微软雅黑" panose="020B0503020204020204" pitchFamily="34" charset="-122"/>
              </a:rPr>
              <a:t>&lt; 2.5 Mbps</a:t>
            </a:r>
            <a:r>
              <a:rPr lang="zh-CN" altLang="en-US" dirty="0">
                <a:latin typeface="微软雅黑" panose="020B0503020204020204" pitchFamily="34" charset="-122"/>
                <a:ea typeface="微软雅黑" panose="020B0503020204020204" pitchFamily="34" charset="-122"/>
              </a:rPr>
              <a:t>（通常 </a:t>
            </a:r>
            <a:r>
              <a:rPr lang="en-US" altLang="zh-CN" dirty="0">
                <a:latin typeface="微软雅黑" panose="020B0503020204020204" pitchFamily="34" charset="-122"/>
                <a:ea typeface="微软雅黑" panose="020B0503020204020204" pitchFamily="34" charset="-122"/>
              </a:rPr>
              <a:t>&lt; 1 Mbps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38505" lvl="1" indent="-281305">
              <a:buClr>
                <a:srgbClr val="000099"/>
              </a:buClr>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下行传输速率</a:t>
            </a:r>
            <a:r>
              <a:rPr lang="en-US" altLang="zh-CN" dirty="0">
                <a:latin typeface="微软雅黑" panose="020B0503020204020204" pitchFamily="34" charset="-122"/>
                <a:ea typeface="微软雅黑" panose="020B0503020204020204" pitchFamily="34" charset="-122"/>
              </a:rPr>
              <a:t>&lt; 24 Mbps </a:t>
            </a:r>
            <a:r>
              <a:rPr lang="zh-CN" altLang="en-US" dirty="0">
                <a:latin typeface="微软雅黑" panose="020B0503020204020204" pitchFamily="34" charset="-122"/>
                <a:ea typeface="微软雅黑" panose="020B0503020204020204" pitchFamily="34" charset="-122"/>
              </a:rPr>
              <a:t>（通常 </a:t>
            </a:r>
            <a:r>
              <a:rPr lang="en-US" altLang="zh-CN" dirty="0">
                <a:latin typeface="微软雅黑" panose="020B0503020204020204" pitchFamily="34" charset="-122"/>
                <a:ea typeface="微软雅黑" panose="020B0503020204020204" pitchFamily="34" charset="-122"/>
              </a:rPr>
              <a:t>&lt; 10 Mbps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34839" name="Rectangle 90"/>
          <p:cNvSpPr/>
          <p:nvPr/>
        </p:nvSpPr>
        <p:spPr>
          <a:xfrm>
            <a:off x="1238250" y="1814513"/>
            <a:ext cx="1978025" cy="1395412"/>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40" name="Line 7"/>
          <p:cNvSpPr/>
          <p:nvPr/>
        </p:nvSpPr>
        <p:spPr>
          <a:xfrm flipV="1">
            <a:off x="1724025" y="2365375"/>
            <a:ext cx="365125" cy="158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41" name="Text Box 39"/>
          <p:cNvSpPr txBox="1"/>
          <p:nvPr/>
        </p:nvSpPr>
        <p:spPr>
          <a:xfrm>
            <a:off x="1831975" y="2471738"/>
            <a:ext cx="1082675" cy="4365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DSL</a:t>
            </a: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调制解调器</a:t>
            </a:r>
            <a:endParaRPr lang="en-US" altLang="zh-CN" sz="1400" dirty="0">
              <a:latin typeface="微软雅黑" panose="020B0503020204020204" pitchFamily="34" charset="-122"/>
              <a:ea typeface="微软雅黑" panose="020B0503020204020204" pitchFamily="34" charset="-122"/>
            </a:endParaRPr>
          </a:p>
        </p:txBody>
      </p:sp>
      <p:sp>
        <p:nvSpPr>
          <p:cNvPr id="34842" name="Text Box 41"/>
          <p:cNvSpPr txBox="1"/>
          <p:nvPr/>
        </p:nvSpPr>
        <p:spPr>
          <a:xfrm>
            <a:off x="2703513" y="2495550"/>
            <a:ext cx="723900" cy="265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分配器</a:t>
            </a:r>
            <a:endParaRPr lang="en-US" altLang="zh-CN" sz="1400" dirty="0">
              <a:latin typeface="微软雅黑" panose="020B0503020204020204" pitchFamily="34" charset="-122"/>
              <a:ea typeface="微软雅黑" panose="020B0503020204020204" pitchFamily="34" charset="-122"/>
            </a:endParaRPr>
          </a:p>
        </p:txBody>
      </p:sp>
      <p:grpSp>
        <p:nvGrpSpPr>
          <p:cNvPr id="34843" name="Group 94"/>
          <p:cNvGrpSpPr/>
          <p:nvPr/>
        </p:nvGrpSpPr>
        <p:grpSpPr>
          <a:xfrm>
            <a:off x="2079625" y="2252663"/>
            <a:ext cx="614363" cy="220662"/>
            <a:chOff x="322" y="890"/>
            <a:chExt cx="872" cy="339"/>
          </a:xfrm>
        </p:grpSpPr>
        <p:sp>
          <p:nvSpPr>
            <p:cNvPr id="34857" name="Rectangle 95"/>
            <p:cNvSpPr/>
            <p:nvPr/>
          </p:nvSpPr>
          <p:spPr>
            <a:xfrm>
              <a:off x="322" y="1005"/>
              <a:ext cx="872" cy="22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58" name="Rectangle 96"/>
            <p:cNvSpPr/>
            <p:nvPr/>
          </p:nvSpPr>
          <p:spPr>
            <a:xfrm>
              <a:off x="394" y="1073"/>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59" name="Rectangle 97"/>
            <p:cNvSpPr/>
            <p:nvPr/>
          </p:nvSpPr>
          <p:spPr>
            <a:xfrm>
              <a:off x="466" y="1073"/>
              <a:ext cx="56"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60" name="Rectangle 98"/>
            <p:cNvSpPr/>
            <p:nvPr/>
          </p:nvSpPr>
          <p:spPr>
            <a:xfrm>
              <a:off x="541"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61" name="Rectangle 99"/>
            <p:cNvSpPr/>
            <p:nvPr/>
          </p:nvSpPr>
          <p:spPr>
            <a:xfrm>
              <a:off x="615"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62" name="AutoShape 100"/>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sp>
        <p:nvSpPr>
          <p:cNvPr id="34844" name="AutoShape 102"/>
          <p:cNvSpPr/>
          <p:nvPr/>
        </p:nvSpPr>
        <p:spPr>
          <a:xfrm>
            <a:off x="955675" y="1403350"/>
            <a:ext cx="2498725" cy="468313"/>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45" name="Rectangle 103"/>
          <p:cNvSpPr/>
          <p:nvPr/>
        </p:nvSpPr>
        <p:spPr>
          <a:xfrm>
            <a:off x="2933700" y="2303463"/>
            <a:ext cx="166688" cy="144462"/>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4846" name="Freeform 104"/>
          <p:cNvSpPr/>
          <p:nvPr/>
        </p:nvSpPr>
        <p:spPr>
          <a:xfrm>
            <a:off x="2409825" y="1858963"/>
            <a:ext cx="604838" cy="434975"/>
          </a:xfrm>
          <a:custGeom>
            <a:avLst/>
            <a:gdLst>
              <a:gd name="txL" fmla="*/ 0 w 381"/>
              <a:gd name="txT" fmla="*/ 0 h 274"/>
              <a:gd name="txR" fmla="*/ 381 w 381"/>
              <a:gd name="txB" fmla="*/ 274 h 274"/>
            </a:gdLst>
            <a:ahLst/>
            <a:cxnLst>
              <a:cxn ang="0">
                <a:pos x="2147483646" y="2147483646"/>
              </a:cxn>
              <a:cxn ang="0">
                <a:pos x="2147483646" y="2147483646"/>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graphicFrame>
        <p:nvGraphicFramePr>
          <p:cNvPr id="34847"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r:id="rId3" imgW="681990" imgH="480695" progId="MS_ClipArt_Gallery.2">
                  <p:embed/>
                </p:oleObj>
              </mc:Choice>
              <mc:Fallback>
                <p:oleObj r:id="rId3" imgW="681990" imgH="480695" progId="MS_ClipArt_Gallery.2">
                  <p:embed/>
                  <p:pic>
                    <p:nvPicPr>
                      <p:cNvPr id="0" name="图片 3075"/>
                      <p:cNvPicPr/>
                      <p:nvPr/>
                    </p:nvPicPr>
                    <p:blipFill>
                      <a:blip r:embed="rId4"/>
                      <a:stretch>
                        <a:fillRect/>
                      </a:stretch>
                    </p:blipFill>
                    <p:spPr>
                      <a:xfrm>
                        <a:off x="2070100" y="1655763"/>
                        <a:ext cx="490538" cy="369887"/>
                      </a:xfrm>
                      <a:prstGeom prst="rect">
                        <a:avLst/>
                      </a:prstGeom>
                      <a:noFill/>
                      <a:ln w="38100">
                        <a:noFill/>
                        <a:miter/>
                      </a:ln>
                    </p:spPr>
                  </p:pic>
                </p:oleObj>
              </mc:Fallback>
            </mc:AlternateContent>
          </a:graphicData>
        </a:graphic>
      </p:graphicFrame>
      <p:sp>
        <p:nvSpPr>
          <p:cNvPr id="34848" name="Line 130"/>
          <p:cNvSpPr/>
          <p:nvPr/>
        </p:nvSpPr>
        <p:spPr>
          <a:xfrm flipH="1">
            <a:off x="2697163" y="2365375"/>
            <a:ext cx="2397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4849" name="AutoShape 131"/>
          <p:cNvSpPr/>
          <p:nvPr/>
        </p:nvSpPr>
        <p:spPr>
          <a:xfrm>
            <a:off x="4445000" y="1703388"/>
            <a:ext cx="1206500" cy="261937"/>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5" name="Group 136"/>
          <p:cNvGrpSpPr/>
          <p:nvPr/>
        </p:nvGrpSpPr>
        <p:grpSpPr>
          <a:xfrm>
            <a:off x="3536950" y="2867025"/>
            <a:ext cx="1128713" cy="1177925"/>
            <a:chOff x="2228" y="1806"/>
            <a:chExt cx="711" cy="742"/>
          </a:xfrm>
        </p:grpSpPr>
        <p:sp>
          <p:nvSpPr>
            <p:cNvPr id="34855" name="Line 132"/>
            <p:cNvSpPr/>
            <p:nvPr/>
          </p:nvSpPr>
          <p:spPr>
            <a:xfrm flipV="1">
              <a:off x="2671" y="1806"/>
              <a:ext cx="268" cy="433"/>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4856" name="Text Box 133"/>
            <p:cNvSpPr txBox="1"/>
            <p:nvPr/>
          </p:nvSpPr>
          <p:spPr>
            <a:xfrm>
              <a:off x="2228" y="2226"/>
              <a:ext cx="660" cy="32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spcBef>
                  <a:spcPct val="0"/>
                </a:spcBef>
                <a:buClrTx/>
                <a:buSzTx/>
                <a:buFontTx/>
                <a:buNone/>
              </a:pPr>
              <a:r>
                <a:rPr lang="en-US" altLang="zh-CN" sz="1600" i="1" dirty="0">
                  <a:latin typeface="微软雅黑" panose="020B0503020204020204" pitchFamily="34" charset="-122"/>
                  <a:ea typeface="微软雅黑" panose="020B0503020204020204" pitchFamily="34" charset="-122"/>
                </a:rPr>
                <a:t>DSL</a:t>
              </a:r>
              <a:r>
                <a:rPr lang="zh-CN" altLang="en-US" sz="1600" i="1" dirty="0">
                  <a:latin typeface="微软雅黑" panose="020B0503020204020204" pitchFamily="34" charset="-122"/>
                  <a:ea typeface="微软雅黑" panose="020B0503020204020204" pitchFamily="34" charset="-122"/>
                </a:rPr>
                <a:t>接入复用器</a:t>
              </a:r>
              <a:endParaRPr lang="en-US" altLang="zh-CN" sz="1600" i="1" dirty="0">
                <a:latin typeface="微软雅黑" panose="020B0503020204020204" pitchFamily="34" charset="-122"/>
                <a:ea typeface="微软雅黑" panose="020B0503020204020204" pitchFamily="34" charset="-122"/>
              </a:endParaRPr>
            </a:p>
          </p:txBody>
        </p:sp>
      </p:grpSp>
      <p:grpSp>
        <p:nvGrpSpPr>
          <p:cNvPr id="34851" name="Group 141"/>
          <p:cNvGrpSpPr/>
          <p:nvPr/>
        </p:nvGrpSpPr>
        <p:grpSpPr>
          <a:xfrm>
            <a:off x="1143000" y="2043113"/>
            <a:ext cx="642938" cy="644525"/>
            <a:chOff x="-44" y="1473"/>
            <a:chExt cx="981" cy="1105"/>
          </a:xfrm>
        </p:grpSpPr>
        <p:pic>
          <p:nvPicPr>
            <p:cNvPr id="34853" name="Picture 142" descr="desktop_computer_stylized_medium"/>
            <p:cNvPicPr>
              <a:picLocks noChangeAspect="1"/>
            </p:cNvPicPr>
            <p:nvPr/>
          </p:nvPicPr>
          <p:blipFill>
            <a:blip r:embed="rId5"/>
            <a:stretch>
              <a:fillRect/>
            </a:stretch>
          </p:blipFill>
          <p:spPr>
            <a:xfrm flipH="1">
              <a:off x="-44" y="1473"/>
              <a:ext cx="981" cy="1105"/>
            </a:xfrm>
            <a:prstGeom prst="rect">
              <a:avLst/>
            </a:prstGeom>
            <a:noFill/>
            <a:ln w="9525">
              <a:noFill/>
            </a:ln>
          </p:spPr>
        </p:pic>
        <p:sp>
          <p:nvSpPr>
            <p:cNvPr id="34854" name="Freeform 14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485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13</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35843" name="Title 41"/>
          <p:cNvSpPr/>
          <p:nvPr/>
        </p:nvSpPr>
        <p:spPr>
          <a:xfrm>
            <a:off x="381000" y="239713"/>
            <a:ext cx="7046913" cy="83502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3600" dirty="0">
                <a:solidFill>
                  <a:srgbClr val="000099"/>
                </a:solidFill>
                <a:latin typeface="微软雅黑" panose="020B0503020204020204" pitchFamily="34" charset="-122"/>
                <a:ea typeface="微软雅黑" panose="020B0503020204020204" pitchFamily="34" charset="-122"/>
              </a:rPr>
              <a:t>接入网</a:t>
            </a:r>
            <a:r>
              <a:rPr lang="en-US" altLang="zh-CN" sz="3600" dirty="0">
                <a:solidFill>
                  <a:srgbClr val="000099"/>
                </a:solidFill>
                <a:latin typeface="微软雅黑" panose="020B0503020204020204" pitchFamily="34" charset="-122"/>
                <a:ea typeface="微软雅黑" panose="020B0503020204020204" pitchFamily="34" charset="-122"/>
              </a:rPr>
              <a:t>: </a:t>
            </a:r>
            <a:r>
              <a:rPr lang="zh-CN" altLang="en-US" sz="3600" dirty="0">
                <a:solidFill>
                  <a:srgbClr val="000099"/>
                </a:solidFill>
                <a:latin typeface="微软雅黑" panose="020B0503020204020204" pitchFamily="34" charset="-122"/>
                <a:ea typeface="微软雅黑" panose="020B0503020204020204" pitchFamily="34" charset="-122"/>
              </a:rPr>
              <a:t>电缆接入网</a:t>
            </a:r>
            <a:endParaRPr lang="en-US" altLang="zh-CN" sz="3600" dirty="0">
              <a:solidFill>
                <a:srgbClr val="000099"/>
              </a:solidFill>
              <a:latin typeface="微软雅黑" panose="020B0503020204020204" pitchFamily="34" charset="-122"/>
              <a:ea typeface="微软雅黑" panose="020B0503020204020204" pitchFamily="34" charset="-122"/>
            </a:endParaRPr>
          </a:p>
        </p:txBody>
      </p:sp>
      <p:sp>
        <p:nvSpPr>
          <p:cNvPr id="35844" name="Rectangle 60"/>
          <p:cNvSpPr/>
          <p:nvPr/>
        </p:nvSpPr>
        <p:spPr>
          <a:xfrm>
            <a:off x="657225" y="1651000"/>
            <a:ext cx="1793875" cy="92551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45" name="Line 7"/>
          <p:cNvSpPr/>
          <p:nvPr/>
        </p:nvSpPr>
        <p:spPr>
          <a:xfrm flipV="1">
            <a:off x="958850" y="2201863"/>
            <a:ext cx="365125" cy="1587"/>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46" name="Text Box 39"/>
          <p:cNvSpPr txBox="1"/>
          <p:nvPr/>
        </p:nvSpPr>
        <p:spPr>
          <a:xfrm>
            <a:off x="966788" y="2352675"/>
            <a:ext cx="1082675" cy="4365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电缆</a:t>
            </a: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调制解调器</a:t>
            </a:r>
            <a:endParaRPr lang="en-US" altLang="zh-CN" sz="1400" dirty="0">
              <a:latin typeface="微软雅黑" panose="020B0503020204020204" pitchFamily="34" charset="-122"/>
              <a:ea typeface="微软雅黑" panose="020B0503020204020204" pitchFamily="34" charset="-122"/>
            </a:endParaRPr>
          </a:p>
        </p:txBody>
      </p:sp>
      <p:sp>
        <p:nvSpPr>
          <p:cNvPr id="35847" name="Text Box 41"/>
          <p:cNvSpPr txBox="1"/>
          <p:nvPr/>
        </p:nvSpPr>
        <p:spPr>
          <a:xfrm>
            <a:off x="1825625" y="2339975"/>
            <a:ext cx="722313" cy="265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分配器</a:t>
            </a:r>
            <a:endParaRPr lang="en-US" altLang="zh-CN" sz="1400" dirty="0">
              <a:latin typeface="微软雅黑" panose="020B0503020204020204" pitchFamily="34" charset="-122"/>
              <a:ea typeface="微软雅黑" panose="020B0503020204020204" pitchFamily="34" charset="-122"/>
            </a:endParaRPr>
          </a:p>
        </p:txBody>
      </p:sp>
      <p:grpSp>
        <p:nvGrpSpPr>
          <p:cNvPr id="35848" name="Group 64"/>
          <p:cNvGrpSpPr/>
          <p:nvPr/>
        </p:nvGrpSpPr>
        <p:grpSpPr>
          <a:xfrm>
            <a:off x="1304925" y="2078038"/>
            <a:ext cx="614363" cy="220662"/>
            <a:chOff x="322" y="890"/>
            <a:chExt cx="872" cy="339"/>
          </a:xfrm>
        </p:grpSpPr>
        <p:sp>
          <p:nvSpPr>
            <p:cNvPr id="36004" name="Rectangle 65"/>
            <p:cNvSpPr/>
            <p:nvPr/>
          </p:nvSpPr>
          <p:spPr>
            <a:xfrm>
              <a:off x="322" y="100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5" name="Rectangle 66"/>
            <p:cNvSpPr/>
            <p:nvPr/>
          </p:nvSpPr>
          <p:spPr>
            <a:xfrm>
              <a:off x="394" y="1073"/>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6" name="Rectangle 67"/>
            <p:cNvSpPr/>
            <p:nvPr/>
          </p:nvSpPr>
          <p:spPr>
            <a:xfrm>
              <a:off x="466" y="1073"/>
              <a:ext cx="56"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7" name="Rectangle 68"/>
            <p:cNvSpPr/>
            <p:nvPr/>
          </p:nvSpPr>
          <p:spPr>
            <a:xfrm>
              <a:off x="541"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8" name="Rectangle 69"/>
            <p:cNvSpPr/>
            <p:nvPr/>
          </p:nvSpPr>
          <p:spPr>
            <a:xfrm>
              <a:off x="615"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9" name="AutoShape 70"/>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sp>
        <p:nvSpPr>
          <p:cNvPr id="35849" name="AutoShape 72"/>
          <p:cNvSpPr/>
          <p:nvPr/>
        </p:nvSpPr>
        <p:spPr>
          <a:xfrm>
            <a:off x="419100" y="1239838"/>
            <a:ext cx="2268538" cy="468312"/>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50" name="Rectangle 73"/>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51" name="Freeform 74"/>
          <p:cNvSpPr/>
          <p:nvPr/>
        </p:nvSpPr>
        <p:spPr>
          <a:xfrm>
            <a:off x="1644650" y="1695450"/>
            <a:ext cx="479425" cy="434975"/>
          </a:xfrm>
          <a:custGeom>
            <a:avLst/>
            <a:gdLst>
              <a:gd name="txL" fmla="*/ 0 w 381"/>
              <a:gd name="txT" fmla="*/ 0 h 274"/>
              <a:gd name="txR" fmla="*/ 381 w 381"/>
              <a:gd name="txB" fmla="*/ 274 h 274"/>
            </a:gdLst>
            <a:ahLst/>
            <a:cxnLst>
              <a:cxn ang="0">
                <a:pos x="2147483646" y="2147483646"/>
              </a:cxn>
              <a:cxn ang="0">
                <a:pos x="2147483646" y="2147483646"/>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52" name="Line 95"/>
          <p:cNvSpPr/>
          <p:nvPr/>
        </p:nvSpPr>
        <p:spPr>
          <a:xfrm flipH="1">
            <a:off x="1943100" y="2201863"/>
            <a:ext cx="239713"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853" name="Picture 96" descr="tv"/>
          <p:cNvPicPr>
            <a:picLocks noChangeAspect="1"/>
          </p:cNvPicPr>
          <p:nvPr/>
        </p:nvPicPr>
        <p:blipFill>
          <a:blip r:embed="rId2"/>
          <a:stretch>
            <a:fillRect/>
          </a:stretch>
        </p:blipFill>
        <p:spPr>
          <a:xfrm>
            <a:off x="1200150" y="1355725"/>
            <a:ext cx="755650" cy="674688"/>
          </a:xfrm>
          <a:prstGeom prst="rect">
            <a:avLst/>
          </a:prstGeom>
          <a:noFill/>
          <a:ln w="9525">
            <a:noFill/>
          </a:ln>
        </p:spPr>
      </p:pic>
      <p:grpSp>
        <p:nvGrpSpPr>
          <p:cNvPr id="35854" name="Group 117"/>
          <p:cNvGrpSpPr/>
          <p:nvPr/>
        </p:nvGrpSpPr>
        <p:grpSpPr>
          <a:xfrm>
            <a:off x="2676525" y="1470025"/>
            <a:ext cx="850900" cy="527050"/>
            <a:chOff x="-490" y="1664"/>
            <a:chExt cx="1429" cy="842"/>
          </a:xfrm>
        </p:grpSpPr>
        <p:sp>
          <p:nvSpPr>
            <p:cNvPr id="35988" name="AutoShape 111"/>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5989" name="Group 116"/>
            <p:cNvGrpSpPr/>
            <p:nvPr/>
          </p:nvGrpSpPr>
          <p:grpSpPr>
            <a:xfrm>
              <a:off x="-427" y="1737"/>
              <a:ext cx="1217" cy="769"/>
              <a:chOff x="-427" y="1737"/>
              <a:chExt cx="1217" cy="769"/>
            </a:xfrm>
          </p:grpSpPr>
          <p:sp>
            <p:nvSpPr>
              <p:cNvPr id="35990" name="Rectangle 99"/>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91"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5992" name="Group 103"/>
              <p:cNvGrpSpPr/>
              <p:nvPr/>
            </p:nvGrpSpPr>
            <p:grpSpPr>
              <a:xfrm>
                <a:off x="68" y="2192"/>
                <a:ext cx="387" cy="139"/>
                <a:chOff x="322" y="890"/>
                <a:chExt cx="872" cy="339"/>
              </a:xfrm>
            </p:grpSpPr>
            <p:sp>
              <p:nvSpPr>
                <p:cNvPr id="35998" name="Rectangle 104"/>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99" name="Rectangle 105"/>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0" name="Rectangle 106"/>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1" name="Rectangle 107"/>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2" name="Rectangle 108"/>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003" name="AutoShape 109"/>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5993" name="Picture 110"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5994" name="Rectangle 112"/>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95" name="Freeform 113"/>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96" name="Line 114"/>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997" name="Picture 115"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5855" name="Group 118"/>
          <p:cNvGrpSpPr/>
          <p:nvPr/>
        </p:nvGrpSpPr>
        <p:grpSpPr>
          <a:xfrm>
            <a:off x="3578225" y="1463675"/>
            <a:ext cx="850900" cy="527050"/>
            <a:chOff x="-490" y="1664"/>
            <a:chExt cx="1429" cy="842"/>
          </a:xfrm>
        </p:grpSpPr>
        <p:sp>
          <p:nvSpPr>
            <p:cNvPr id="35972" name="AutoShape 119"/>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5973" name="Group 120"/>
            <p:cNvGrpSpPr/>
            <p:nvPr/>
          </p:nvGrpSpPr>
          <p:grpSpPr>
            <a:xfrm>
              <a:off x="-427" y="1737"/>
              <a:ext cx="1217" cy="769"/>
              <a:chOff x="-427" y="1737"/>
              <a:chExt cx="1217" cy="769"/>
            </a:xfrm>
          </p:grpSpPr>
          <p:sp>
            <p:nvSpPr>
              <p:cNvPr id="35974" name="Rectangle 121"/>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75"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5976" name="Group 123"/>
              <p:cNvGrpSpPr/>
              <p:nvPr/>
            </p:nvGrpSpPr>
            <p:grpSpPr>
              <a:xfrm>
                <a:off x="68" y="2192"/>
                <a:ext cx="387" cy="139"/>
                <a:chOff x="322" y="890"/>
                <a:chExt cx="872" cy="339"/>
              </a:xfrm>
            </p:grpSpPr>
            <p:sp>
              <p:nvSpPr>
                <p:cNvPr id="35982" name="Rectangle 124"/>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83" name="Rectangle 125"/>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84" name="Rectangle 126"/>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85" name="Rectangle 127"/>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86" name="Rectangle 128"/>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87" name="AutoShape 129"/>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5977" name="Picture 130"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5978" name="Rectangle 131"/>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79" name="Freeform 132"/>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80" name="Line 133"/>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981" name="Picture 134"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5856" name="Group 135"/>
          <p:cNvGrpSpPr/>
          <p:nvPr/>
        </p:nvGrpSpPr>
        <p:grpSpPr>
          <a:xfrm>
            <a:off x="2763838" y="2309813"/>
            <a:ext cx="850900" cy="527050"/>
            <a:chOff x="-490" y="1664"/>
            <a:chExt cx="1429" cy="842"/>
          </a:xfrm>
        </p:grpSpPr>
        <p:sp>
          <p:nvSpPr>
            <p:cNvPr id="35956" name="AutoShape 136"/>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5957" name="Group 137"/>
            <p:cNvGrpSpPr/>
            <p:nvPr/>
          </p:nvGrpSpPr>
          <p:grpSpPr>
            <a:xfrm>
              <a:off x="-427" y="1737"/>
              <a:ext cx="1217" cy="769"/>
              <a:chOff x="-427" y="1737"/>
              <a:chExt cx="1217" cy="769"/>
            </a:xfrm>
          </p:grpSpPr>
          <p:sp>
            <p:nvSpPr>
              <p:cNvPr id="35958" name="Rectangle 138"/>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9"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5960" name="Group 140"/>
              <p:cNvGrpSpPr/>
              <p:nvPr/>
            </p:nvGrpSpPr>
            <p:grpSpPr>
              <a:xfrm>
                <a:off x="68" y="2192"/>
                <a:ext cx="387" cy="139"/>
                <a:chOff x="322" y="890"/>
                <a:chExt cx="872" cy="339"/>
              </a:xfrm>
            </p:grpSpPr>
            <p:sp>
              <p:nvSpPr>
                <p:cNvPr id="35966" name="Rectangle 141"/>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67" name="Rectangle 142"/>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68" name="Rectangle 143"/>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69" name="Rectangle 144"/>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70" name="Rectangle 145"/>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71" name="AutoShape 146"/>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5961" name="Picture 147"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5962" name="Rectangle 148"/>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63" name="Freeform 149"/>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64" name="Line 150"/>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965" name="Picture 151"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5857" name="Group 152"/>
          <p:cNvGrpSpPr/>
          <p:nvPr/>
        </p:nvGrpSpPr>
        <p:grpSpPr>
          <a:xfrm>
            <a:off x="3630613" y="2319338"/>
            <a:ext cx="850900" cy="527050"/>
            <a:chOff x="-490" y="1664"/>
            <a:chExt cx="1429" cy="842"/>
          </a:xfrm>
        </p:grpSpPr>
        <p:sp>
          <p:nvSpPr>
            <p:cNvPr id="35940" name="AutoShape 153"/>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5941" name="Group 154"/>
            <p:cNvGrpSpPr/>
            <p:nvPr/>
          </p:nvGrpSpPr>
          <p:grpSpPr>
            <a:xfrm>
              <a:off x="-427" y="1737"/>
              <a:ext cx="1217" cy="769"/>
              <a:chOff x="-427" y="1737"/>
              <a:chExt cx="1217" cy="769"/>
            </a:xfrm>
          </p:grpSpPr>
          <p:sp>
            <p:nvSpPr>
              <p:cNvPr id="35942" name="Rectangle 155"/>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43"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5944" name="Group 157"/>
              <p:cNvGrpSpPr/>
              <p:nvPr/>
            </p:nvGrpSpPr>
            <p:grpSpPr>
              <a:xfrm>
                <a:off x="68" y="2192"/>
                <a:ext cx="387" cy="139"/>
                <a:chOff x="322" y="890"/>
                <a:chExt cx="872" cy="339"/>
              </a:xfrm>
            </p:grpSpPr>
            <p:sp>
              <p:nvSpPr>
                <p:cNvPr id="35950" name="Rectangle 158"/>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1" name="Rectangle 159"/>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2" name="Rectangle 160"/>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3" name="Rectangle 161"/>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4" name="Rectangle 162"/>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55" name="AutoShape 163"/>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5945" name="Picture 164"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5946" name="Rectangle 165"/>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47" name="Freeform 166"/>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48" name="Line 167"/>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949" name="Picture 168" descr="tv"/>
              <p:cNvPicPr>
                <a:picLocks noChangeAspect="1"/>
              </p:cNvPicPr>
              <p:nvPr/>
            </p:nvPicPr>
            <p:blipFill>
              <a:blip r:embed="rId4"/>
              <a:stretch>
                <a:fillRect/>
              </a:stretch>
            </p:blipFill>
            <p:spPr>
              <a:xfrm>
                <a:off x="2" y="1737"/>
                <a:ext cx="476" cy="425"/>
              </a:xfrm>
              <a:prstGeom prst="rect">
                <a:avLst/>
              </a:prstGeom>
              <a:noFill/>
              <a:ln w="9525">
                <a:noFill/>
              </a:ln>
            </p:spPr>
          </p:pic>
        </p:grpSp>
      </p:grpSp>
      <p:sp>
        <p:nvSpPr>
          <p:cNvPr id="35858" name="Line 169"/>
          <p:cNvSpPr/>
          <p:nvPr/>
        </p:nvSpPr>
        <p:spPr>
          <a:xfrm>
            <a:off x="2217738" y="2212975"/>
            <a:ext cx="3690937" cy="0"/>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nvGrpSpPr>
          <p:cNvPr id="35859" name="Group 170"/>
          <p:cNvGrpSpPr/>
          <p:nvPr/>
        </p:nvGrpSpPr>
        <p:grpSpPr>
          <a:xfrm>
            <a:off x="4719638" y="1471613"/>
            <a:ext cx="850900" cy="527050"/>
            <a:chOff x="-490" y="1664"/>
            <a:chExt cx="1429" cy="842"/>
          </a:xfrm>
        </p:grpSpPr>
        <p:sp>
          <p:nvSpPr>
            <p:cNvPr id="35924" name="AutoShape 171"/>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5925" name="Group 172"/>
            <p:cNvGrpSpPr/>
            <p:nvPr/>
          </p:nvGrpSpPr>
          <p:grpSpPr>
            <a:xfrm>
              <a:off x="-427" y="1737"/>
              <a:ext cx="1217" cy="769"/>
              <a:chOff x="-427" y="1737"/>
              <a:chExt cx="1217" cy="769"/>
            </a:xfrm>
          </p:grpSpPr>
          <p:sp>
            <p:nvSpPr>
              <p:cNvPr id="35926" name="Rectangle 173"/>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27"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5928" name="Group 175"/>
              <p:cNvGrpSpPr/>
              <p:nvPr/>
            </p:nvGrpSpPr>
            <p:grpSpPr>
              <a:xfrm>
                <a:off x="68" y="2192"/>
                <a:ext cx="387" cy="139"/>
                <a:chOff x="322" y="890"/>
                <a:chExt cx="872" cy="339"/>
              </a:xfrm>
            </p:grpSpPr>
            <p:sp>
              <p:nvSpPr>
                <p:cNvPr id="35934" name="Rectangle 176"/>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5" name="Rectangle 177"/>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6" name="Rectangle 178"/>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7" name="Rectangle 179"/>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8" name="Rectangle 180"/>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9" name="AutoShape 181"/>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5929" name="Picture 182"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5930" name="Rectangle 183"/>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931" name="Freeform 184"/>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32" name="Line 185"/>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5933" name="Picture 186" descr="tv"/>
              <p:cNvPicPr>
                <a:picLocks noChangeAspect="1"/>
              </p:cNvPicPr>
              <p:nvPr/>
            </p:nvPicPr>
            <p:blipFill>
              <a:blip r:embed="rId4"/>
              <a:stretch>
                <a:fillRect/>
              </a:stretch>
            </p:blipFill>
            <p:spPr>
              <a:xfrm>
                <a:off x="2" y="1737"/>
                <a:ext cx="476" cy="425"/>
              </a:xfrm>
              <a:prstGeom prst="rect">
                <a:avLst/>
              </a:prstGeom>
              <a:noFill/>
              <a:ln w="9525">
                <a:noFill/>
              </a:ln>
            </p:spPr>
          </p:pic>
        </p:grpSp>
      </p:grpSp>
      <p:sp>
        <p:nvSpPr>
          <p:cNvPr id="35860" name="Text Box 204"/>
          <p:cNvSpPr txBox="1"/>
          <p:nvPr/>
        </p:nvSpPr>
        <p:spPr>
          <a:xfrm>
            <a:off x="4330700" y="1541463"/>
            <a:ext cx="43497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969696"/>
                </a:solidFill>
                <a:latin typeface="微软雅黑" panose="020B0503020204020204" pitchFamily="34" charset="-122"/>
                <a:ea typeface="微软雅黑" panose="020B0503020204020204" pitchFamily="34" charset="-122"/>
              </a:rPr>
              <a:t>…</a:t>
            </a:r>
          </a:p>
        </p:txBody>
      </p:sp>
      <p:sp>
        <p:nvSpPr>
          <p:cNvPr id="35861" name="Line 205"/>
          <p:cNvSpPr/>
          <p:nvPr/>
        </p:nvSpPr>
        <p:spPr>
          <a:xfrm flipH="1">
            <a:off x="3311525"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62" name="Line 206"/>
          <p:cNvSpPr/>
          <p:nvPr/>
        </p:nvSpPr>
        <p:spPr>
          <a:xfrm flipH="1">
            <a:off x="4216400"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63" name="Line 207"/>
          <p:cNvSpPr/>
          <p:nvPr/>
        </p:nvSpPr>
        <p:spPr>
          <a:xfrm flipH="1">
            <a:off x="5353050"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64" name="Freeform 208"/>
          <p:cNvSpPr/>
          <p:nvPr/>
        </p:nvSpPr>
        <p:spPr>
          <a:xfrm>
            <a:off x="4302125" y="2219325"/>
            <a:ext cx="127000" cy="476250"/>
          </a:xfrm>
          <a:custGeom>
            <a:avLst/>
            <a:gdLst>
              <a:gd name="txL" fmla="*/ 0 w 80"/>
              <a:gd name="txT" fmla="*/ 0 h 300"/>
              <a:gd name="txR" fmla="*/ 80 w 80"/>
              <a:gd name="txB" fmla="*/ 300 h 300"/>
            </a:gdLst>
            <a:ahLst/>
            <a:cxnLst>
              <a:cxn ang="0">
                <a:pos x="0" y="2147483646"/>
              </a:cxn>
              <a:cxn ang="0">
                <a:pos x="2147483646" y="2147483646"/>
              </a:cxn>
              <a:cxn ang="0">
                <a:pos x="2147483646"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65" name="Freeform 209"/>
          <p:cNvSpPr/>
          <p:nvPr/>
        </p:nvSpPr>
        <p:spPr>
          <a:xfrm>
            <a:off x="3435350" y="2212975"/>
            <a:ext cx="127000" cy="476250"/>
          </a:xfrm>
          <a:custGeom>
            <a:avLst/>
            <a:gdLst>
              <a:gd name="txL" fmla="*/ 0 w 80"/>
              <a:gd name="txT" fmla="*/ 0 h 300"/>
              <a:gd name="txR" fmla="*/ 80 w 80"/>
              <a:gd name="txB" fmla="*/ 300 h 300"/>
            </a:gdLst>
            <a:ahLst/>
            <a:cxnLst>
              <a:cxn ang="0">
                <a:pos x="0" y="2147483646"/>
              </a:cxn>
              <a:cxn ang="0">
                <a:pos x="2147483646" y="2147483646"/>
              </a:cxn>
              <a:cxn ang="0">
                <a:pos x="2147483646"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66"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67" name="Text Box 45"/>
          <p:cNvSpPr txBox="1"/>
          <p:nvPr/>
        </p:nvSpPr>
        <p:spPr>
          <a:xfrm>
            <a:off x="5157788" y="1250950"/>
            <a:ext cx="1925637" cy="2651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电缆头端</a:t>
            </a:r>
            <a:endParaRPr lang="en-US" altLang="zh-CN" sz="1400" dirty="0">
              <a:latin typeface="微软雅黑" panose="020B0503020204020204" pitchFamily="34" charset="-122"/>
              <a:ea typeface="微软雅黑" panose="020B0503020204020204" pitchFamily="34" charset="-122"/>
            </a:endParaRPr>
          </a:p>
        </p:txBody>
      </p:sp>
      <p:sp>
        <p:nvSpPr>
          <p:cNvPr id="35868" name="Freeform 216"/>
          <p:cNvSpPr/>
          <p:nvPr/>
        </p:nvSpPr>
        <p:spPr>
          <a:xfrm>
            <a:off x="5903913" y="1970088"/>
            <a:ext cx="330200" cy="454025"/>
          </a:xfrm>
          <a:custGeom>
            <a:avLst/>
            <a:gdLst>
              <a:gd name="txL" fmla="*/ 0 w 318"/>
              <a:gd name="txT" fmla="*/ 0 h 412"/>
              <a:gd name="txR" fmla="*/ 318 w 318"/>
              <a:gd name="txB" fmla="*/ 412 h 412"/>
            </a:gdLst>
            <a:ahLst/>
            <a:cxnLst>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rgbClr val="FFFF99">
                  <a:alpha val="100000"/>
                </a:srgbClr>
              </a:gs>
            </a:gsLst>
            <a:lin ang="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69" name="Freeform 217"/>
          <p:cNvSpPr/>
          <p:nvPr/>
        </p:nvSpPr>
        <p:spPr>
          <a:xfrm>
            <a:off x="5905500" y="1905000"/>
            <a:ext cx="366713" cy="406400"/>
          </a:xfrm>
          <a:custGeom>
            <a:avLst/>
            <a:gdLst>
              <a:gd name="txL" fmla="*/ 0 w 353"/>
              <a:gd name="txT" fmla="*/ 0 h 369"/>
              <a:gd name="txR" fmla="*/ 353 w 353"/>
              <a:gd name="txB" fmla="*/ 369 h 369"/>
            </a:gdLst>
            <a:ahLst/>
            <a:cxnLst>
              <a:cxn ang="0">
                <a:pos x="0"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70" name="Line 218"/>
          <p:cNvSpPr/>
          <p:nvPr/>
        </p:nvSpPr>
        <p:spPr>
          <a:xfrm flipH="1">
            <a:off x="6230938" y="2028825"/>
            <a:ext cx="34925" cy="6826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71" name="Line 219"/>
          <p:cNvSpPr/>
          <p:nvPr/>
        </p:nvSpPr>
        <p:spPr>
          <a:xfrm>
            <a:off x="5932488" y="2200275"/>
            <a:ext cx="26828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35872" name="Freeform 220"/>
          <p:cNvSpPr/>
          <p:nvPr/>
        </p:nvSpPr>
        <p:spPr>
          <a:xfrm>
            <a:off x="5926138" y="2024063"/>
            <a:ext cx="274637" cy="115887"/>
          </a:xfrm>
          <a:custGeom>
            <a:avLst/>
            <a:gdLst>
              <a:gd name="txL" fmla="*/ 0 w 264"/>
              <a:gd name="txT" fmla="*/ 0 h 105"/>
              <a:gd name="txR" fmla="*/ 264 w 264"/>
              <a:gd name="txB" fmla="*/ 105 h 105"/>
            </a:gdLst>
            <a:ahLst/>
            <a:cxnLst>
              <a:cxn ang="0">
                <a:pos x="0" y="0"/>
              </a:cxn>
              <a:cxn ang="0">
                <a:pos x="2147483646" y="0"/>
              </a:cxn>
              <a:cxn ang="0">
                <a:pos x="2147483646" y="2147483646"/>
              </a:cxn>
              <a:cxn ang="0">
                <a:pos x="2147483646" y="2147483646"/>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5873" name="Freeform 221"/>
          <p:cNvSpPr/>
          <p:nvPr/>
        </p:nvSpPr>
        <p:spPr>
          <a:xfrm flipV="1">
            <a:off x="5926138" y="2260600"/>
            <a:ext cx="274637" cy="114300"/>
          </a:xfrm>
          <a:custGeom>
            <a:avLst/>
            <a:gdLst>
              <a:gd name="txL" fmla="*/ 0 w 264"/>
              <a:gd name="txT" fmla="*/ 0 h 105"/>
              <a:gd name="txR" fmla="*/ 264 w 264"/>
              <a:gd name="txB" fmla="*/ 105 h 105"/>
            </a:gdLst>
            <a:ahLst/>
            <a:cxnLst>
              <a:cxn ang="0">
                <a:pos x="0" y="0"/>
              </a:cxn>
              <a:cxn ang="0">
                <a:pos x="2147483646" y="0"/>
              </a:cxn>
              <a:cxn ang="0">
                <a:pos x="2147483646" y="2147483646"/>
              </a:cxn>
              <a:cxn ang="0">
                <a:pos x="2147483646" y="2147483646"/>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5874" name="AutoShape 225"/>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8" name="Group 37"/>
          <p:cNvGrpSpPr/>
          <p:nvPr/>
        </p:nvGrpSpPr>
        <p:grpSpPr>
          <a:xfrm>
            <a:off x="3417888" y="3186113"/>
            <a:ext cx="2043112" cy="958850"/>
            <a:chOff x="2505" y="826"/>
            <a:chExt cx="1287" cy="604"/>
          </a:xfrm>
        </p:grpSpPr>
        <p:sp>
          <p:nvSpPr>
            <p:cNvPr id="35920" name="Line 38"/>
            <p:cNvSpPr/>
            <p:nvPr/>
          </p:nvSpPr>
          <p:spPr>
            <a:xfrm flipH="1">
              <a:off x="2505" y="1115"/>
              <a:ext cx="128" cy="293"/>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35921" name="Freeform 39"/>
            <p:cNvSpPr/>
            <p:nvPr/>
          </p:nvSpPr>
          <p:spPr>
            <a:xfrm>
              <a:off x="2548" y="826"/>
              <a:ext cx="562" cy="266"/>
            </a:xfrm>
            <a:custGeom>
              <a:avLst/>
              <a:gdLst>
                <a:gd name="txL" fmla="*/ 0 w 562"/>
                <a:gd name="txT" fmla="*/ 0 h 266"/>
                <a:gd name="txR" fmla="*/ 562 w 562"/>
                <a:gd name="txB" fmla="*/ 266 h 266"/>
              </a:gdLst>
              <a:ahLst/>
              <a:cxnLst>
                <a:cxn ang="0">
                  <a:pos x="4" y="264"/>
                </a:cxn>
                <a:cxn ang="0">
                  <a:pos x="52" y="6"/>
                </a:cxn>
                <a:cxn ang="0">
                  <a:pos x="108" y="266"/>
                </a:cxn>
                <a:cxn ang="0">
                  <a:pos x="174" y="0"/>
                </a:cxn>
                <a:cxn ang="0">
                  <a:pos x="228" y="264"/>
                </a:cxn>
                <a:cxn ang="0">
                  <a:pos x="288" y="8"/>
                </a:cxn>
                <a:cxn ang="0">
                  <a:pos x="354" y="266"/>
                </a:cxn>
                <a:cxn ang="0">
                  <a:pos x="402" y="8"/>
                </a:cxn>
                <a:cxn ang="0">
                  <a:pos x="464" y="264"/>
                </a:cxn>
                <a:cxn ang="0">
                  <a:pos x="506" y="6"/>
                </a:cxn>
                <a:cxn ang="0">
                  <a:pos x="556"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22" name="Freeform 40"/>
            <p:cNvSpPr/>
            <p:nvPr/>
          </p:nvSpPr>
          <p:spPr>
            <a:xfrm>
              <a:off x="3523" y="830"/>
              <a:ext cx="269" cy="266"/>
            </a:xfrm>
            <a:custGeom>
              <a:avLst/>
              <a:gdLst>
                <a:gd name="txL" fmla="*/ 0 w 562"/>
                <a:gd name="txT" fmla="*/ 0 h 266"/>
                <a:gd name="txR" fmla="*/ 562 w 562"/>
                <a:gd name="txB" fmla="*/ 266 h 266"/>
              </a:gdLst>
              <a:ahLst/>
              <a:cxnLst>
                <a:cxn ang="0">
                  <a:pos x="0" y="264"/>
                </a:cxn>
                <a:cxn ang="0">
                  <a:pos x="0" y="6"/>
                </a:cxn>
                <a:cxn ang="0">
                  <a:pos x="0" y="266"/>
                </a:cxn>
                <a:cxn ang="0">
                  <a:pos x="0" y="0"/>
                </a:cxn>
                <a:cxn ang="0">
                  <a:pos x="0" y="264"/>
                </a:cxn>
                <a:cxn ang="0">
                  <a:pos x="0" y="8"/>
                </a:cxn>
                <a:cxn ang="0">
                  <a:pos x="0" y="266"/>
                </a:cxn>
                <a:cxn ang="0">
                  <a:pos x="0" y="8"/>
                </a:cxn>
                <a:cxn ang="0">
                  <a:pos x="0" y="264"/>
                </a:cxn>
                <a:cxn ang="0">
                  <a:pos x="0" y="6"/>
                </a:cxn>
                <a:cxn ang="0">
                  <a:pos x="0" y="266"/>
                </a:cxn>
              </a:cxnLst>
              <a:rect l="txL" t="txT" r="txR" b="txB"/>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923" name="Line 41"/>
            <p:cNvSpPr/>
            <p:nvPr/>
          </p:nvSpPr>
          <p:spPr>
            <a:xfrm flipH="1">
              <a:off x="3433" y="1137"/>
              <a:ext cx="128" cy="293"/>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grpSp>
        <p:nvGrpSpPr>
          <p:cNvPr id="19" name="Group 42"/>
          <p:cNvGrpSpPr/>
          <p:nvPr/>
        </p:nvGrpSpPr>
        <p:grpSpPr>
          <a:xfrm>
            <a:off x="2708275" y="3343275"/>
            <a:ext cx="3024188" cy="2116138"/>
            <a:chOff x="2606" y="951"/>
            <a:chExt cx="1905" cy="1333"/>
          </a:xfrm>
        </p:grpSpPr>
        <p:sp>
          <p:nvSpPr>
            <p:cNvPr id="35890" name="Text Box 43"/>
            <p:cNvSpPr txBox="1"/>
            <p:nvPr/>
          </p:nvSpPr>
          <p:spPr>
            <a:xfrm>
              <a:off x="3519" y="2071"/>
              <a:ext cx="375" cy="2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信道</a:t>
              </a:r>
              <a:endParaRPr lang="en-US" altLang="zh-CN" sz="1600" dirty="0">
                <a:latin typeface="微软雅黑" panose="020B0503020204020204" pitchFamily="34" charset="-122"/>
                <a:ea typeface="微软雅黑" panose="020B0503020204020204" pitchFamily="34" charset="-122"/>
              </a:endParaRPr>
            </a:p>
          </p:txBody>
        </p:sp>
        <p:sp>
          <p:nvSpPr>
            <p:cNvPr id="35891" name="Line 44"/>
            <p:cNvSpPr/>
            <p:nvPr/>
          </p:nvSpPr>
          <p:spPr>
            <a:xfrm>
              <a:off x="2994" y="951"/>
              <a:ext cx="0" cy="97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92" name="Line 45"/>
            <p:cNvSpPr/>
            <p:nvPr/>
          </p:nvSpPr>
          <p:spPr>
            <a:xfrm flipV="1">
              <a:off x="2988" y="1935"/>
              <a:ext cx="1464"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93" name="Text Box 46"/>
            <p:cNvSpPr txBox="1"/>
            <p:nvPr/>
          </p:nvSpPr>
          <p:spPr>
            <a:xfrm>
              <a:off x="2976"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894" name="Line 47"/>
            <p:cNvSpPr/>
            <p:nvPr/>
          </p:nvSpPr>
          <p:spPr>
            <a:xfrm>
              <a:off x="3150" y="1863"/>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895" name="Text Box 48"/>
            <p:cNvSpPr txBox="1"/>
            <p:nvPr/>
          </p:nvSpPr>
          <p:spPr>
            <a:xfrm>
              <a:off x="3150"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896" name="Text Box 49"/>
            <p:cNvSpPr txBox="1"/>
            <p:nvPr/>
          </p:nvSpPr>
          <p:spPr>
            <a:xfrm>
              <a:off x="3336"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897" name="Text Box 50"/>
            <p:cNvSpPr txBox="1"/>
            <p:nvPr/>
          </p:nvSpPr>
          <p:spPr>
            <a:xfrm>
              <a:off x="3522"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898" name="Text Box 51"/>
            <p:cNvSpPr txBox="1"/>
            <p:nvPr/>
          </p:nvSpPr>
          <p:spPr>
            <a:xfrm>
              <a:off x="3708"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899" name="Text Box 52"/>
            <p:cNvSpPr txBox="1"/>
            <p:nvPr/>
          </p:nvSpPr>
          <p:spPr>
            <a:xfrm>
              <a:off x="3894" y="1408"/>
              <a:ext cx="182"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V</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I</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E</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p:txBody>
        </p:sp>
        <p:sp>
          <p:nvSpPr>
            <p:cNvPr id="35900" name="Text Box 53"/>
            <p:cNvSpPr txBox="1"/>
            <p:nvPr/>
          </p:nvSpPr>
          <p:spPr>
            <a:xfrm>
              <a:off x="4056" y="1402"/>
              <a:ext cx="178"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en-US" altLang="zh-CN" sz="10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T</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a:t>
              </a:r>
            </a:p>
          </p:txBody>
        </p:sp>
        <p:sp>
          <p:nvSpPr>
            <p:cNvPr id="35901" name="Text Box 54"/>
            <p:cNvSpPr txBox="1"/>
            <p:nvPr/>
          </p:nvSpPr>
          <p:spPr>
            <a:xfrm>
              <a:off x="4200" y="1402"/>
              <a:ext cx="178" cy="54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en-US" altLang="zh-CN" sz="10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D</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T</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a:t>
              </a:r>
            </a:p>
          </p:txBody>
        </p:sp>
        <p:sp>
          <p:nvSpPr>
            <p:cNvPr id="35902" name="Text Box 55"/>
            <p:cNvSpPr txBox="1"/>
            <p:nvPr/>
          </p:nvSpPr>
          <p:spPr>
            <a:xfrm>
              <a:off x="4328" y="1114"/>
              <a:ext cx="182" cy="83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en-US" altLang="zh-CN" sz="1000" dirty="0">
                <a:latin typeface="微软雅黑" panose="020B0503020204020204" pitchFamily="34" charset="-122"/>
                <a:ea typeface="微软雅黑" panose="020B0503020204020204" pitchFamily="34" charset="-122"/>
              </a:endParaRP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C</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T</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R</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O</a:t>
              </a:r>
            </a:p>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L</a:t>
              </a:r>
            </a:p>
          </p:txBody>
        </p:sp>
        <p:sp>
          <p:nvSpPr>
            <p:cNvPr id="35903" name="Line 56"/>
            <p:cNvSpPr/>
            <p:nvPr/>
          </p:nvSpPr>
          <p:spPr>
            <a:xfrm>
              <a:off x="3334" y="1863"/>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4" name="Line 57"/>
            <p:cNvSpPr/>
            <p:nvPr/>
          </p:nvSpPr>
          <p:spPr>
            <a:xfrm>
              <a:off x="3514" y="1863"/>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5" name="Line 58"/>
            <p:cNvSpPr/>
            <p:nvPr/>
          </p:nvSpPr>
          <p:spPr>
            <a:xfrm>
              <a:off x="3698" y="1863"/>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6" name="Line 59"/>
            <p:cNvSpPr/>
            <p:nvPr/>
          </p:nvSpPr>
          <p:spPr>
            <a:xfrm>
              <a:off x="3886" y="1863"/>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7" name="Line 60"/>
            <p:cNvSpPr/>
            <p:nvPr/>
          </p:nvSpPr>
          <p:spPr>
            <a:xfrm>
              <a:off x="4062" y="1871"/>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8" name="Line 61"/>
            <p:cNvSpPr/>
            <p:nvPr/>
          </p:nvSpPr>
          <p:spPr>
            <a:xfrm>
              <a:off x="4218" y="1867"/>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09" name="Line 62"/>
            <p:cNvSpPr/>
            <p:nvPr/>
          </p:nvSpPr>
          <p:spPr>
            <a:xfrm>
              <a:off x="4362" y="1859"/>
              <a:ext cx="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5910" name="Text Box 63"/>
            <p:cNvSpPr txBox="1"/>
            <p:nvPr/>
          </p:nvSpPr>
          <p:spPr>
            <a:xfrm>
              <a:off x="2983" y="1960"/>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1</a:t>
              </a:r>
            </a:p>
          </p:txBody>
        </p:sp>
        <p:sp>
          <p:nvSpPr>
            <p:cNvPr id="35911" name="Text Box 64"/>
            <p:cNvSpPr txBox="1"/>
            <p:nvPr/>
          </p:nvSpPr>
          <p:spPr>
            <a:xfrm>
              <a:off x="3151" y="1960"/>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2</a:t>
              </a:r>
            </a:p>
          </p:txBody>
        </p:sp>
        <p:sp>
          <p:nvSpPr>
            <p:cNvPr id="35912" name="Text Box 65"/>
            <p:cNvSpPr txBox="1"/>
            <p:nvPr/>
          </p:nvSpPr>
          <p:spPr>
            <a:xfrm>
              <a:off x="3343" y="1960"/>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3</a:t>
              </a:r>
            </a:p>
          </p:txBody>
        </p:sp>
        <p:sp>
          <p:nvSpPr>
            <p:cNvPr id="35913" name="Text Box 66"/>
            <p:cNvSpPr txBox="1"/>
            <p:nvPr/>
          </p:nvSpPr>
          <p:spPr>
            <a:xfrm>
              <a:off x="3515" y="1960"/>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4</a:t>
              </a:r>
            </a:p>
          </p:txBody>
        </p:sp>
        <p:sp>
          <p:nvSpPr>
            <p:cNvPr id="35914" name="Text Box 67"/>
            <p:cNvSpPr txBox="1"/>
            <p:nvPr/>
          </p:nvSpPr>
          <p:spPr>
            <a:xfrm>
              <a:off x="3703" y="1956"/>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5</a:t>
              </a:r>
            </a:p>
          </p:txBody>
        </p:sp>
        <p:sp>
          <p:nvSpPr>
            <p:cNvPr id="35915" name="Text Box 68"/>
            <p:cNvSpPr txBox="1"/>
            <p:nvPr/>
          </p:nvSpPr>
          <p:spPr>
            <a:xfrm>
              <a:off x="3891" y="1956"/>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6</a:t>
              </a:r>
            </a:p>
          </p:txBody>
        </p:sp>
        <p:sp>
          <p:nvSpPr>
            <p:cNvPr id="35916" name="Text Box 69"/>
            <p:cNvSpPr txBox="1"/>
            <p:nvPr/>
          </p:nvSpPr>
          <p:spPr>
            <a:xfrm>
              <a:off x="4055" y="1956"/>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7</a:t>
              </a:r>
            </a:p>
          </p:txBody>
        </p:sp>
        <p:sp>
          <p:nvSpPr>
            <p:cNvPr id="35917" name="Text Box 70"/>
            <p:cNvSpPr txBox="1"/>
            <p:nvPr/>
          </p:nvSpPr>
          <p:spPr>
            <a:xfrm>
              <a:off x="4203" y="1956"/>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8</a:t>
              </a:r>
            </a:p>
          </p:txBody>
        </p:sp>
        <p:sp>
          <p:nvSpPr>
            <p:cNvPr id="35918" name="Text Box 71"/>
            <p:cNvSpPr txBox="1"/>
            <p:nvPr/>
          </p:nvSpPr>
          <p:spPr>
            <a:xfrm>
              <a:off x="4347" y="1956"/>
              <a:ext cx="164" cy="15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9</a:t>
              </a:r>
            </a:p>
          </p:txBody>
        </p:sp>
        <p:sp>
          <p:nvSpPr>
            <p:cNvPr id="35919" name="Freeform 72"/>
            <p:cNvSpPr/>
            <p:nvPr/>
          </p:nvSpPr>
          <p:spPr>
            <a:xfrm>
              <a:off x="2606" y="969"/>
              <a:ext cx="375" cy="969"/>
            </a:xfrm>
            <a:custGeom>
              <a:avLst/>
              <a:gdLst>
                <a:gd name="txL" fmla="*/ 0 w 375"/>
                <a:gd name="txT" fmla="*/ 0 h 969"/>
                <a:gd name="txR" fmla="*/ 375 w 375"/>
                <a:gd name="txB" fmla="*/ 969 h 969"/>
              </a:gdLst>
              <a:ahLst/>
              <a:cxnLst>
                <a:cxn ang="0">
                  <a:pos x="375" y="0"/>
                </a:cxn>
                <a:cxn ang="0">
                  <a:pos x="0" y="485"/>
                </a:cxn>
                <a:cxn ang="0">
                  <a:pos x="375" y="969"/>
                </a:cxn>
                <a:cxn ang="0">
                  <a:pos x="375" y="0"/>
                </a:cxn>
              </a:cxnLst>
              <a:rect l="txL" t="txT" r="txR" b="txB"/>
              <a:pathLst>
                <a:path w="375" h="969">
                  <a:moveTo>
                    <a:pt x="375" y="0"/>
                  </a:moveTo>
                  <a:lnTo>
                    <a:pt x="0" y="485"/>
                  </a:lnTo>
                  <a:lnTo>
                    <a:pt x="375" y="969"/>
                  </a:lnTo>
                  <a:lnTo>
                    <a:pt x="375" y="0"/>
                  </a:lnTo>
                  <a:close/>
                </a:path>
              </a:pathLst>
            </a:custGeom>
            <a:gradFill rotWithShape="1">
              <a:gsLst>
                <a:gs pos="0">
                  <a:schemeClr val="tx1">
                    <a:alpha val="100000"/>
                  </a:schemeClr>
                </a:gs>
                <a:gs pos="100000">
                  <a:schemeClr val="bg1">
                    <a:alpha val="100000"/>
                  </a:schemeClr>
                </a:gs>
              </a:gsLst>
              <a:lin ang="0" scaled="1"/>
              <a:tileRect/>
            </a:gradFill>
            <a:ln w="3175">
              <a:noFill/>
            </a:ln>
          </p:spPr>
          <p:txBody>
            <a:bodyPr/>
            <a:lstStyle/>
            <a:p>
              <a:endParaRPr lang="zh-CN" altLang="en-US"/>
            </a:p>
          </p:txBody>
        </p:sp>
      </p:grpSp>
      <p:grpSp>
        <p:nvGrpSpPr>
          <p:cNvPr id="20" name="Group 73"/>
          <p:cNvGrpSpPr/>
          <p:nvPr/>
        </p:nvGrpSpPr>
        <p:grpSpPr>
          <a:xfrm flipV="1">
            <a:off x="1039813" y="2238375"/>
            <a:ext cx="1666875" cy="2062163"/>
            <a:chOff x="1511" y="1371"/>
            <a:chExt cx="1050" cy="1299"/>
          </a:xfrm>
        </p:grpSpPr>
        <p:grpSp>
          <p:nvGrpSpPr>
            <p:cNvPr id="35884" name="Group 74"/>
            <p:cNvGrpSpPr/>
            <p:nvPr/>
          </p:nvGrpSpPr>
          <p:grpSpPr>
            <a:xfrm>
              <a:off x="1511" y="1371"/>
              <a:ext cx="1050" cy="198"/>
              <a:chOff x="1614" y="1494"/>
              <a:chExt cx="1050" cy="198"/>
            </a:xfrm>
          </p:grpSpPr>
          <p:sp>
            <p:nvSpPr>
              <p:cNvPr id="35886" name="Rectangle 75"/>
              <p:cNvSpPr/>
              <p:nvPr/>
            </p:nvSpPr>
            <p:spPr>
              <a:xfrm>
                <a:off x="2358" y="1500"/>
                <a:ext cx="168" cy="174"/>
              </a:xfrm>
              <a:prstGeom prst="rect">
                <a:avLst/>
              </a:prstGeom>
              <a:solidFill>
                <a:schemeClr val="bg1"/>
              </a:soli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87" name="Freeform 76"/>
              <p:cNvSpPr/>
              <p:nvPr/>
            </p:nvSpPr>
            <p:spPr>
              <a:xfrm>
                <a:off x="1614" y="1494"/>
                <a:ext cx="896" cy="198"/>
              </a:xfrm>
              <a:custGeom>
                <a:avLst/>
                <a:gdLst>
                  <a:gd name="txL" fmla="*/ 0 w 896"/>
                  <a:gd name="txT" fmla="*/ 0 h 198"/>
                  <a:gd name="txR" fmla="*/ 896 w 896"/>
                  <a:gd name="txB" fmla="*/ 198 h 198"/>
                </a:gdLst>
                <a:ahLst/>
                <a:cxnLst>
                  <a:cxn ang="0">
                    <a:pos x="18" y="0"/>
                  </a:cxn>
                  <a:cxn ang="0">
                    <a:pos x="0" y="96"/>
                  </a:cxn>
                  <a:cxn ang="0">
                    <a:pos x="18" y="198"/>
                  </a:cxn>
                  <a:cxn ang="0">
                    <a:pos x="774" y="198"/>
                  </a:cxn>
                  <a:cxn ang="0">
                    <a:pos x="750" y="90"/>
                  </a:cxn>
                  <a:cxn ang="0">
                    <a:pos x="774" y="0"/>
                  </a:cxn>
                  <a:cxn ang="0">
                    <a:pos x="18" y="0"/>
                  </a:cxn>
                </a:cxnLst>
                <a:rect l="txL" t="txT" r="txR" b="tx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alpha val="100000"/>
                    </a:schemeClr>
                  </a:gs>
                  <a:gs pos="50000">
                    <a:schemeClr val="bg1">
                      <a:alpha val="100000"/>
                    </a:schemeClr>
                  </a:gs>
                  <a:gs pos="100000">
                    <a:schemeClr val="tx1">
                      <a:alpha val="100000"/>
                    </a:schemeClr>
                  </a:gs>
                </a:gsLst>
                <a:lin ang="540000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5888" name="Oval 77"/>
              <p:cNvSpPr/>
              <p:nvPr/>
            </p:nvSpPr>
            <p:spPr>
              <a:xfrm>
                <a:off x="2502" y="1506"/>
                <a:ext cx="62" cy="168"/>
              </a:xfrm>
              <a:prstGeom prst="ellipse">
                <a:avLst/>
              </a:prstGeom>
              <a:solidFill>
                <a:schemeClr val="bg1"/>
              </a:solidFill>
              <a:ln w="9525" cap="flat" cmpd="sng">
                <a:solidFill>
                  <a:schemeClr val="tx1"/>
                </a:solidFill>
                <a:prstDash val="solid"/>
                <a:headEnd type="none" w="med" len="med"/>
                <a:tailEnd type="none" w="med" len="med"/>
              </a:ln>
            </p:spPr>
            <p:txBody>
              <a:bodyPr rot="10800000"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5889" name="Line 78"/>
              <p:cNvSpPr/>
              <p:nvPr/>
            </p:nvSpPr>
            <p:spPr>
              <a:xfrm>
                <a:off x="2526" y="1584"/>
                <a:ext cx="138"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sp>
          <p:nvSpPr>
            <p:cNvPr id="35885" name="Freeform 79"/>
            <p:cNvSpPr/>
            <p:nvPr/>
          </p:nvSpPr>
          <p:spPr>
            <a:xfrm>
              <a:off x="1536" y="1563"/>
              <a:ext cx="1015" cy="1107"/>
            </a:xfrm>
            <a:custGeom>
              <a:avLst/>
              <a:gdLst>
                <a:gd name="txL" fmla="*/ 0 w 1015"/>
                <a:gd name="txT" fmla="*/ 0 h 1107"/>
                <a:gd name="txR" fmla="*/ 1015 w 1015"/>
                <a:gd name="txB" fmla="*/ 1107 h 1107"/>
              </a:gdLst>
              <a:ahLst/>
              <a:cxnLst>
                <a:cxn ang="0">
                  <a:pos x="1015" y="1107"/>
                </a:cxn>
                <a:cxn ang="0">
                  <a:pos x="0" y="0"/>
                </a:cxn>
                <a:cxn ang="0">
                  <a:pos x="905" y="0"/>
                </a:cxn>
                <a:cxn ang="0">
                  <a:pos x="1015" y="1107"/>
                </a:cxn>
              </a:cxnLst>
              <a:rect l="txL" t="txT" r="txR" b="txB"/>
              <a:pathLst>
                <a:path w="1015" h="1107">
                  <a:moveTo>
                    <a:pt x="1015" y="1107"/>
                  </a:moveTo>
                  <a:lnTo>
                    <a:pt x="0" y="0"/>
                  </a:lnTo>
                  <a:lnTo>
                    <a:pt x="905" y="0"/>
                  </a:lnTo>
                  <a:lnTo>
                    <a:pt x="1015" y="1107"/>
                  </a:lnTo>
                  <a:close/>
                </a:path>
              </a:pathLst>
            </a:custGeom>
            <a:gradFill rotWithShape="1">
              <a:gsLst>
                <a:gs pos="0">
                  <a:schemeClr val="bg1">
                    <a:alpha val="100000"/>
                  </a:schemeClr>
                </a:gs>
                <a:gs pos="100000">
                  <a:schemeClr val="tx1">
                    <a:alpha val="100000"/>
                  </a:schemeClr>
                </a:gs>
              </a:gsLst>
              <a:lin ang="5400000" scaled="1"/>
              <a:tileRect/>
            </a:gradFill>
            <a:ln w="9525">
              <a:noFill/>
            </a:ln>
          </p:spPr>
          <p:txBody>
            <a:bodyPr/>
            <a:lstStyle/>
            <a:p>
              <a:endParaRPr lang="zh-CN" altLang="en-US"/>
            </a:p>
          </p:txBody>
        </p:sp>
      </p:grpSp>
      <p:sp>
        <p:nvSpPr>
          <p:cNvPr id="226628" name="Text Box 324"/>
          <p:cNvSpPr txBox="1"/>
          <p:nvPr/>
        </p:nvSpPr>
        <p:spPr>
          <a:xfrm>
            <a:off x="787400" y="5545138"/>
            <a:ext cx="6032500" cy="4064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0"/>
              </a:spcBef>
              <a:buClrTx/>
              <a:buSzTx/>
              <a:buFontTx/>
              <a:buNone/>
            </a:pPr>
            <a:r>
              <a:rPr lang="zh-CN" altLang="en-US" sz="2400" i="1" dirty="0">
                <a:solidFill>
                  <a:srgbClr val="CC0000"/>
                </a:solidFill>
                <a:latin typeface="微软雅黑" panose="020B0503020204020204" pitchFamily="34" charset="-122"/>
                <a:ea typeface="微软雅黑" panose="020B0503020204020204" pitchFamily="34" charset="-122"/>
              </a:rPr>
              <a:t>频分复用：</a:t>
            </a:r>
            <a:r>
              <a:rPr lang="zh-CN" altLang="en-US" sz="2400" dirty="0">
                <a:latin typeface="微软雅黑" panose="020B0503020204020204" pitchFamily="34" charset="-122"/>
                <a:ea typeface="微软雅黑" panose="020B0503020204020204" pitchFamily="34" charset="-122"/>
              </a:rPr>
              <a:t>不同频段的数据在不同信道传输</a:t>
            </a:r>
            <a:endParaRPr lang="en-US" altLang="zh-CN" sz="2400" dirty="0">
              <a:latin typeface="微软雅黑" panose="020B0503020204020204" pitchFamily="34" charset="-122"/>
              <a:ea typeface="微软雅黑" panose="020B0503020204020204" pitchFamily="34" charset="-122"/>
            </a:endParaRPr>
          </a:p>
        </p:txBody>
      </p:sp>
      <p:pic>
        <p:nvPicPr>
          <p:cNvPr id="35879" name="Picture 325" descr="underline_base"/>
          <p:cNvPicPr/>
          <p:nvPr/>
        </p:nvPicPr>
        <p:blipFill>
          <a:blip r:embed="rId5"/>
          <a:stretch>
            <a:fillRect/>
          </a:stretch>
        </p:blipFill>
        <p:spPr>
          <a:xfrm>
            <a:off x="439738" y="868363"/>
            <a:ext cx="5951537" cy="196850"/>
          </a:xfrm>
          <a:prstGeom prst="rect">
            <a:avLst/>
          </a:prstGeom>
          <a:noFill/>
          <a:ln w="9525">
            <a:noFill/>
          </a:ln>
        </p:spPr>
      </p:pic>
      <p:grpSp>
        <p:nvGrpSpPr>
          <p:cNvPr id="35880" name="Group 326"/>
          <p:cNvGrpSpPr/>
          <p:nvPr/>
        </p:nvGrpSpPr>
        <p:grpSpPr>
          <a:xfrm>
            <a:off x="560388" y="1928813"/>
            <a:ext cx="609600" cy="609600"/>
            <a:chOff x="-44" y="1473"/>
            <a:chExt cx="981" cy="1105"/>
          </a:xfrm>
        </p:grpSpPr>
        <p:pic>
          <p:nvPicPr>
            <p:cNvPr id="35882" name="Picture 327" descr="desktop_computer_stylized_medium"/>
            <p:cNvPicPr>
              <a:picLocks noChangeAspect="1"/>
            </p:cNvPicPr>
            <p:nvPr/>
          </p:nvPicPr>
          <p:blipFill>
            <a:blip r:embed="rId6"/>
            <a:stretch>
              <a:fillRect/>
            </a:stretch>
          </p:blipFill>
          <p:spPr>
            <a:xfrm flipH="1">
              <a:off x="-44" y="1473"/>
              <a:ext cx="981" cy="1105"/>
            </a:xfrm>
            <a:prstGeom prst="rect">
              <a:avLst/>
            </a:prstGeom>
            <a:noFill/>
            <a:ln w="9525">
              <a:noFill/>
            </a:ln>
          </p:spPr>
        </p:pic>
        <p:sp>
          <p:nvSpPr>
            <p:cNvPr id="35883" name="Freeform 328"/>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588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14</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p:nvPr/>
        </p:nvGrpSpPr>
        <p:grpSpPr>
          <a:xfrm>
            <a:off x="5143500" y="2905125"/>
            <a:ext cx="2178050" cy="1147763"/>
            <a:chOff x="5143500" y="2905125"/>
            <a:chExt cx="2178050" cy="1147763"/>
          </a:xfrm>
        </p:grpSpPr>
        <p:grpSp>
          <p:nvGrpSpPr>
            <p:cNvPr id="37000" name="Group 128"/>
            <p:cNvGrpSpPr/>
            <p:nvPr/>
          </p:nvGrpSpPr>
          <p:grpSpPr>
            <a:xfrm>
              <a:off x="5143500" y="2905125"/>
              <a:ext cx="2178050" cy="1147763"/>
              <a:chOff x="3240" y="1830"/>
              <a:chExt cx="1372" cy="723"/>
            </a:xfrm>
          </p:grpSpPr>
          <p:sp>
            <p:nvSpPr>
              <p:cNvPr id="37041" name="Freeform 129"/>
              <p:cNvSpPr/>
              <p:nvPr/>
            </p:nvSpPr>
            <p:spPr>
              <a:xfrm>
                <a:off x="3240" y="1830"/>
                <a:ext cx="1372" cy="723"/>
              </a:xfrm>
              <a:custGeom>
                <a:avLst/>
                <a:gdLst>
                  <a:gd name="txL" fmla="*/ 0 w 765"/>
                  <a:gd name="txT" fmla="*/ 0 h 459"/>
                  <a:gd name="txR" fmla="*/ 765 w 765"/>
                  <a:gd name="txB" fmla="*/ 459 h 459"/>
                </a:gdLst>
                <a:ahLst/>
                <a:cxnLst>
                  <a:cxn ang="0">
                    <a:pos x="8705040" y="22389"/>
                  </a:cxn>
                  <a:cxn ang="0">
                    <a:pos x="5924599" y="157872"/>
                  </a:cxn>
                  <a:cxn ang="0">
                    <a:pos x="1966560" y="226768"/>
                  </a:cxn>
                  <a:cxn ang="0">
                    <a:pos x="287708" y="759687"/>
                  </a:cxn>
                  <a:cxn ang="0">
                    <a:pos x="3697346" y="1003579"/>
                  </a:cxn>
                  <a:cxn ang="0">
                    <a:pos x="7116593" y="964065"/>
                  </a:cxn>
                  <a:cxn ang="0">
                    <a:pos x="11996822" y="1003579"/>
                  </a:cxn>
                  <a:cxn ang="0">
                    <a:pos x="14340223" y="981541"/>
                  </a:cxn>
                  <a:cxn ang="0">
                    <a:pos x="15451927" y="841580"/>
                  </a:cxn>
                  <a:cxn ang="0">
                    <a:pos x="15409827" y="357197"/>
                  </a:cxn>
                  <a:cxn ang="0">
                    <a:pos x="13599183" y="77498"/>
                  </a:cxn>
                  <a:cxn ang="0">
                    <a:pos x="8705040" y="22389"/>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37042" name="Line 130"/>
              <p:cNvSpPr/>
              <p:nvPr/>
            </p:nvSpPr>
            <p:spPr>
              <a:xfrm flipV="1">
                <a:off x="3763" y="2053"/>
                <a:ext cx="106" cy="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43" name="Line 131"/>
              <p:cNvSpPr/>
              <p:nvPr/>
            </p:nvSpPr>
            <p:spPr>
              <a:xfrm>
                <a:off x="3616" y="2204"/>
                <a:ext cx="0" cy="7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44" name="Line 132"/>
              <p:cNvSpPr/>
              <p:nvPr/>
            </p:nvSpPr>
            <p:spPr>
              <a:xfrm flipV="1">
                <a:off x="3763" y="2114"/>
                <a:ext cx="226" cy="25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45" name="Line 133"/>
              <p:cNvSpPr/>
              <p:nvPr/>
            </p:nvSpPr>
            <p:spPr>
              <a:xfrm>
                <a:off x="4076" y="2113"/>
                <a:ext cx="0" cy="17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46" name="Line 134"/>
              <p:cNvSpPr/>
              <p:nvPr/>
            </p:nvSpPr>
            <p:spPr>
              <a:xfrm>
                <a:off x="3779" y="2380"/>
                <a:ext cx="16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47" name="Line 135"/>
              <p:cNvSpPr/>
              <p:nvPr/>
            </p:nvSpPr>
            <p:spPr>
              <a:xfrm>
                <a:off x="4255" y="2372"/>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7048" name="Group 136"/>
              <p:cNvGrpSpPr/>
              <p:nvPr/>
            </p:nvGrpSpPr>
            <p:grpSpPr>
              <a:xfrm>
                <a:off x="3860" y="1969"/>
                <a:ext cx="335" cy="148"/>
                <a:chOff x="4650" y="1129"/>
                <a:chExt cx="246" cy="95"/>
              </a:xfrm>
            </p:grpSpPr>
            <p:sp>
              <p:nvSpPr>
                <p:cNvPr id="3707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7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8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081" name="Group 140"/>
                <p:cNvGrpSpPr/>
                <p:nvPr/>
              </p:nvGrpSpPr>
              <p:grpSpPr>
                <a:xfrm>
                  <a:off x="4699" y="1145"/>
                  <a:ext cx="138" cy="29"/>
                  <a:chOff x="2468" y="1332"/>
                  <a:chExt cx="310" cy="60"/>
                </a:xfrm>
              </p:grpSpPr>
              <p:sp>
                <p:nvSpPr>
                  <p:cNvPr id="37084" name="Freeform 14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7085" name="Freeform 14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7082" name="Line 143"/>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83" name="Line 144"/>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7049" name="Group 145"/>
              <p:cNvGrpSpPr/>
              <p:nvPr/>
            </p:nvGrpSpPr>
            <p:grpSpPr>
              <a:xfrm>
                <a:off x="3922" y="2284"/>
                <a:ext cx="336" cy="154"/>
                <a:chOff x="4650" y="1129"/>
                <a:chExt cx="246" cy="95"/>
              </a:xfrm>
            </p:grpSpPr>
            <p:sp>
              <p:nvSpPr>
                <p:cNvPr id="3707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7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7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073" name="Group 149"/>
                <p:cNvGrpSpPr/>
                <p:nvPr/>
              </p:nvGrpSpPr>
              <p:grpSpPr>
                <a:xfrm>
                  <a:off x="4699" y="1145"/>
                  <a:ext cx="138" cy="29"/>
                  <a:chOff x="2468" y="1332"/>
                  <a:chExt cx="310" cy="60"/>
                </a:xfrm>
              </p:grpSpPr>
              <p:sp>
                <p:nvSpPr>
                  <p:cNvPr id="37076" name="Freeform 15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7077" name="Freeform 15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7074" name="Line 15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75" name="Line 15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7050" name="Group 154"/>
              <p:cNvGrpSpPr/>
              <p:nvPr/>
            </p:nvGrpSpPr>
            <p:grpSpPr>
              <a:xfrm>
                <a:off x="3443" y="2054"/>
                <a:ext cx="335" cy="149"/>
                <a:chOff x="4650" y="1129"/>
                <a:chExt cx="246" cy="95"/>
              </a:xfrm>
            </p:grpSpPr>
            <p:sp>
              <p:nvSpPr>
                <p:cNvPr id="3706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6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6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065" name="Group 158"/>
                <p:cNvGrpSpPr/>
                <p:nvPr/>
              </p:nvGrpSpPr>
              <p:grpSpPr>
                <a:xfrm>
                  <a:off x="4699" y="1145"/>
                  <a:ext cx="138" cy="29"/>
                  <a:chOff x="2468" y="1332"/>
                  <a:chExt cx="310" cy="60"/>
                </a:xfrm>
              </p:grpSpPr>
              <p:sp>
                <p:nvSpPr>
                  <p:cNvPr id="37068" name="Freeform 15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7069" name="Freeform 16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7066" name="Line 16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67" name="Line 16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7051" name="Group 163"/>
              <p:cNvGrpSpPr/>
              <p:nvPr/>
            </p:nvGrpSpPr>
            <p:grpSpPr>
              <a:xfrm>
                <a:off x="3452" y="2284"/>
                <a:ext cx="336" cy="148"/>
                <a:chOff x="4650" y="1129"/>
                <a:chExt cx="246" cy="95"/>
              </a:xfrm>
            </p:grpSpPr>
            <p:sp>
              <p:nvSpPr>
                <p:cNvPr id="3705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5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05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057" name="Group 167"/>
                <p:cNvGrpSpPr/>
                <p:nvPr/>
              </p:nvGrpSpPr>
              <p:grpSpPr>
                <a:xfrm>
                  <a:off x="4699" y="1145"/>
                  <a:ext cx="138" cy="29"/>
                  <a:chOff x="2468" y="1332"/>
                  <a:chExt cx="310" cy="60"/>
                </a:xfrm>
              </p:grpSpPr>
              <p:sp>
                <p:nvSpPr>
                  <p:cNvPr id="37060" name="Freeform 16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7061" name="Freeform 16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7058" name="Line 17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059" name="Line 17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7052" name="Line 172"/>
              <p:cNvSpPr/>
              <p:nvPr/>
            </p:nvSpPr>
            <p:spPr>
              <a:xfrm>
                <a:off x="4422" y="2370"/>
                <a:ext cx="153"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37053" name="Text Box 580"/>
              <p:cNvSpPr txBox="1"/>
              <p:nvPr/>
            </p:nvSpPr>
            <p:spPr>
              <a:xfrm>
                <a:off x="4231" y="1988"/>
                <a:ext cx="331" cy="23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latin typeface="微软雅黑" panose="020B0503020204020204" pitchFamily="34" charset="-122"/>
                    <a:ea typeface="微软雅黑" panose="020B0503020204020204" pitchFamily="34" charset="-122"/>
                  </a:rPr>
                  <a:t>ISP</a:t>
                </a:r>
              </a:p>
            </p:txBody>
          </p:sp>
        </p:grpSp>
        <p:grpSp>
          <p:nvGrpSpPr>
            <p:cNvPr id="37001" name="Group 347"/>
            <p:cNvGrpSpPr/>
            <p:nvPr/>
          </p:nvGrpSpPr>
          <p:grpSpPr>
            <a:xfrm>
              <a:off x="5450519" y="3250491"/>
              <a:ext cx="569188" cy="269566"/>
              <a:chOff x="1871277" y="1576300"/>
              <a:chExt cx="1128371" cy="437861"/>
            </a:xfrm>
          </p:grpSpPr>
          <p:sp>
            <p:nvSpPr>
              <p:cNvPr id="182" name="Oval 18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4" name="Oval 18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6" name="Freeform 185"/>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7" name="Freeform 186"/>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8" name="Freeform 187"/>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89" name="Straight Connector 188"/>
              <p:cNvCxnSpPr>
                <a:cxnSpLocks noChangeShapeType="1"/>
                <a:endCxn id="184"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90" name="Straight Connector 189"/>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7002" name="Group 347"/>
            <p:cNvGrpSpPr/>
            <p:nvPr/>
          </p:nvGrpSpPr>
          <p:grpSpPr>
            <a:xfrm>
              <a:off x="5463219" y="3606091"/>
              <a:ext cx="569188" cy="269566"/>
              <a:chOff x="1871277" y="1576300"/>
              <a:chExt cx="1128371" cy="437861"/>
            </a:xfrm>
          </p:grpSpPr>
          <p:sp>
            <p:nvSpPr>
              <p:cNvPr id="192" name="Oval 19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4" name="Oval 19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6" name="Freeform 195"/>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7" name="Freeform 196"/>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8" name="Freeform 197"/>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99" name="Straight Connector 198"/>
              <p:cNvCxnSpPr>
                <a:cxnSpLocks noChangeShapeType="1"/>
                <a:endCxn id="194"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00" name="Straight Connector 199"/>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7003" name="Group 347"/>
            <p:cNvGrpSpPr/>
            <p:nvPr/>
          </p:nvGrpSpPr>
          <p:grpSpPr>
            <a:xfrm>
              <a:off x="6107744" y="3120316"/>
              <a:ext cx="569188" cy="269566"/>
              <a:chOff x="1871277" y="1576300"/>
              <a:chExt cx="1128371" cy="437861"/>
            </a:xfrm>
          </p:grpSpPr>
          <p:sp>
            <p:nvSpPr>
              <p:cNvPr id="202" name="Oval 201"/>
              <p:cNvSpPr>
                <a:spLocks noChangeArrowheads="1"/>
              </p:cNvSpPr>
              <p:nvPr/>
            </p:nvSpPr>
            <p:spPr bwMode="auto">
              <a:xfrm flipV="1">
                <a:off x="1873172" y="1696067"/>
                <a:ext cx="1126660" cy="31716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4" name="Oval 203"/>
              <p:cNvSpPr>
                <a:spLocks noChangeArrowheads="1"/>
              </p:cNvSpPr>
              <p:nvPr/>
            </p:nvSpPr>
            <p:spPr bwMode="auto">
              <a:xfrm flipV="1">
                <a:off x="1870026" y="1577452"/>
                <a:ext cx="1126660" cy="31716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6" name="Freeform 205"/>
              <p:cNvSpPr/>
              <p:nvPr/>
            </p:nvSpPr>
            <p:spPr bwMode="auto">
              <a:xfrm>
                <a:off x="2102911" y="1634181"/>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7" name="Freeform 206"/>
              <p:cNvSpPr/>
              <p:nvPr/>
            </p:nvSpPr>
            <p:spPr bwMode="auto">
              <a:xfrm>
                <a:off x="2537210" y="1727011"/>
                <a:ext cx="242325" cy="979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8" name="Freeform 207"/>
              <p:cNvSpPr/>
              <p:nvPr/>
            </p:nvSpPr>
            <p:spPr bwMode="auto">
              <a:xfrm>
                <a:off x="2090323" y="1729590"/>
                <a:ext cx="239179" cy="979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09" name="Straight Connector 208"/>
              <p:cNvCxnSpPr>
                <a:cxnSpLocks noChangeShapeType="1"/>
                <a:endCxn id="204" idx="2"/>
              </p:cNvCxnSpPr>
              <p:nvPr/>
            </p:nvCxnSpPr>
            <p:spPr bwMode="auto">
              <a:xfrm flipH="1" flipV="1">
                <a:off x="1870026" y="1737325"/>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686" y="1734747"/>
                <a:ext cx="3146" cy="1237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37004" name="Group 347"/>
            <p:cNvGrpSpPr/>
            <p:nvPr/>
          </p:nvGrpSpPr>
          <p:grpSpPr>
            <a:xfrm>
              <a:off x="6207410" y="3622646"/>
              <a:ext cx="569188" cy="269566"/>
              <a:chOff x="1871277" y="1576300"/>
              <a:chExt cx="1128371" cy="437861"/>
            </a:xfrm>
          </p:grpSpPr>
          <p:sp>
            <p:nvSpPr>
              <p:cNvPr id="212" name="Oval 211"/>
              <p:cNvSpPr>
                <a:spLocks noChangeArrowheads="1"/>
              </p:cNvSpPr>
              <p:nvPr/>
            </p:nvSpPr>
            <p:spPr bwMode="auto">
              <a:xfrm flipV="1">
                <a:off x="1873860" y="1694963"/>
                <a:ext cx="1126660" cy="31974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4" name="Oval 213"/>
              <p:cNvSpPr>
                <a:spLocks noChangeArrowheads="1"/>
              </p:cNvSpPr>
              <p:nvPr/>
            </p:nvSpPr>
            <p:spPr bwMode="auto">
              <a:xfrm flipV="1">
                <a:off x="1870712" y="1576347"/>
                <a:ext cx="1126660" cy="31974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6" name="Freeform 215"/>
              <p:cNvSpPr/>
              <p:nvPr/>
            </p:nvSpPr>
            <p:spPr bwMode="auto">
              <a:xfrm>
                <a:off x="2103597" y="1633076"/>
                <a:ext cx="660890" cy="11088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7" name="Freeform 216"/>
              <p:cNvSpPr/>
              <p:nvPr/>
            </p:nvSpPr>
            <p:spPr bwMode="auto">
              <a:xfrm>
                <a:off x="2537896" y="1728486"/>
                <a:ext cx="242327" cy="9540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8" name="Freeform 217"/>
              <p:cNvSpPr/>
              <p:nvPr/>
            </p:nvSpPr>
            <p:spPr bwMode="auto">
              <a:xfrm>
                <a:off x="2091009" y="1731063"/>
                <a:ext cx="239179" cy="9540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19" name="Straight Connector 218"/>
              <p:cNvCxnSpPr>
                <a:cxnSpLocks noChangeShapeType="1"/>
                <a:endCxn id="214" idx="2"/>
              </p:cNvCxnSpPr>
              <p:nvPr/>
            </p:nvCxnSpPr>
            <p:spPr bwMode="auto">
              <a:xfrm flipH="1" flipV="1">
                <a:off x="1870712" y="1736221"/>
                <a:ext cx="3148" cy="1237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20" name="Straight Connector 219"/>
              <p:cNvCxnSpPr>
                <a:cxnSpLocks noChangeShapeType="1"/>
              </p:cNvCxnSpPr>
              <p:nvPr/>
            </p:nvCxnSpPr>
            <p:spPr bwMode="auto">
              <a:xfrm flipH="1" flipV="1">
                <a:off x="2997372" y="1736221"/>
                <a:ext cx="3148" cy="12119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sp>
        <p:nvSpPr>
          <p:cNvPr id="36867"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grpSp>
        <p:nvGrpSpPr>
          <p:cNvPr id="2" name="Group 5"/>
          <p:cNvGrpSpPr/>
          <p:nvPr/>
        </p:nvGrpSpPr>
        <p:grpSpPr>
          <a:xfrm>
            <a:off x="646113" y="2290763"/>
            <a:ext cx="2852737" cy="1212850"/>
            <a:chOff x="407" y="1443"/>
            <a:chExt cx="1797" cy="764"/>
          </a:xfrm>
        </p:grpSpPr>
        <p:sp>
          <p:nvSpPr>
            <p:cNvPr id="36998" name="Text Box 6"/>
            <p:cNvSpPr txBox="1"/>
            <p:nvPr/>
          </p:nvSpPr>
          <p:spPr>
            <a:xfrm>
              <a:off x="407" y="1885"/>
              <a:ext cx="1797" cy="32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spcBef>
                  <a:spcPct val="0"/>
                </a:spcBef>
                <a:buClrTx/>
                <a:buSzTx/>
                <a:buFontTx/>
                <a:buNone/>
              </a:pPr>
              <a:r>
                <a:rPr lang="zh-CN" altLang="en-US" sz="1600" i="1" dirty="0">
                  <a:latin typeface="微软雅黑" panose="020B0503020204020204" pitchFamily="34" charset="-122"/>
                  <a:ea typeface="微软雅黑" panose="020B0503020204020204" pitchFamily="34" charset="-122"/>
                </a:rPr>
                <a:t>数据、电视通过</a:t>
              </a:r>
              <a:r>
                <a:rPr lang="zh-CN" altLang="en-US" sz="1600" i="1" dirty="0">
                  <a:solidFill>
                    <a:srgbClr val="C00000"/>
                  </a:solidFill>
                  <a:latin typeface="微软雅黑" panose="020B0503020204020204" pitchFamily="34" charset="-122"/>
                  <a:ea typeface="微软雅黑" panose="020B0503020204020204" pitchFamily="34" charset="-122"/>
                </a:rPr>
                <a:t>共享</a:t>
              </a:r>
              <a:endParaRPr lang="en-US" altLang="zh-CN" sz="1600" i="1" dirty="0">
                <a:solidFill>
                  <a:srgbClr val="C00000"/>
                </a:solidFill>
                <a:latin typeface="微软雅黑" panose="020B0503020204020204" pitchFamily="34" charset="-122"/>
                <a:ea typeface="微软雅黑" panose="020B0503020204020204" pitchFamily="34" charset="-122"/>
              </a:endParaRPr>
            </a:p>
            <a:p>
              <a:pPr marL="0" lvl="0" indent="0" algn="r">
                <a:spcBef>
                  <a:spcPct val="0"/>
                </a:spcBef>
                <a:buClrTx/>
                <a:buSzTx/>
                <a:buFontTx/>
                <a:buNone/>
              </a:pPr>
              <a:r>
                <a:rPr lang="zh-CN" altLang="en-US" sz="1600" i="1" dirty="0">
                  <a:latin typeface="微软雅黑" panose="020B0503020204020204" pitchFamily="34" charset="-122"/>
                  <a:ea typeface="微软雅黑" panose="020B0503020204020204" pitchFamily="34" charset="-122"/>
                </a:rPr>
                <a:t>电缆分配网络以不同频率传输</a:t>
              </a:r>
              <a:endParaRPr lang="en-US" altLang="zh-CN" sz="1600" i="1" dirty="0">
                <a:latin typeface="微软雅黑" panose="020B0503020204020204" pitchFamily="34" charset="-122"/>
                <a:ea typeface="微软雅黑" panose="020B0503020204020204" pitchFamily="34" charset="-122"/>
              </a:endParaRPr>
            </a:p>
          </p:txBody>
        </p:sp>
        <p:sp>
          <p:nvSpPr>
            <p:cNvPr id="36999" name="Line 7"/>
            <p:cNvSpPr/>
            <p:nvPr/>
          </p:nvSpPr>
          <p:spPr>
            <a:xfrm flipV="1">
              <a:off x="1452" y="1443"/>
              <a:ext cx="282" cy="476"/>
            </a:xfrm>
            <a:prstGeom prst="line">
              <a:avLst/>
            </a:prstGeom>
            <a:ln w="9525" cap="flat" cmpd="sng">
              <a:solidFill>
                <a:srgbClr val="CC0000"/>
              </a:solidFill>
              <a:prstDash val="solid"/>
              <a:headEnd type="none" w="med" len="med"/>
              <a:tailEnd type="none" w="med" len="med"/>
            </a:ln>
          </p:spPr>
          <p:txBody>
            <a:bodyPr/>
            <a:lstStyle/>
            <a:p>
              <a:endParaRPr lang="zh-CN" altLang="en-US"/>
            </a:p>
          </p:txBody>
        </p:sp>
      </p:grpSp>
      <p:sp>
        <p:nvSpPr>
          <p:cNvPr id="36869" name="Rectangle 9"/>
          <p:cNvSpPr/>
          <p:nvPr/>
        </p:nvSpPr>
        <p:spPr>
          <a:xfrm>
            <a:off x="657225" y="1651000"/>
            <a:ext cx="1793875" cy="92551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870" name="Line 7"/>
          <p:cNvSpPr/>
          <p:nvPr/>
        </p:nvSpPr>
        <p:spPr>
          <a:xfrm flipV="1">
            <a:off x="958850" y="2201863"/>
            <a:ext cx="365125" cy="1587"/>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871" name="Group 13"/>
          <p:cNvGrpSpPr/>
          <p:nvPr/>
        </p:nvGrpSpPr>
        <p:grpSpPr>
          <a:xfrm>
            <a:off x="1304925" y="2078038"/>
            <a:ext cx="614363" cy="220662"/>
            <a:chOff x="322" y="890"/>
            <a:chExt cx="872" cy="339"/>
          </a:xfrm>
        </p:grpSpPr>
        <p:sp>
          <p:nvSpPr>
            <p:cNvPr id="36992" name="Rectangle 14"/>
            <p:cNvSpPr/>
            <p:nvPr/>
          </p:nvSpPr>
          <p:spPr>
            <a:xfrm>
              <a:off x="322" y="1005"/>
              <a:ext cx="872" cy="22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3" name="Rectangle 15"/>
            <p:cNvSpPr/>
            <p:nvPr/>
          </p:nvSpPr>
          <p:spPr>
            <a:xfrm>
              <a:off x="394" y="1073"/>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4" name="Rectangle 16"/>
            <p:cNvSpPr/>
            <p:nvPr/>
          </p:nvSpPr>
          <p:spPr>
            <a:xfrm>
              <a:off x="466" y="1073"/>
              <a:ext cx="56"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5" name="Rectangle 17"/>
            <p:cNvSpPr/>
            <p:nvPr/>
          </p:nvSpPr>
          <p:spPr>
            <a:xfrm>
              <a:off x="541"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6" name="Rectangle 18"/>
            <p:cNvSpPr/>
            <p:nvPr/>
          </p:nvSpPr>
          <p:spPr>
            <a:xfrm>
              <a:off x="615" y="1070"/>
              <a:ext cx="56"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7" name="AutoShape 19"/>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sp>
        <p:nvSpPr>
          <p:cNvPr id="36872" name="AutoShape 21"/>
          <p:cNvSpPr/>
          <p:nvPr/>
        </p:nvSpPr>
        <p:spPr>
          <a:xfrm>
            <a:off x="419100" y="1239838"/>
            <a:ext cx="2268538" cy="468312"/>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873" name="Rectangle 22"/>
          <p:cNvSpPr/>
          <p:nvPr/>
        </p:nvSpPr>
        <p:spPr>
          <a:xfrm>
            <a:off x="2035175" y="2139950"/>
            <a:ext cx="166688" cy="144463"/>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874" name="Freeform 23"/>
          <p:cNvSpPr/>
          <p:nvPr/>
        </p:nvSpPr>
        <p:spPr>
          <a:xfrm>
            <a:off x="1644650" y="1695450"/>
            <a:ext cx="479425" cy="434975"/>
          </a:xfrm>
          <a:custGeom>
            <a:avLst/>
            <a:gdLst>
              <a:gd name="txL" fmla="*/ 0 w 381"/>
              <a:gd name="txT" fmla="*/ 0 h 274"/>
              <a:gd name="txR" fmla="*/ 381 w 381"/>
              <a:gd name="txB" fmla="*/ 274 h 274"/>
            </a:gdLst>
            <a:ahLst/>
            <a:cxnLst>
              <a:cxn ang="0">
                <a:pos x="2147483646" y="2147483646"/>
              </a:cxn>
              <a:cxn ang="0">
                <a:pos x="2147483646" y="2147483646"/>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875" name="Line 24"/>
          <p:cNvSpPr/>
          <p:nvPr/>
        </p:nvSpPr>
        <p:spPr>
          <a:xfrm flipH="1">
            <a:off x="1943100" y="2201863"/>
            <a:ext cx="239713"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876" name="Picture 25" descr="tv"/>
          <p:cNvPicPr>
            <a:picLocks noChangeAspect="1"/>
          </p:cNvPicPr>
          <p:nvPr/>
        </p:nvPicPr>
        <p:blipFill>
          <a:blip r:embed="rId2"/>
          <a:stretch>
            <a:fillRect/>
          </a:stretch>
        </p:blipFill>
        <p:spPr>
          <a:xfrm>
            <a:off x="1200150" y="1355725"/>
            <a:ext cx="755650" cy="674688"/>
          </a:xfrm>
          <a:prstGeom prst="rect">
            <a:avLst/>
          </a:prstGeom>
          <a:noFill/>
          <a:ln w="9525">
            <a:noFill/>
          </a:ln>
        </p:spPr>
      </p:pic>
      <p:grpSp>
        <p:nvGrpSpPr>
          <p:cNvPr id="36877" name="Group 26"/>
          <p:cNvGrpSpPr/>
          <p:nvPr/>
        </p:nvGrpSpPr>
        <p:grpSpPr>
          <a:xfrm>
            <a:off x="2676525" y="1470025"/>
            <a:ext cx="850900" cy="527050"/>
            <a:chOff x="-490" y="1664"/>
            <a:chExt cx="1429" cy="842"/>
          </a:xfrm>
        </p:grpSpPr>
        <p:sp>
          <p:nvSpPr>
            <p:cNvPr id="36976" name="AutoShape 27"/>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6977" name="Group 28"/>
            <p:cNvGrpSpPr/>
            <p:nvPr/>
          </p:nvGrpSpPr>
          <p:grpSpPr>
            <a:xfrm>
              <a:off x="-427" y="1737"/>
              <a:ext cx="1217" cy="769"/>
              <a:chOff x="-427" y="1737"/>
              <a:chExt cx="1217" cy="769"/>
            </a:xfrm>
          </p:grpSpPr>
          <p:sp>
            <p:nvSpPr>
              <p:cNvPr id="36978" name="Rectangle 29"/>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9"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980" name="Group 31"/>
              <p:cNvGrpSpPr/>
              <p:nvPr/>
            </p:nvGrpSpPr>
            <p:grpSpPr>
              <a:xfrm>
                <a:off x="68" y="2192"/>
                <a:ext cx="387" cy="139"/>
                <a:chOff x="322" y="890"/>
                <a:chExt cx="872" cy="339"/>
              </a:xfrm>
            </p:grpSpPr>
            <p:sp>
              <p:nvSpPr>
                <p:cNvPr id="36986" name="Rectangle 32"/>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87" name="Rectangle 33"/>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88" name="Rectangle 34"/>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89" name="Rectangle 35"/>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0" name="Rectangle 36"/>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91" name="AutoShape 37"/>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6981" name="Picture 38"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6982" name="Rectangle 39"/>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83" name="Freeform 40"/>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984" name="Line 41"/>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985" name="Picture 42"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6878" name="Group 43"/>
          <p:cNvGrpSpPr/>
          <p:nvPr/>
        </p:nvGrpSpPr>
        <p:grpSpPr>
          <a:xfrm>
            <a:off x="3578225" y="1463675"/>
            <a:ext cx="850900" cy="527050"/>
            <a:chOff x="-490" y="1664"/>
            <a:chExt cx="1429" cy="842"/>
          </a:xfrm>
        </p:grpSpPr>
        <p:sp>
          <p:nvSpPr>
            <p:cNvPr id="36960" name="AutoShape 44"/>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6961" name="Group 45"/>
            <p:cNvGrpSpPr/>
            <p:nvPr/>
          </p:nvGrpSpPr>
          <p:grpSpPr>
            <a:xfrm>
              <a:off x="-427" y="1737"/>
              <a:ext cx="1217" cy="769"/>
              <a:chOff x="-427" y="1737"/>
              <a:chExt cx="1217" cy="769"/>
            </a:xfrm>
          </p:grpSpPr>
          <p:sp>
            <p:nvSpPr>
              <p:cNvPr id="36962" name="Rectangle 46"/>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63"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964" name="Group 48"/>
              <p:cNvGrpSpPr/>
              <p:nvPr/>
            </p:nvGrpSpPr>
            <p:grpSpPr>
              <a:xfrm>
                <a:off x="68" y="2192"/>
                <a:ext cx="387" cy="139"/>
                <a:chOff x="322" y="890"/>
                <a:chExt cx="872" cy="339"/>
              </a:xfrm>
            </p:grpSpPr>
            <p:sp>
              <p:nvSpPr>
                <p:cNvPr id="36970" name="Rectangle 49"/>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1" name="Rectangle 50"/>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2" name="Rectangle 51"/>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3" name="Rectangle 52"/>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4" name="Rectangle 53"/>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75" name="AutoShape 54"/>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6965" name="Picture 55"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6966" name="Rectangle 56"/>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67" name="Freeform 57"/>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968" name="Line 58"/>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969" name="Picture 59"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6879" name="Group 60"/>
          <p:cNvGrpSpPr/>
          <p:nvPr/>
        </p:nvGrpSpPr>
        <p:grpSpPr>
          <a:xfrm>
            <a:off x="2763838" y="2309813"/>
            <a:ext cx="850900" cy="527050"/>
            <a:chOff x="-490" y="1664"/>
            <a:chExt cx="1429" cy="842"/>
          </a:xfrm>
        </p:grpSpPr>
        <p:sp>
          <p:nvSpPr>
            <p:cNvPr id="36944" name="AutoShape 61"/>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6945" name="Group 62"/>
            <p:cNvGrpSpPr/>
            <p:nvPr/>
          </p:nvGrpSpPr>
          <p:grpSpPr>
            <a:xfrm>
              <a:off x="-427" y="1737"/>
              <a:ext cx="1217" cy="769"/>
              <a:chOff x="-427" y="1737"/>
              <a:chExt cx="1217" cy="769"/>
            </a:xfrm>
          </p:grpSpPr>
          <p:sp>
            <p:nvSpPr>
              <p:cNvPr id="36946" name="Rectangle 63"/>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47"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948" name="Group 65"/>
              <p:cNvGrpSpPr/>
              <p:nvPr/>
            </p:nvGrpSpPr>
            <p:grpSpPr>
              <a:xfrm>
                <a:off x="68" y="2192"/>
                <a:ext cx="387" cy="139"/>
                <a:chOff x="322" y="890"/>
                <a:chExt cx="872" cy="339"/>
              </a:xfrm>
            </p:grpSpPr>
            <p:sp>
              <p:nvSpPr>
                <p:cNvPr id="36954" name="Rectangle 66"/>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5" name="Rectangle 67"/>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6" name="Rectangle 68"/>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7" name="Rectangle 69"/>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8" name="Rectangle 70"/>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9" name="AutoShape 71"/>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6949" name="Picture 72"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6950" name="Rectangle 73"/>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51" name="Freeform 74"/>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952" name="Line 75"/>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953" name="Picture 76" descr="tv"/>
              <p:cNvPicPr>
                <a:picLocks noChangeAspect="1"/>
              </p:cNvPicPr>
              <p:nvPr/>
            </p:nvPicPr>
            <p:blipFill>
              <a:blip r:embed="rId4"/>
              <a:stretch>
                <a:fillRect/>
              </a:stretch>
            </p:blipFill>
            <p:spPr>
              <a:xfrm>
                <a:off x="2" y="1737"/>
                <a:ext cx="476" cy="425"/>
              </a:xfrm>
              <a:prstGeom prst="rect">
                <a:avLst/>
              </a:prstGeom>
              <a:noFill/>
              <a:ln w="9525">
                <a:noFill/>
              </a:ln>
            </p:spPr>
          </p:pic>
        </p:grpSp>
      </p:grpSp>
      <p:grpSp>
        <p:nvGrpSpPr>
          <p:cNvPr id="36880" name="Group 77"/>
          <p:cNvGrpSpPr/>
          <p:nvPr/>
        </p:nvGrpSpPr>
        <p:grpSpPr>
          <a:xfrm>
            <a:off x="3630613" y="2319338"/>
            <a:ext cx="850900" cy="527050"/>
            <a:chOff x="-490" y="1664"/>
            <a:chExt cx="1429" cy="842"/>
          </a:xfrm>
        </p:grpSpPr>
        <p:sp>
          <p:nvSpPr>
            <p:cNvPr id="36928" name="AutoShape 78"/>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6929" name="Group 79"/>
            <p:cNvGrpSpPr/>
            <p:nvPr/>
          </p:nvGrpSpPr>
          <p:grpSpPr>
            <a:xfrm>
              <a:off x="-427" y="1737"/>
              <a:ext cx="1217" cy="769"/>
              <a:chOff x="-427" y="1737"/>
              <a:chExt cx="1217" cy="769"/>
            </a:xfrm>
          </p:grpSpPr>
          <p:sp>
            <p:nvSpPr>
              <p:cNvPr id="36930" name="Rectangle 80"/>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31"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932" name="Group 82"/>
              <p:cNvGrpSpPr/>
              <p:nvPr/>
            </p:nvGrpSpPr>
            <p:grpSpPr>
              <a:xfrm>
                <a:off x="68" y="2192"/>
                <a:ext cx="387" cy="139"/>
                <a:chOff x="322" y="890"/>
                <a:chExt cx="872" cy="339"/>
              </a:xfrm>
            </p:grpSpPr>
            <p:sp>
              <p:nvSpPr>
                <p:cNvPr id="36938" name="Rectangle 83"/>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39" name="Rectangle 84"/>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40" name="Rectangle 85"/>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41" name="Rectangle 86"/>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42" name="Rectangle 87"/>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43" name="AutoShape 88"/>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6933" name="Picture 89"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6934" name="Rectangle 90"/>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35" name="Freeform 91"/>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936" name="Line 92"/>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937" name="Picture 93" descr="tv"/>
              <p:cNvPicPr>
                <a:picLocks noChangeAspect="1"/>
              </p:cNvPicPr>
              <p:nvPr/>
            </p:nvPicPr>
            <p:blipFill>
              <a:blip r:embed="rId4"/>
              <a:stretch>
                <a:fillRect/>
              </a:stretch>
            </p:blipFill>
            <p:spPr>
              <a:xfrm>
                <a:off x="2" y="1737"/>
                <a:ext cx="476" cy="425"/>
              </a:xfrm>
              <a:prstGeom prst="rect">
                <a:avLst/>
              </a:prstGeom>
              <a:noFill/>
              <a:ln w="9525">
                <a:noFill/>
              </a:ln>
            </p:spPr>
          </p:pic>
        </p:grpSp>
      </p:grpSp>
      <p:sp>
        <p:nvSpPr>
          <p:cNvPr id="36881" name="Line 94"/>
          <p:cNvSpPr/>
          <p:nvPr/>
        </p:nvSpPr>
        <p:spPr>
          <a:xfrm>
            <a:off x="2217738" y="2212975"/>
            <a:ext cx="3690937" cy="0"/>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nvGrpSpPr>
          <p:cNvPr id="36882" name="Group 95"/>
          <p:cNvGrpSpPr/>
          <p:nvPr/>
        </p:nvGrpSpPr>
        <p:grpSpPr>
          <a:xfrm>
            <a:off x="4719638" y="1471613"/>
            <a:ext cx="850900" cy="527050"/>
            <a:chOff x="-490" y="1664"/>
            <a:chExt cx="1429" cy="842"/>
          </a:xfrm>
        </p:grpSpPr>
        <p:sp>
          <p:nvSpPr>
            <p:cNvPr id="36912" name="AutoShape 96"/>
            <p:cNvSpPr/>
            <p:nvPr/>
          </p:nvSpPr>
          <p:spPr>
            <a:xfrm>
              <a:off x="-490" y="1664"/>
              <a:ext cx="1429" cy="294"/>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6913" name="Group 97"/>
            <p:cNvGrpSpPr/>
            <p:nvPr/>
          </p:nvGrpSpPr>
          <p:grpSpPr>
            <a:xfrm>
              <a:off x="-427" y="1737"/>
              <a:ext cx="1217" cy="769"/>
              <a:chOff x="-427" y="1737"/>
              <a:chExt cx="1217" cy="769"/>
            </a:xfrm>
          </p:grpSpPr>
          <p:sp>
            <p:nvSpPr>
              <p:cNvPr id="36914" name="Rectangle 98"/>
              <p:cNvSpPr/>
              <p:nvPr/>
            </p:nvSpPr>
            <p:spPr>
              <a:xfrm>
                <a:off x="-338" y="1923"/>
                <a:ext cx="1128" cy="58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15" name="Line 7"/>
              <p:cNvSpPr/>
              <p:nvPr/>
            </p:nvSpPr>
            <p:spPr>
              <a:xfrm flipV="1">
                <a:off x="-150" y="2270"/>
                <a:ext cx="230"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6916" name="Group 100"/>
              <p:cNvGrpSpPr/>
              <p:nvPr/>
            </p:nvGrpSpPr>
            <p:grpSpPr>
              <a:xfrm>
                <a:off x="68" y="2192"/>
                <a:ext cx="387" cy="139"/>
                <a:chOff x="322" y="890"/>
                <a:chExt cx="872" cy="339"/>
              </a:xfrm>
            </p:grpSpPr>
            <p:sp>
              <p:nvSpPr>
                <p:cNvPr id="36922" name="Rectangle 101"/>
                <p:cNvSpPr/>
                <p:nvPr/>
              </p:nvSpPr>
              <p:spPr>
                <a:xfrm>
                  <a:off x="320" y="1000"/>
                  <a:ext cx="871" cy="229"/>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23" name="Rectangle 102"/>
                <p:cNvSpPr/>
                <p:nvPr/>
              </p:nvSpPr>
              <p:spPr>
                <a:xfrm>
                  <a:off x="392" y="1074"/>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24" name="Rectangle 103"/>
                <p:cNvSpPr/>
                <p:nvPr/>
              </p:nvSpPr>
              <p:spPr>
                <a:xfrm>
                  <a:off x="464" y="1074"/>
                  <a:ext cx="54" cy="56"/>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25" name="Rectangle 104"/>
                <p:cNvSpPr/>
                <p:nvPr/>
              </p:nvSpPr>
              <p:spPr>
                <a:xfrm>
                  <a:off x="536" y="1068"/>
                  <a:ext cx="60"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26" name="Rectangle 105"/>
                <p:cNvSpPr/>
                <p:nvPr/>
              </p:nvSpPr>
              <p:spPr>
                <a:xfrm>
                  <a:off x="615" y="1068"/>
                  <a:ext cx="54" cy="56"/>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27" name="AutoShape 106"/>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pic>
            <p:nvPicPr>
              <p:cNvPr id="36917" name="Picture 107" descr="desktop_computer_stylized_small"/>
              <p:cNvPicPr>
                <a:picLocks noChangeAspect="1"/>
              </p:cNvPicPr>
              <p:nvPr/>
            </p:nvPicPr>
            <p:blipFill>
              <a:blip r:embed="rId3"/>
              <a:stretch>
                <a:fillRect/>
              </a:stretch>
            </p:blipFill>
            <p:spPr>
              <a:xfrm>
                <a:off x="-427" y="2049"/>
                <a:ext cx="447" cy="411"/>
              </a:xfrm>
              <a:prstGeom prst="rect">
                <a:avLst/>
              </a:prstGeom>
              <a:noFill/>
              <a:ln w="9525">
                <a:noFill/>
              </a:ln>
            </p:spPr>
          </p:pic>
          <p:sp>
            <p:nvSpPr>
              <p:cNvPr id="36918" name="Rectangle 108"/>
              <p:cNvSpPr/>
              <p:nvPr/>
            </p:nvSpPr>
            <p:spPr>
              <a:xfrm>
                <a:off x="528" y="2232"/>
                <a:ext cx="104" cy="91"/>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919" name="Freeform 109"/>
              <p:cNvSpPr/>
              <p:nvPr/>
            </p:nvSpPr>
            <p:spPr>
              <a:xfrm>
                <a:off x="282" y="1951"/>
                <a:ext cx="302" cy="274"/>
              </a:xfrm>
              <a:custGeom>
                <a:avLst/>
                <a:gdLst>
                  <a:gd name="txL" fmla="*/ 0 w 381"/>
                  <a:gd name="txT" fmla="*/ 0 h 274"/>
                  <a:gd name="txR" fmla="*/ 381 w 381"/>
                  <a:gd name="txB" fmla="*/ 274 h 274"/>
                </a:gdLst>
                <a:ahLst/>
                <a:cxnLst>
                  <a:cxn ang="0">
                    <a:pos x="7" y="274"/>
                  </a:cxn>
                  <a:cxn ang="0">
                    <a:pos x="7" y="130"/>
                  </a:cxn>
                  <a:cxn ang="0">
                    <a:pos x="0" y="0"/>
                  </a:cxn>
                </a:cxnLst>
                <a:rect l="txL" t="txT" r="txR" b="txB"/>
                <a:pathLst>
                  <a:path w="381" h="274">
                    <a:moveTo>
                      <a:pt x="381" y="274"/>
                    </a:moveTo>
                    <a:lnTo>
                      <a:pt x="381" y="130"/>
                    </a:lnTo>
                    <a:lnTo>
                      <a:pt x="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920" name="Line 110"/>
              <p:cNvSpPr/>
              <p:nvPr/>
            </p:nvSpPr>
            <p:spPr>
              <a:xfrm flipH="1">
                <a:off x="470" y="2270"/>
                <a:ext cx="15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36921" name="Picture 111" descr="tv"/>
              <p:cNvPicPr>
                <a:picLocks noChangeAspect="1"/>
              </p:cNvPicPr>
              <p:nvPr/>
            </p:nvPicPr>
            <p:blipFill>
              <a:blip r:embed="rId4"/>
              <a:stretch>
                <a:fillRect/>
              </a:stretch>
            </p:blipFill>
            <p:spPr>
              <a:xfrm>
                <a:off x="2" y="1737"/>
                <a:ext cx="476" cy="425"/>
              </a:xfrm>
              <a:prstGeom prst="rect">
                <a:avLst/>
              </a:prstGeom>
              <a:noFill/>
              <a:ln w="9525">
                <a:noFill/>
              </a:ln>
            </p:spPr>
          </p:pic>
        </p:grpSp>
      </p:grpSp>
      <p:sp>
        <p:nvSpPr>
          <p:cNvPr id="36883" name="Text Box 112"/>
          <p:cNvSpPr txBox="1"/>
          <p:nvPr/>
        </p:nvSpPr>
        <p:spPr>
          <a:xfrm>
            <a:off x="4330700" y="1541463"/>
            <a:ext cx="43497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969696"/>
                </a:solidFill>
                <a:latin typeface="微软雅黑" panose="020B0503020204020204" pitchFamily="34" charset="-122"/>
                <a:ea typeface="微软雅黑" panose="020B0503020204020204" pitchFamily="34" charset="-122"/>
              </a:rPr>
              <a:t>…</a:t>
            </a:r>
          </a:p>
        </p:txBody>
      </p:sp>
      <p:sp>
        <p:nvSpPr>
          <p:cNvPr id="36884" name="Line 113"/>
          <p:cNvSpPr/>
          <p:nvPr/>
        </p:nvSpPr>
        <p:spPr>
          <a:xfrm flipH="1">
            <a:off x="3311525"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6885" name="Line 114"/>
          <p:cNvSpPr/>
          <p:nvPr/>
        </p:nvSpPr>
        <p:spPr>
          <a:xfrm flipH="1">
            <a:off x="4216400"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6886" name="Line 115"/>
          <p:cNvSpPr/>
          <p:nvPr/>
        </p:nvSpPr>
        <p:spPr>
          <a:xfrm flipH="1">
            <a:off x="5353050" y="1882775"/>
            <a:ext cx="3175" cy="3333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6887" name="Freeform 116"/>
          <p:cNvSpPr/>
          <p:nvPr/>
        </p:nvSpPr>
        <p:spPr>
          <a:xfrm>
            <a:off x="4302125" y="2219325"/>
            <a:ext cx="127000" cy="476250"/>
          </a:xfrm>
          <a:custGeom>
            <a:avLst/>
            <a:gdLst>
              <a:gd name="txL" fmla="*/ 0 w 80"/>
              <a:gd name="txT" fmla="*/ 0 h 300"/>
              <a:gd name="txR" fmla="*/ 80 w 80"/>
              <a:gd name="txB" fmla="*/ 300 h 300"/>
            </a:gdLst>
            <a:ahLst/>
            <a:cxnLst>
              <a:cxn ang="0">
                <a:pos x="0" y="2147483646"/>
              </a:cxn>
              <a:cxn ang="0">
                <a:pos x="2147483646" y="2147483646"/>
              </a:cxn>
              <a:cxn ang="0">
                <a:pos x="2147483646"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888" name="Freeform 117"/>
          <p:cNvSpPr/>
          <p:nvPr/>
        </p:nvSpPr>
        <p:spPr>
          <a:xfrm>
            <a:off x="3435350" y="2212975"/>
            <a:ext cx="127000" cy="476250"/>
          </a:xfrm>
          <a:custGeom>
            <a:avLst/>
            <a:gdLst>
              <a:gd name="txL" fmla="*/ 0 w 80"/>
              <a:gd name="txT" fmla="*/ 0 h 300"/>
              <a:gd name="txR" fmla="*/ 80 w 80"/>
              <a:gd name="txB" fmla="*/ 300 h 300"/>
            </a:gdLst>
            <a:ahLst/>
            <a:cxnLst>
              <a:cxn ang="0">
                <a:pos x="0" y="2147483646"/>
              </a:cxn>
              <a:cxn ang="0">
                <a:pos x="2147483646" y="2147483646"/>
              </a:cxn>
              <a:cxn ang="0">
                <a:pos x="2147483646" y="0"/>
              </a:cxn>
            </a:cxnLst>
            <a:rect l="txL" t="txT" r="txR" b="txB"/>
            <a:pathLst>
              <a:path w="80" h="300">
                <a:moveTo>
                  <a:pt x="0" y="300"/>
                </a:moveTo>
                <a:lnTo>
                  <a:pt x="80" y="300"/>
                </a:lnTo>
                <a:lnTo>
                  <a:pt x="80" y="0"/>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889" name="Rectangle 44"/>
          <p:cNvSpPr/>
          <p:nvPr/>
        </p:nvSpPr>
        <p:spPr>
          <a:xfrm>
            <a:off x="5646738" y="1787525"/>
            <a:ext cx="955675" cy="700088"/>
          </a:xfrm>
          <a:prstGeom prst="rect">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890" name="Freeform 120"/>
          <p:cNvSpPr/>
          <p:nvPr/>
        </p:nvSpPr>
        <p:spPr>
          <a:xfrm>
            <a:off x="5903913" y="1970088"/>
            <a:ext cx="330200" cy="454025"/>
          </a:xfrm>
          <a:custGeom>
            <a:avLst/>
            <a:gdLst>
              <a:gd name="txL" fmla="*/ 0 w 318"/>
              <a:gd name="txT" fmla="*/ 0 h 412"/>
              <a:gd name="txR" fmla="*/ 318 w 318"/>
              <a:gd name="txB" fmla="*/ 412 h 412"/>
            </a:gdLst>
            <a:ahLst/>
            <a:cxnLst>
              <a:cxn ang="0">
                <a:pos x="0"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alpha val="100000"/>
                </a:schemeClr>
              </a:gs>
              <a:gs pos="100000">
                <a:srgbClr val="FFFF99">
                  <a:alpha val="100000"/>
                </a:srgbClr>
              </a:gs>
            </a:gsLst>
            <a:lin ang="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891" name="Freeform 121"/>
          <p:cNvSpPr/>
          <p:nvPr/>
        </p:nvSpPr>
        <p:spPr>
          <a:xfrm>
            <a:off x="5905500" y="1905000"/>
            <a:ext cx="366713" cy="406400"/>
          </a:xfrm>
          <a:custGeom>
            <a:avLst/>
            <a:gdLst>
              <a:gd name="txL" fmla="*/ 0 w 353"/>
              <a:gd name="txT" fmla="*/ 0 h 369"/>
              <a:gd name="txR" fmla="*/ 353 w 353"/>
              <a:gd name="txB" fmla="*/ 369 h 369"/>
            </a:gdLst>
            <a:ahLst/>
            <a:cxnLst>
              <a:cxn ang="0">
                <a:pos x="0"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6892" name="Line 122"/>
          <p:cNvSpPr/>
          <p:nvPr/>
        </p:nvSpPr>
        <p:spPr>
          <a:xfrm flipH="1">
            <a:off x="6230938" y="2028825"/>
            <a:ext cx="34925" cy="6826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6893" name="Line 123"/>
          <p:cNvSpPr/>
          <p:nvPr/>
        </p:nvSpPr>
        <p:spPr>
          <a:xfrm>
            <a:off x="5932488" y="2200275"/>
            <a:ext cx="26828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36894" name="Freeform 124"/>
          <p:cNvSpPr/>
          <p:nvPr/>
        </p:nvSpPr>
        <p:spPr>
          <a:xfrm>
            <a:off x="5926138" y="2024063"/>
            <a:ext cx="274637" cy="115887"/>
          </a:xfrm>
          <a:custGeom>
            <a:avLst/>
            <a:gdLst>
              <a:gd name="txL" fmla="*/ 0 w 264"/>
              <a:gd name="txT" fmla="*/ 0 h 105"/>
              <a:gd name="txR" fmla="*/ 264 w 264"/>
              <a:gd name="txB" fmla="*/ 105 h 105"/>
            </a:gdLst>
            <a:ahLst/>
            <a:cxnLst>
              <a:cxn ang="0">
                <a:pos x="0" y="0"/>
              </a:cxn>
              <a:cxn ang="0">
                <a:pos x="2147483646" y="0"/>
              </a:cxn>
              <a:cxn ang="0">
                <a:pos x="2147483646" y="2147483646"/>
              </a:cxn>
              <a:cxn ang="0">
                <a:pos x="2147483646" y="2147483646"/>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6895" name="Freeform 125"/>
          <p:cNvSpPr/>
          <p:nvPr/>
        </p:nvSpPr>
        <p:spPr>
          <a:xfrm flipV="1">
            <a:off x="5926138" y="2260600"/>
            <a:ext cx="274637" cy="114300"/>
          </a:xfrm>
          <a:custGeom>
            <a:avLst/>
            <a:gdLst>
              <a:gd name="txL" fmla="*/ 0 w 264"/>
              <a:gd name="txT" fmla="*/ 0 h 105"/>
              <a:gd name="txR" fmla="*/ 264 w 264"/>
              <a:gd name="txB" fmla="*/ 105 h 105"/>
            </a:gdLst>
            <a:ahLst/>
            <a:cxnLst>
              <a:cxn ang="0">
                <a:pos x="0" y="0"/>
              </a:cxn>
              <a:cxn ang="0">
                <a:pos x="2147483646" y="0"/>
              </a:cxn>
              <a:cxn ang="0">
                <a:pos x="2147483646" y="2147483646"/>
              </a:cxn>
              <a:cxn ang="0">
                <a:pos x="2147483646" y="2147483646"/>
              </a:cxn>
            </a:cxnLst>
            <a:rect l="txL" t="txT" r="txR" b="txB"/>
            <a:pathLst>
              <a:path w="264" h="105">
                <a:moveTo>
                  <a:pt x="0" y="0"/>
                </a:moveTo>
                <a:lnTo>
                  <a:pt x="52" y="0"/>
                </a:lnTo>
                <a:lnTo>
                  <a:pt x="207" y="105"/>
                </a:lnTo>
                <a:lnTo>
                  <a:pt x="264" y="105"/>
                </a:lnTo>
              </a:path>
            </a:pathLst>
          </a:custGeom>
          <a:noFill/>
          <a:ln w="952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36896" name="Text Box 126"/>
          <p:cNvSpPr txBox="1"/>
          <p:nvPr/>
        </p:nvSpPr>
        <p:spPr>
          <a:xfrm>
            <a:off x="5711825" y="2449513"/>
            <a:ext cx="950913" cy="3365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CMTS</a:t>
            </a:r>
          </a:p>
        </p:txBody>
      </p:sp>
      <p:sp>
        <p:nvSpPr>
          <p:cNvPr id="36897" name="AutoShape 127"/>
          <p:cNvSpPr/>
          <p:nvPr/>
        </p:nvSpPr>
        <p:spPr>
          <a:xfrm>
            <a:off x="5507038" y="1524000"/>
            <a:ext cx="1206500" cy="261938"/>
          </a:xfrm>
          <a:prstGeom prst="triangle">
            <a:avLst>
              <a:gd name="adj" fmla="val 50000"/>
            </a:avLst>
          </a:prstGeom>
          <a:noFill/>
          <a:ln w="9525" cap="flat" cmpd="sng">
            <a:solidFill>
              <a:schemeClr val="tx1"/>
            </a:solidFill>
            <a:prstDash val="dashDot"/>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6898" name="Freeform 174"/>
          <p:cNvSpPr/>
          <p:nvPr/>
        </p:nvSpPr>
        <p:spPr>
          <a:xfrm>
            <a:off x="6251575" y="2193925"/>
            <a:ext cx="206375" cy="927100"/>
          </a:xfrm>
          <a:custGeom>
            <a:avLst/>
            <a:gdLst>
              <a:gd name="txL" fmla="*/ 0 w 130"/>
              <a:gd name="txT" fmla="*/ 0 h 584"/>
              <a:gd name="txR" fmla="*/ 130 w 130"/>
              <a:gd name="txB" fmla="*/ 584 h 584"/>
            </a:gdLst>
            <a:ahLst/>
            <a:cxnLst>
              <a:cxn ang="0">
                <a:pos x="0" y="0"/>
              </a:cxn>
              <a:cxn ang="0">
                <a:pos x="2147483646" y="0"/>
              </a:cxn>
              <a:cxn ang="0">
                <a:pos x="2147483646" y="2147483646"/>
              </a:cxn>
            </a:cxnLst>
            <a:rect l="txL" t="txT" r="txR" b="txB"/>
            <a:pathLst>
              <a:path w="130" h="584">
                <a:moveTo>
                  <a:pt x="0" y="0"/>
                </a:moveTo>
                <a:lnTo>
                  <a:pt x="130" y="0"/>
                </a:lnTo>
                <a:lnTo>
                  <a:pt x="130" y="584"/>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28" name="Group 175"/>
          <p:cNvGrpSpPr/>
          <p:nvPr/>
        </p:nvGrpSpPr>
        <p:grpSpPr>
          <a:xfrm>
            <a:off x="6210300" y="2355850"/>
            <a:ext cx="2517775" cy="511175"/>
            <a:chOff x="3912" y="1484"/>
            <a:chExt cx="1586" cy="322"/>
          </a:xfrm>
        </p:grpSpPr>
        <p:sp>
          <p:nvSpPr>
            <p:cNvPr id="36910" name="Line 176"/>
            <p:cNvSpPr/>
            <p:nvPr/>
          </p:nvSpPr>
          <p:spPr>
            <a:xfrm flipH="1" flipV="1">
              <a:off x="3912" y="1497"/>
              <a:ext cx="711" cy="94"/>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6911" name="Text Box 177"/>
            <p:cNvSpPr txBox="1"/>
            <p:nvPr/>
          </p:nvSpPr>
          <p:spPr>
            <a:xfrm>
              <a:off x="4606" y="1484"/>
              <a:ext cx="892" cy="32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spcBef>
                  <a:spcPct val="0"/>
                </a:spcBef>
                <a:buClrTx/>
                <a:buSzTx/>
                <a:buFontTx/>
                <a:buNone/>
              </a:pPr>
              <a:r>
                <a:rPr lang="zh-CN" altLang="en-US" sz="1600" i="1" dirty="0">
                  <a:latin typeface="微软雅黑" panose="020B0503020204020204" pitchFamily="34" charset="-122"/>
                  <a:ea typeface="微软雅黑" panose="020B0503020204020204" pitchFamily="34" charset="-122"/>
                </a:rPr>
                <a:t>电缆调制解</a:t>
              </a:r>
              <a:endParaRPr lang="en-US" altLang="zh-CN" sz="1600" i="1" dirty="0">
                <a:latin typeface="微软雅黑" panose="020B0503020204020204" pitchFamily="34" charset="-122"/>
                <a:ea typeface="微软雅黑" panose="020B0503020204020204" pitchFamily="34" charset="-122"/>
              </a:endParaRPr>
            </a:p>
            <a:p>
              <a:pPr marL="0" lvl="0" indent="0" algn="r">
                <a:spcBef>
                  <a:spcPct val="0"/>
                </a:spcBef>
                <a:buClrTx/>
                <a:buSzTx/>
                <a:buFontTx/>
                <a:buNone/>
              </a:pPr>
              <a:r>
                <a:rPr lang="zh-CN" altLang="en-US" sz="1600" i="1" dirty="0">
                  <a:latin typeface="微软雅黑" panose="020B0503020204020204" pitchFamily="34" charset="-122"/>
                  <a:ea typeface="微软雅黑" panose="020B0503020204020204" pitchFamily="34" charset="-122"/>
                </a:rPr>
                <a:t>调器终端系统</a:t>
              </a:r>
              <a:endParaRPr lang="en-US" altLang="zh-CN" sz="1600" i="1" dirty="0">
                <a:latin typeface="微软雅黑" panose="020B0503020204020204" pitchFamily="34" charset="-122"/>
                <a:ea typeface="微软雅黑" panose="020B0503020204020204" pitchFamily="34" charset="-122"/>
              </a:endParaRPr>
            </a:p>
          </p:txBody>
        </p:sp>
      </p:grpSp>
      <p:sp>
        <p:nvSpPr>
          <p:cNvPr id="55334" name="Rectangle 3"/>
          <p:cNvSpPr>
            <a:spLocks noChangeArrowheads="1"/>
          </p:cNvSpPr>
          <p:nvPr/>
        </p:nvSpPr>
        <p:spPr bwMode="auto">
          <a:xfrm>
            <a:off x="373063" y="4246563"/>
            <a:ext cx="8401050" cy="2090738"/>
          </a:xfrm>
          <a:prstGeom prst="rect">
            <a:avLst/>
          </a:prstGeom>
          <a:noFill/>
          <a:ln>
            <a:noFill/>
          </a:ln>
        </p:spPr>
        <p:txBody>
          <a:bodyPr/>
          <a:lstStyle/>
          <a:p>
            <a:pPr marL="287655" marR="0" lvl="0" indent="-287655" algn="l" defTabSz="914400" rtl="0" eaLnBrk="1" fontAlgn="base" latinLnBrk="0" hangingPunct="1">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zh-CN"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HFC</a:t>
            </a: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：混合光纤同轴</a:t>
            </a:r>
            <a:endParaRPr kumimoji="0" 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非对称：高达 </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30M</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bps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下行传输速率，</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2 M</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bps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上行传输速率</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342900" marR="0" lvl="0" indent="-342900" algn="l" defTabSz="914400" rtl="0" eaLnBrk="1" fontAlgn="base" latinLnBrk="0" hangingPunct="1">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电缆和光纤组成的</a:t>
            </a: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网络</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将家庭连接到 </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ISP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路由器</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各家庭</a:t>
            </a:r>
            <a:r>
              <a:rPr kumimoji="0" lang="zh-CN" alt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共享</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电缆头端的接入网</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1" fontAlgn="base" latinLnBrk="0" hangingPunct="1">
              <a:lnSpc>
                <a:spcPct val="85000"/>
              </a:lnSpc>
              <a:spcBef>
                <a:spcPct val="20000"/>
              </a:spcBef>
              <a:spcAft>
                <a:spcPct val="0"/>
              </a:spcAft>
              <a:buClr>
                <a:srgbClr val="000099"/>
              </a:buClr>
              <a:buSzTx/>
              <a:buFont typeface="Arial" panose="020B0604020202020204"/>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与 </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DSL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不同，</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DSL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具有对中央办公室的专用访问权限</a:t>
            </a:r>
            <a:endPar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6901" name="Title 41"/>
          <p:cNvSpPr/>
          <p:nvPr/>
        </p:nvSpPr>
        <p:spPr>
          <a:xfrm>
            <a:off x="381000" y="239713"/>
            <a:ext cx="6337300" cy="83502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3600" dirty="0">
                <a:solidFill>
                  <a:srgbClr val="000099"/>
                </a:solidFill>
                <a:latin typeface="微软雅黑" panose="020B0503020204020204" pitchFamily="34" charset="-122"/>
                <a:ea typeface="微软雅黑" panose="020B0503020204020204" pitchFamily="34" charset="-122"/>
              </a:rPr>
              <a:t>接入网</a:t>
            </a:r>
            <a:r>
              <a:rPr lang="en-US" altLang="zh-CN" sz="3600" dirty="0">
                <a:solidFill>
                  <a:srgbClr val="000099"/>
                </a:solidFill>
                <a:latin typeface="微软雅黑" panose="020B0503020204020204" pitchFamily="34" charset="-122"/>
                <a:ea typeface="微软雅黑" panose="020B0503020204020204" pitchFamily="34" charset="-122"/>
              </a:rPr>
              <a:t>: </a:t>
            </a:r>
            <a:r>
              <a:rPr lang="zh-CN" altLang="en-US" sz="3600" dirty="0">
                <a:solidFill>
                  <a:srgbClr val="000099"/>
                </a:solidFill>
                <a:latin typeface="微软雅黑" panose="020B0503020204020204" pitchFamily="34" charset="-122"/>
                <a:ea typeface="微软雅黑" panose="020B0503020204020204" pitchFamily="34" charset="-122"/>
              </a:rPr>
              <a:t>电缆接入网</a:t>
            </a:r>
            <a:endParaRPr lang="en-US" altLang="zh-CN" sz="3600" dirty="0">
              <a:solidFill>
                <a:srgbClr val="000099"/>
              </a:solidFill>
              <a:latin typeface="微软雅黑" panose="020B0503020204020204" pitchFamily="34" charset="-122"/>
              <a:ea typeface="微软雅黑" panose="020B0503020204020204" pitchFamily="34" charset="-122"/>
            </a:endParaRPr>
          </a:p>
        </p:txBody>
      </p:sp>
      <p:pic>
        <p:nvPicPr>
          <p:cNvPr id="36902" name="Picture 180" descr="underline_base"/>
          <p:cNvPicPr/>
          <p:nvPr/>
        </p:nvPicPr>
        <p:blipFill>
          <a:blip r:embed="rId5"/>
          <a:stretch>
            <a:fillRect/>
          </a:stretch>
        </p:blipFill>
        <p:spPr>
          <a:xfrm>
            <a:off x="439738" y="868363"/>
            <a:ext cx="5895975" cy="196850"/>
          </a:xfrm>
          <a:prstGeom prst="rect">
            <a:avLst/>
          </a:prstGeom>
          <a:noFill/>
          <a:ln w="9525">
            <a:noFill/>
          </a:ln>
        </p:spPr>
      </p:pic>
      <p:grpSp>
        <p:nvGrpSpPr>
          <p:cNvPr id="36903" name="Group 181"/>
          <p:cNvGrpSpPr/>
          <p:nvPr/>
        </p:nvGrpSpPr>
        <p:grpSpPr>
          <a:xfrm>
            <a:off x="560388" y="1928813"/>
            <a:ext cx="609600" cy="609600"/>
            <a:chOff x="-44" y="1473"/>
            <a:chExt cx="981" cy="1105"/>
          </a:xfrm>
        </p:grpSpPr>
        <p:pic>
          <p:nvPicPr>
            <p:cNvPr id="36908" name="Picture 182" descr="desktop_computer_stylized_medium"/>
            <p:cNvPicPr>
              <a:picLocks noChangeAspect="1"/>
            </p:cNvPicPr>
            <p:nvPr/>
          </p:nvPicPr>
          <p:blipFill>
            <a:blip r:embed="rId6"/>
            <a:stretch>
              <a:fillRect/>
            </a:stretch>
          </p:blipFill>
          <p:spPr>
            <a:xfrm flipH="1">
              <a:off x="-44" y="1473"/>
              <a:ext cx="981" cy="1105"/>
            </a:xfrm>
            <a:prstGeom prst="rect">
              <a:avLst/>
            </a:prstGeom>
            <a:noFill/>
            <a:ln w="9525">
              <a:noFill/>
            </a:ln>
          </p:spPr>
        </p:pic>
        <p:sp>
          <p:nvSpPr>
            <p:cNvPr id="36909" name="Freeform 18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690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15</a:t>
            </a:fld>
            <a:endParaRPr lang="en-US" altLang="zh-CN" sz="1200" dirty="0">
              <a:latin typeface="微软雅黑" panose="020B0503020204020204" pitchFamily="34" charset="-122"/>
              <a:ea typeface="微软雅黑" panose="020B0503020204020204" pitchFamily="34" charset="-122"/>
            </a:endParaRPr>
          </a:p>
        </p:txBody>
      </p:sp>
      <p:sp>
        <p:nvSpPr>
          <p:cNvPr id="36905" name="Text Box 39"/>
          <p:cNvSpPr txBox="1"/>
          <p:nvPr/>
        </p:nvSpPr>
        <p:spPr>
          <a:xfrm>
            <a:off x="966788" y="2352675"/>
            <a:ext cx="1082675" cy="4365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电缆</a:t>
            </a: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调制解调器</a:t>
            </a:r>
            <a:endParaRPr lang="en-US" altLang="zh-CN" sz="1400" dirty="0">
              <a:latin typeface="微软雅黑" panose="020B0503020204020204" pitchFamily="34" charset="-122"/>
              <a:ea typeface="微软雅黑" panose="020B0503020204020204" pitchFamily="34" charset="-122"/>
            </a:endParaRPr>
          </a:p>
        </p:txBody>
      </p:sp>
      <p:sp>
        <p:nvSpPr>
          <p:cNvPr id="36906" name="Text Box 41"/>
          <p:cNvSpPr txBox="1"/>
          <p:nvPr/>
        </p:nvSpPr>
        <p:spPr>
          <a:xfrm>
            <a:off x="1825625" y="2339975"/>
            <a:ext cx="722313" cy="265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分配器</a:t>
            </a:r>
            <a:endParaRPr lang="en-US" altLang="zh-CN" sz="1400" dirty="0">
              <a:latin typeface="微软雅黑" panose="020B0503020204020204" pitchFamily="34" charset="-122"/>
              <a:ea typeface="微软雅黑" panose="020B0503020204020204" pitchFamily="34" charset="-122"/>
            </a:endParaRPr>
          </a:p>
        </p:txBody>
      </p:sp>
      <p:sp>
        <p:nvSpPr>
          <p:cNvPr id="36907" name="Text Box 45"/>
          <p:cNvSpPr txBox="1"/>
          <p:nvPr/>
        </p:nvSpPr>
        <p:spPr>
          <a:xfrm>
            <a:off x="5157788" y="1250950"/>
            <a:ext cx="1925637" cy="2651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电缆头端</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37891" name="Title 41"/>
          <p:cNvSpPr/>
          <p:nvPr/>
        </p:nvSpPr>
        <p:spPr>
          <a:xfrm>
            <a:off x="381000" y="239713"/>
            <a:ext cx="6310313" cy="83502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3600" dirty="0">
                <a:solidFill>
                  <a:srgbClr val="000099"/>
                </a:solidFill>
                <a:latin typeface="微软雅黑" panose="020B0503020204020204" pitchFamily="34" charset="-122"/>
                <a:ea typeface="微软雅黑" panose="020B0503020204020204" pitchFamily="34" charset="-122"/>
              </a:rPr>
              <a:t>接入网：家庭网络</a:t>
            </a:r>
            <a:endParaRPr lang="en-US" altLang="zh-CN" sz="3600" dirty="0">
              <a:solidFill>
                <a:srgbClr val="000099"/>
              </a:solidFill>
              <a:latin typeface="微软雅黑" panose="020B0503020204020204" pitchFamily="34" charset="-122"/>
              <a:ea typeface="微软雅黑" panose="020B0503020204020204" pitchFamily="34" charset="-122"/>
            </a:endParaRPr>
          </a:p>
        </p:txBody>
      </p:sp>
      <p:pic>
        <p:nvPicPr>
          <p:cNvPr id="37892" name="Picture 85" descr="underline_base"/>
          <p:cNvPicPr/>
          <p:nvPr/>
        </p:nvPicPr>
        <p:blipFill>
          <a:blip r:embed="rId3"/>
          <a:stretch>
            <a:fillRect/>
          </a:stretch>
        </p:blipFill>
        <p:spPr>
          <a:xfrm>
            <a:off x="439738" y="868363"/>
            <a:ext cx="6046787" cy="182562"/>
          </a:xfrm>
          <a:prstGeom prst="rect">
            <a:avLst/>
          </a:prstGeom>
          <a:noFill/>
          <a:ln w="9525">
            <a:noFill/>
          </a:ln>
        </p:spPr>
      </p:pic>
      <p:sp>
        <p:nvSpPr>
          <p:cNvPr id="37893" name="AutoShape 99"/>
          <p:cNvSpPr/>
          <p:nvPr/>
        </p:nvSpPr>
        <p:spPr>
          <a:xfrm>
            <a:off x="754063" y="1158875"/>
            <a:ext cx="5649912" cy="768350"/>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289" name="Text Box 26"/>
          <p:cNvSpPr txBox="1"/>
          <p:nvPr/>
        </p:nvSpPr>
        <p:spPr>
          <a:xfrm>
            <a:off x="5830888" y="3178175"/>
            <a:ext cx="3444875" cy="3540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从头端（或中央办公室）</a:t>
            </a:r>
            <a:endParaRPr lang="en-US" altLang="zh-CN" sz="2000" dirty="0">
              <a:latin typeface="微软雅黑" panose="020B0503020204020204" pitchFamily="34" charset="-122"/>
              <a:ea typeface="微软雅黑" panose="020B0503020204020204" pitchFamily="34" charset="-122"/>
            </a:endParaRPr>
          </a:p>
        </p:txBody>
      </p:sp>
      <p:sp>
        <p:nvSpPr>
          <p:cNvPr id="37895" name="Rectangle 87"/>
          <p:cNvSpPr/>
          <p:nvPr/>
        </p:nvSpPr>
        <p:spPr>
          <a:xfrm>
            <a:off x="1189038" y="1912938"/>
            <a:ext cx="4781550" cy="2662237"/>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896" name="Group 105"/>
          <p:cNvGrpSpPr/>
          <p:nvPr/>
        </p:nvGrpSpPr>
        <p:grpSpPr>
          <a:xfrm>
            <a:off x="4287838" y="3252788"/>
            <a:ext cx="3000375" cy="361950"/>
            <a:chOff x="2434" y="2109"/>
            <a:chExt cx="1890" cy="228"/>
          </a:xfrm>
        </p:grpSpPr>
        <p:grpSp>
          <p:nvGrpSpPr>
            <p:cNvPr id="37976" name="Group 91"/>
            <p:cNvGrpSpPr/>
            <p:nvPr/>
          </p:nvGrpSpPr>
          <p:grpSpPr>
            <a:xfrm>
              <a:off x="2722" y="2109"/>
              <a:ext cx="642" cy="228"/>
              <a:chOff x="322" y="890"/>
              <a:chExt cx="872" cy="339"/>
            </a:xfrm>
          </p:grpSpPr>
          <p:sp>
            <p:nvSpPr>
              <p:cNvPr id="37979" name="Rectangle 92"/>
              <p:cNvSpPr/>
              <p:nvPr/>
            </p:nvSpPr>
            <p:spPr>
              <a:xfrm>
                <a:off x="323" y="1004"/>
                <a:ext cx="871" cy="225"/>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80" name="Rectangle 93"/>
              <p:cNvSpPr/>
              <p:nvPr/>
            </p:nvSpPr>
            <p:spPr>
              <a:xfrm>
                <a:off x="393" y="1073"/>
                <a:ext cx="57" cy="57"/>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81" name="Rectangle 94"/>
              <p:cNvSpPr/>
              <p:nvPr/>
            </p:nvSpPr>
            <p:spPr>
              <a:xfrm>
                <a:off x="467" y="1073"/>
                <a:ext cx="56" cy="57"/>
              </a:xfrm>
              <a:prstGeom prst="rect">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82" name="Rectangle 95"/>
              <p:cNvSpPr/>
              <p:nvPr/>
            </p:nvSpPr>
            <p:spPr>
              <a:xfrm>
                <a:off x="541" y="1071"/>
                <a:ext cx="56" cy="55"/>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83" name="Rectangle 96"/>
              <p:cNvSpPr/>
              <p:nvPr/>
            </p:nvSpPr>
            <p:spPr>
              <a:xfrm>
                <a:off x="615" y="1071"/>
                <a:ext cx="56" cy="55"/>
              </a:xfrm>
              <a:prstGeom prst="rect">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84" name="AutoShape 97"/>
              <p:cNvSpPr/>
              <p:nvPr/>
            </p:nvSpPr>
            <p:spPr>
              <a:xfrm rot="-10800000" flipH="1">
                <a:off x="322" y="890"/>
                <a:ext cx="859" cy="110"/>
              </a:xfrm>
              <a:custGeom>
                <a:avLst/>
                <a:gdLst>
                  <a:gd name="txL" fmla="*/ 4501 w 21600"/>
                  <a:gd name="txT" fmla="*/ 4516 h 21600"/>
                  <a:gd name="txR" fmla="*/ 17099 w 21600"/>
                  <a:gd name="txB" fmla="*/ 17084 h 21600"/>
                </a:gdLst>
                <a:ahLst/>
                <a:cxnLst>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FF99">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sp>
          <p:nvSpPr>
            <p:cNvPr id="37977" name="Line 102"/>
            <p:cNvSpPr/>
            <p:nvPr/>
          </p:nvSpPr>
          <p:spPr>
            <a:xfrm flipH="1">
              <a:off x="3361" y="2258"/>
              <a:ext cx="963" cy="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37978" name="Line 104"/>
            <p:cNvSpPr/>
            <p:nvPr/>
          </p:nvSpPr>
          <p:spPr>
            <a:xfrm flipH="1">
              <a:off x="2434" y="2261"/>
              <a:ext cx="288"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7897" name="Group 107"/>
          <p:cNvGrpSpPr/>
          <p:nvPr/>
        </p:nvGrpSpPr>
        <p:grpSpPr>
          <a:xfrm>
            <a:off x="3273425" y="3227388"/>
            <a:ext cx="1065213" cy="455612"/>
            <a:chOff x="2356" y="1300"/>
            <a:chExt cx="555" cy="194"/>
          </a:xfrm>
        </p:grpSpPr>
        <p:sp>
          <p:nvSpPr>
            <p:cNvPr id="3796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6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797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7971" name="Group 111"/>
            <p:cNvGrpSpPr/>
            <p:nvPr/>
          </p:nvGrpSpPr>
          <p:grpSpPr>
            <a:xfrm>
              <a:off x="2468" y="1332"/>
              <a:ext cx="310" cy="60"/>
              <a:chOff x="2468" y="1332"/>
              <a:chExt cx="310" cy="60"/>
            </a:xfrm>
          </p:grpSpPr>
          <p:sp>
            <p:nvSpPr>
              <p:cNvPr id="37974" name="Freeform 11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7975" name="Freeform 11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37972" name="Line 114"/>
            <p:cNvSpPr/>
            <p:nvPr/>
          </p:nvSpPr>
          <p:spPr>
            <a:xfrm>
              <a:off x="2357" y="1361"/>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7973" name="Line 115"/>
            <p:cNvSpPr/>
            <p:nvPr/>
          </p:nvSpPr>
          <p:spPr>
            <a:xfrm>
              <a:off x="2907" y="1363"/>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7898" name="Line 116"/>
          <p:cNvSpPr/>
          <p:nvPr/>
        </p:nvSpPr>
        <p:spPr>
          <a:xfrm flipH="1">
            <a:off x="2435225" y="3463925"/>
            <a:ext cx="822325"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7899" name="Group 119"/>
          <p:cNvGrpSpPr/>
          <p:nvPr/>
        </p:nvGrpSpPr>
        <p:grpSpPr>
          <a:xfrm>
            <a:off x="1814513" y="2884488"/>
            <a:ext cx="1068387" cy="820737"/>
            <a:chOff x="2967" y="478"/>
            <a:chExt cx="788" cy="625"/>
          </a:xfrm>
        </p:grpSpPr>
        <p:pic>
          <p:nvPicPr>
            <p:cNvPr id="37966" name="Picture 120" descr="access_point_stylized_small"/>
            <p:cNvPicPr>
              <a:picLocks noChangeAspect="1"/>
            </p:cNvPicPr>
            <p:nvPr/>
          </p:nvPicPr>
          <p:blipFill>
            <a:blip r:embed="rId4"/>
            <a:stretch>
              <a:fillRect/>
            </a:stretch>
          </p:blipFill>
          <p:spPr>
            <a:xfrm>
              <a:off x="3012" y="559"/>
              <a:ext cx="576" cy="544"/>
            </a:xfrm>
            <a:prstGeom prst="rect">
              <a:avLst/>
            </a:prstGeom>
            <a:noFill/>
            <a:ln w="9525">
              <a:noFill/>
            </a:ln>
          </p:spPr>
        </p:pic>
        <p:pic>
          <p:nvPicPr>
            <p:cNvPr id="37967" name="Picture 121" descr="antenna_radiation_stylized"/>
            <p:cNvPicPr>
              <a:picLocks noChangeAspect="1"/>
            </p:cNvPicPr>
            <p:nvPr/>
          </p:nvPicPr>
          <p:blipFill>
            <a:blip r:embed="rId5"/>
            <a:stretch>
              <a:fillRect/>
            </a:stretch>
          </p:blipFill>
          <p:spPr>
            <a:xfrm>
              <a:off x="2967" y="478"/>
              <a:ext cx="788" cy="188"/>
            </a:xfrm>
            <a:prstGeom prst="rect">
              <a:avLst/>
            </a:prstGeom>
            <a:noFill/>
            <a:ln w="9525">
              <a:noFill/>
            </a:ln>
          </p:spPr>
        </p:pic>
      </p:grpSp>
      <p:sp>
        <p:nvSpPr>
          <p:cNvPr id="37900" name="Line 122"/>
          <p:cNvSpPr/>
          <p:nvPr/>
        </p:nvSpPr>
        <p:spPr>
          <a:xfrm flipH="1" flipV="1">
            <a:off x="3756025" y="2767013"/>
            <a:ext cx="0" cy="46831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7" name="Group 138"/>
          <p:cNvGrpSpPr/>
          <p:nvPr/>
        </p:nvGrpSpPr>
        <p:grpSpPr>
          <a:xfrm>
            <a:off x="5326063" y="3703638"/>
            <a:ext cx="2722562" cy="1268412"/>
            <a:chOff x="3355" y="2333"/>
            <a:chExt cx="1715" cy="799"/>
          </a:xfrm>
        </p:grpSpPr>
        <p:sp>
          <p:nvSpPr>
            <p:cNvPr id="37964" name="Text Box 39"/>
            <p:cNvSpPr txBox="1"/>
            <p:nvPr/>
          </p:nvSpPr>
          <p:spPr>
            <a:xfrm>
              <a:off x="3355" y="2934"/>
              <a:ext cx="1715" cy="19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电缆或 </a:t>
              </a:r>
              <a:r>
                <a:rPr lang="en-US" altLang="zh-CN" sz="1800" dirty="0">
                  <a:latin typeface="微软雅黑" panose="020B0503020204020204" pitchFamily="34" charset="-122"/>
                  <a:ea typeface="微软雅黑" panose="020B0503020204020204" pitchFamily="34" charset="-122"/>
                </a:rPr>
                <a:t>DSL </a:t>
              </a:r>
              <a:r>
                <a:rPr lang="zh-CN" altLang="en-US" sz="1800" dirty="0">
                  <a:latin typeface="微软雅黑" panose="020B0503020204020204" pitchFamily="34" charset="-122"/>
                  <a:ea typeface="微软雅黑" panose="020B0503020204020204" pitchFamily="34" charset="-122"/>
                </a:rPr>
                <a:t>调制解调器</a:t>
              </a:r>
              <a:endParaRPr lang="en-US" altLang="zh-CN" sz="1800" dirty="0">
                <a:latin typeface="微软雅黑" panose="020B0503020204020204" pitchFamily="34" charset="-122"/>
                <a:ea typeface="微软雅黑" panose="020B0503020204020204" pitchFamily="34" charset="-122"/>
              </a:endParaRPr>
            </a:p>
          </p:txBody>
        </p:sp>
        <p:sp>
          <p:nvSpPr>
            <p:cNvPr id="37965" name="Line 129"/>
            <p:cNvSpPr/>
            <p:nvPr/>
          </p:nvSpPr>
          <p:spPr>
            <a:xfrm>
              <a:off x="3449" y="2333"/>
              <a:ext cx="0" cy="590"/>
            </a:xfrm>
            <a:prstGeom prst="line">
              <a:avLst/>
            </a:prstGeom>
            <a:ln w="19050" cap="flat" cmpd="sng">
              <a:solidFill>
                <a:srgbClr val="CC0000"/>
              </a:solidFill>
              <a:prstDash val="solid"/>
              <a:headEnd type="none" w="med" len="med"/>
              <a:tailEnd type="none" w="med" len="med"/>
            </a:ln>
          </p:spPr>
          <p:txBody>
            <a:bodyPr/>
            <a:lstStyle/>
            <a:p>
              <a:endParaRPr lang="zh-CN" altLang="en-US"/>
            </a:p>
          </p:txBody>
        </p:sp>
      </p:grpSp>
      <p:grpSp>
        <p:nvGrpSpPr>
          <p:cNvPr id="8" name="Group 139"/>
          <p:cNvGrpSpPr/>
          <p:nvPr/>
        </p:nvGrpSpPr>
        <p:grpSpPr>
          <a:xfrm>
            <a:off x="4060825" y="3695700"/>
            <a:ext cx="2593975" cy="1778000"/>
            <a:chOff x="2558" y="2328"/>
            <a:chExt cx="1634" cy="1120"/>
          </a:xfrm>
        </p:grpSpPr>
        <p:sp>
          <p:nvSpPr>
            <p:cNvPr id="37962" name="Text Box 39"/>
            <p:cNvSpPr txBox="1"/>
            <p:nvPr/>
          </p:nvSpPr>
          <p:spPr>
            <a:xfrm>
              <a:off x="2558" y="3252"/>
              <a:ext cx="1634" cy="19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路由器、防火墙、</a:t>
              </a:r>
              <a:r>
                <a:rPr lang="en-US" altLang="zh-CN" sz="1800" dirty="0">
                  <a:latin typeface="微软雅黑" panose="020B0503020204020204" pitchFamily="34" charset="-122"/>
                  <a:ea typeface="微软雅黑" panose="020B0503020204020204" pitchFamily="34" charset="-122"/>
                </a:rPr>
                <a:t>NAT</a:t>
              </a:r>
            </a:p>
          </p:txBody>
        </p:sp>
        <p:sp>
          <p:nvSpPr>
            <p:cNvPr id="37963" name="Line 133"/>
            <p:cNvSpPr/>
            <p:nvPr/>
          </p:nvSpPr>
          <p:spPr>
            <a:xfrm>
              <a:off x="2645" y="2328"/>
              <a:ext cx="0" cy="938"/>
            </a:xfrm>
            <a:prstGeom prst="line">
              <a:avLst/>
            </a:prstGeom>
            <a:ln w="19050" cap="flat" cmpd="sng">
              <a:solidFill>
                <a:srgbClr val="CC0000"/>
              </a:solidFill>
              <a:prstDash val="solid"/>
              <a:headEnd type="none" w="med" len="med"/>
              <a:tailEnd type="none" w="med" len="med"/>
            </a:ln>
          </p:spPr>
          <p:txBody>
            <a:bodyPr/>
            <a:lstStyle/>
            <a:p>
              <a:endParaRPr lang="zh-CN" altLang="en-US"/>
            </a:p>
          </p:txBody>
        </p:sp>
      </p:grpSp>
      <p:grpSp>
        <p:nvGrpSpPr>
          <p:cNvPr id="9" name="Group 141"/>
          <p:cNvGrpSpPr/>
          <p:nvPr/>
        </p:nvGrpSpPr>
        <p:grpSpPr>
          <a:xfrm>
            <a:off x="3313113" y="4576763"/>
            <a:ext cx="2927350" cy="1401762"/>
            <a:chOff x="1878" y="2532"/>
            <a:chExt cx="1844" cy="1219"/>
          </a:xfrm>
        </p:grpSpPr>
        <p:sp>
          <p:nvSpPr>
            <p:cNvPr id="37960" name="Line 134"/>
            <p:cNvSpPr/>
            <p:nvPr/>
          </p:nvSpPr>
          <p:spPr>
            <a:xfrm>
              <a:off x="2064" y="2532"/>
              <a:ext cx="0" cy="938"/>
            </a:xfrm>
            <a:prstGeom prst="line">
              <a:avLst/>
            </a:prstGeom>
            <a:ln w="19050" cap="flat" cmpd="sng">
              <a:solidFill>
                <a:srgbClr val="CC0000"/>
              </a:solidFill>
              <a:prstDash val="solid"/>
              <a:headEnd type="none" w="med" len="med"/>
              <a:tailEnd type="none" w="med" len="med"/>
            </a:ln>
          </p:spPr>
          <p:txBody>
            <a:bodyPr/>
            <a:lstStyle/>
            <a:p>
              <a:endParaRPr lang="zh-CN" altLang="en-US"/>
            </a:p>
          </p:txBody>
        </p:sp>
        <p:sp>
          <p:nvSpPr>
            <p:cNvPr id="37961" name="Text Box 39"/>
            <p:cNvSpPr txBox="1"/>
            <p:nvPr/>
          </p:nvSpPr>
          <p:spPr>
            <a:xfrm>
              <a:off x="1878" y="3470"/>
              <a:ext cx="1844" cy="281"/>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有线以太网 </a:t>
              </a:r>
              <a:r>
                <a:rPr lang="en-US" altLang="zh-CN" sz="1800" dirty="0">
                  <a:latin typeface="微软雅黑" panose="020B0503020204020204" pitchFamily="34" charset="-122"/>
                  <a:ea typeface="微软雅黑" panose="020B0503020204020204" pitchFamily="34" charset="-122"/>
                </a:rPr>
                <a:t>(1 Gbps)</a:t>
              </a:r>
            </a:p>
          </p:txBody>
        </p:sp>
      </p:grpSp>
      <p:grpSp>
        <p:nvGrpSpPr>
          <p:cNvPr id="10" name="Group 140"/>
          <p:cNvGrpSpPr/>
          <p:nvPr/>
        </p:nvGrpSpPr>
        <p:grpSpPr>
          <a:xfrm>
            <a:off x="1073150" y="3725863"/>
            <a:ext cx="1482725" cy="2044700"/>
            <a:chOff x="676" y="2347"/>
            <a:chExt cx="934" cy="1288"/>
          </a:xfrm>
        </p:grpSpPr>
        <p:sp>
          <p:nvSpPr>
            <p:cNvPr id="37958" name="Line 136"/>
            <p:cNvSpPr/>
            <p:nvPr/>
          </p:nvSpPr>
          <p:spPr>
            <a:xfrm>
              <a:off x="1360" y="2347"/>
              <a:ext cx="0" cy="938"/>
            </a:xfrm>
            <a:prstGeom prst="line">
              <a:avLst/>
            </a:prstGeom>
            <a:ln w="19050" cap="flat" cmpd="sng">
              <a:solidFill>
                <a:srgbClr val="CC0000"/>
              </a:solidFill>
              <a:prstDash val="solid"/>
              <a:headEnd type="none" w="med" len="med"/>
              <a:tailEnd type="none" w="med" len="med"/>
            </a:ln>
          </p:spPr>
          <p:txBody>
            <a:bodyPr/>
            <a:lstStyle/>
            <a:p>
              <a:endParaRPr lang="zh-CN" altLang="en-US"/>
            </a:p>
          </p:txBody>
        </p:sp>
        <p:sp>
          <p:nvSpPr>
            <p:cNvPr id="37959" name="Text Box 39"/>
            <p:cNvSpPr txBox="1"/>
            <p:nvPr/>
          </p:nvSpPr>
          <p:spPr>
            <a:xfrm>
              <a:off x="676" y="3298"/>
              <a:ext cx="934" cy="3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lnSpc>
                  <a:spcPct val="8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无线接入点 </a:t>
              </a:r>
              <a:r>
                <a:rPr lang="en-US" altLang="zh-CN" sz="1800" dirty="0">
                  <a:latin typeface="微软雅黑" panose="020B0503020204020204" pitchFamily="34" charset="-122"/>
                  <a:ea typeface="微软雅黑" panose="020B0503020204020204" pitchFamily="34" charset="-122"/>
                </a:rPr>
                <a:t>(54 Mbps)</a:t>
              </a:r>
            </a:p>
          </p:txBody>
        </p:sp>
      </p:grpSp>
      <p:sp>
        <p:nvSpPr>
          <p:cNvPr id="11406" name="Text Box 142"/>
          <p:cNvSpPr txBox="1"/>
          <p:nvPr/>
        </p:nvSpPr>
        <p:spPr>
          <a:xfrm>
            <a:off x="930275" y="1303338"/>
            <a:ext cx="1211263"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无线设备</a:t>
            </a:r>
            <a:endParaRPr lang="en-US" altLang="zh-CN" sz="2000" dirty="0">
              <a:latin typeface="微软雅黑" panose="020B0503020204020204" pitchFamily="34" charset="-122"/>
              <a:ea typeface="微软雅黑" panose="020B0503020204020204" pitchFamily="34" charset="-122"/>
            </a:endParaRPr>
          </a:p>
        </p:txBody>
      </p:sp>
      <p:grpSp>
        <p:nvGrpSpPr>
          <p:cNvPr id="37906" name="Group 143"/>
          <p:cNvGrpSpPr/>
          <p:nvPr/>
        </p:nvGrpSpPr>
        <p:grpSpPr>
          <a:xfrm>
            <a:off x="1384300" y="1954213"/>
            <a:ext cx="733425" cy="758825"/>
            <a:chOff x="2751" y="1851"/>
            <a:chExt cx="462" cy="478"/>
          </a:xfrm>
        </p:grpSpPr>
        <p:pic>
          <p:nvPicPr>
            <p:cNvPr id="37956" name="Picture 144" descr="iphone_stylized_small"/>
            <p:cNvPicPr>
              <a:picLocks noChangeAspect="1"/>
            </p:cNvPicPr>
            <p:nvPr/>
          </p:nvPicPr>
          <p:blipFill>
            <a:blip r:embed="rId6"/>
            <a:stretch>
              <a:fillRect/>
            </a:stretch>
          </p:blipFill>
          <p:spPr>
            <a:xfrm>
              <a:off x="2928" y="1922"/>
              <a:ext cx="152" cy="407"/>
            </a:xfrm>
            <a:prstGeom prst="rect">
              <a:avLst/>
            </a:prstGeom>
            <a:noFill/>
            <a:ln w="9525">
              <a:noFill/>
            </a:ln>
          </p:spPr>
        </p:pic>
        <p:pic>
          <p:nvPicPr>
            <p:cNvPr id="37957" name="Picture 145" descr="antenna_radiation_stylized"/>
            <p:cNvPicPr>
              <a:picLocks noChangeAspect="1"/>
            </p:cNvPicPr>
            <p:nvPr/>
          </p:nvPicPr>
          <p:blipFill>
            <a:blip r:embed="rId5"/>
            <a:stretch>
              <a:fillRect/>
            </a:stretch>
          </p:blipFill>
          <p:spPr>
            <a:xfrm>
              <a:off x="2751" y="1851"/>
              <a:ext cx="462" cy="110"/>
            </a:xfrm>
            <a:prstGeom prst="rect">
              <a:avLst/>
            </a:prstGeom>
            <a:noFill/>
            <a:ln w="9525">
              <a:noFill/>
            </a:ln>
          </p:spPr>
        </p:pic>
      </p:grpSp>
      <p:sp>
        <p:nvSpPr>
          <p:cNvPr id="37907" name="Line 146"/>
          <p:cNvSpPr/>
          <p:nvPr/>
        </p:nvSpPr>
        <p:spPr>
          <a:xfrm>
            <a:off x="3679825" y="3679825"/>
            <a:ext cx="12700" cy="21748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411" name="Oval 147"/>
          <p:cNvSpPr/>
          <p:nvPr/>
        </p:nvSpPr>
        <p:spPr>
          <a:xfrm>
            <a:off x="1281113" y="2801938"/>
            <a:ext cx="3359150" cy="1050925"/>
          </a:xfrm>
          <a:prstGeom prst="ellipse">
            <a:avLst/>
          </a:prstGeom>
          <a:noFill/>
          <a:ln w="19050" cap="flat" cmpd="sng">
            <a:solidFill>
              <a:srgbClr val="CC0000"/>
            </a:solidFill>
            <a:prstDash val="dash"/>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2" name="Group 150"/>
          <p:cNvGrpSpPr/>
          <p:nvPr/>
        </p:nvGrpSpPr>
        <p:grpSpPr>
          <a:xfrm>
            <a:off x="381000" y="3532188"/>
            <a:ext cx="1385888" cy="720725"/>
            <a:chOff x="240" y="2225"/>
            <a:chExt cx="873" cy="454"/>
          </a:xfrm>
        </p:grpSpPr>
        <p:sp>
          <p:nvSpPr>
            <p:cNvPr id="37954" name="Text Box 148"/>
            <p:cNvSpPr txBox="1"/>
            <p:nvPr/>
          </p:nvSpPr>
          <p:spPr>
            <a:xfrm>
              <a:off x="240" y="2357"/>
              <a:ext cx="873" cy="32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spcBef>
                  <a:spcPct val="0"/>
                </a:spcBef>
                <a:buClrTx/>
                <a:buSzTx/>
                <a:buFontTx/>
                <a:buNone/>
              </a:pPr>
              <a:r>
                <a:rPr lang="zh-CN" altLang="en-US" sz="1600" dirty="0">
                  <a:latin typeface="微软雅黑" panose="020B0503020204020204" pitchFamily="34" charset="-122"/>
                  <a:ea typeface="微软雅黑" panose="020B0503020204020204" pitchFamily="34" charset="-122"/>
                </a:rPr>
                <a:t>经常组合在一个盒子里</a:t>
              </a:r>
              <a:endParaRPr lang="en-US" altLang="zh-CN" sz="1600" dirty="0">
                <a:latin typeface="微软雅黑" panose="020B0503020204020204" pitchFamily="34" charset="-122"/>
                <a:ea typeface="微软雅黑" panose="020B0503020204020204" pitchFamily="34" charset="-122"/>
              </a:endParaRPr>
            </a:p>
          </p:txBody>
        </p:sp>
        <p:sp>
          <p:nvSpPr>
            <p:cNvPr id="37955" name="Line 149"/>
            <p:cNvSpPr/>
            <p:nvPr/>
          </p:nvSpPr>
          <p:spPr>
            <a:xfrm flipV="1">
              <a:off x="590" y="2225"/>
              <a:ext cx="238" cy="17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37910" name="Group 151"/>
          <p:cNvGrpSpPr/>
          <p:nvPr/>
        </p:nvGrpSpPr>
        <p:grpSpPr>
          <a:xfrm>
            <a:off x="2379663" y="1566863"/>
            <a:ext cx="954087" cy="1027112"/>
            <a:chOff x="877" y="1008"/>
            <a:chExt cx="2747" cy="2591"/>
          </a:xfrm>
        </p:grpSpPr>
        <p:pic>
          <p:nvPicPr>
            <p:cNvPr id="37931" name="Picture 152" descr="antenna_stylized"/>
            <p:cNvPicPr>
              <a:picLocks noChangeAspect="1"/>
            </p:cNvPicPr>
            <p:nvPr/>
          </p:nvPicPr>
          <p:blipFill>
            <a:blip r:embed="rId7"/>
            <a:stretch>
              <a:fillRect/>
            </a:stretch>
          </p:blipFill>
          <p:spPr>
            <a:xfrm>
              <a:off x="877" y="1008"/>
              <a:ext cx="2725" cy="1421"/>
            </a:xfrm>
            <a:prstGeom prst="rect">
              <a:avLst/>
            </a:prstGeom>
            <a:noFill/>
            <a:ln w="9525">
              <a:noFill/>
            </a:ln>
          </p:spPr>
        </p:pic>
        <p:pic>
          <p:nvPicPr>
            <p:cNvPr id="37932" name="Picture 153" descr="laptop_keyboard"/>
            <p:cNvPicPr>
              <a:picLocks noChangeAspect="1"/>
            </p:cNvPicPr>
            <p:nvPr/>
          </p:nvPicPr>
          <p:blipFill>
            <a:blip r:embed="rId8"/>
            <a:stretch>
              <a:fillRect/>
            </a:stretch>
          </p:blipFill>
          <p:spPr>
            <a:xfrm rot="109064" flipH="1">
              <a:off x="1009" y="2586"/>
              <a:ext cx="2245" cy="1013"/>
            </a:xfrm>
            <a:prstGeom prst="rect">
              <a:avLst/>
            </a:prstGeom>
            <a:noFill/>
            <a:ln w="9525">
              <a:noFill/>
            </a:ln>
          </p:spPr>
        </p:pic>
        <p:sp>
          <p:nvSpPr>
            <p:cNvPr id="37933" name="Freeform 154"/>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37934" name="Picture 155" descr="screen"/>
            <p:cNvPicPr>
              <a:picLocks noChangeAspect="1"/>
            </p:cNvPicPr>
            <p:nvPr/>
          </p:nvPicPr>
          <p:blipFill>
            <a:blip r:embed="rId9"/>
            <a:stretch>
              <a:fillRect/>
            </a:stretch>
          </p:blipFill>
          <p:spPr>
            <a:xfrm>
              <a:off x="1842" y="1637"/>
              <a:ext cx="1642" cy="1203"/>
            </a:xfrm>
            <a:prstGeom prst="rect">
              <a:avLst/>
            </a:prstGeom>
            <a:noFill/>
            <a:ln w="9525">
              <a:noFill/>
            </a:ln>
          </p:spPr>
        </p:pic>
        <p:sp>
          <p:nvSpPr>
            <p:cNvPr id="37935" name="Freeform 156"/>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37936" name="Freeform 157"/>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37937" name="Freeform 158"/>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37938" name="Freeform 159"/>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37939" name="Freeform 160"/>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37940" name="Freeform 161"/>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37941" name="Group 162"/>
            <p:cNvGrpSpPr/>
            <p:nvPr/>
          </p:nvGrpSpPr>
          <p:grpSpPr>
            <a:xfrm>
              <a:off x="1709" y="3008"/>
              <a:ext cx="507" cy="234"/>
              <a:chOff x="1740" y="2642"/>
              <a:chExt cx="752" cy="327"/>
            </a:xfrm>
          </p:grpSpPr>
          <p:sp>
            <p:nvSpPr>
              <p:cNvPr id="37948" name="Freeform 163"/>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37949" name="Freeform 164"/>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37950" name="Freeform 165"/>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37951" name="Freeform 166"/>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37952" name="Freeform 167"/>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37953" name="Freeform 168"/>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37942" name="Freeform 169"/>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37943" name="Freeform 170"/>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7944" name="Freeform 171"/>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37945" name="Freeform 172"/>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37946" name="Freeform 173"/>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37947" name="Freeform 174"/>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37911" name="Group 175"/>
          <p:cNvGrpSpPr/>
          <p:nvPr/>
        </p:nvGrpSpPr>
        <p:grpSpPr>
          <a:xfrm>
            <a:off x="3149600" y="2032000"/>
            <a:ext cx="1123950" cy="862013"/>
            <a:chOff x="-44" y="1473"/>
            <a:chExt cx="981" cy="1105"/>
          </a:xfrm>
        </p:grpSpPr>
        <p:pic>
          <p:nvPicPr>
            <p:cNvPr id="37929" name="Picture 176" descr="desktop_computer_stylized_medium"/>
            <p:cNvPicPr>
              <a:picLocks noChangeAspect="1"/>
            </p:cNvPicPr>
            <p:nvPr/>
          </p:nvPicPr>
          <p:blipFill>
            <a:blip r:embed="rId10"/>
            <a:stretch>
              <a:fillRect/>
            </a:stretch>
          </p:blipFill>
          <p:spPr>
            <a:xfrm flipH="1">
              <a:off x="-44" y="1473"/>
              <a:ext cx="981" cy="1105"/>
            </a:xfrm>
            <a:prstGeom prst="rect">
              <a:avLst/>
            </a:prstGeom>
            <a:noFill/>
            <a:ln w="9525">
              <a:noFill/>
            </a:ln>
          </p:spPr>
        </p:pic>
        <p:sp>
          <p:nvSpPr>
            <p:cNvPr id="37930" name="Freeform 177"/>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7912" name="Group 178"/>
          <p:cNvGrpSpPr/>
          <p:nvPr/>
        </p:nvGrpSpPr>
        <p:grpSpPr>
          <a:xfrm>
            <a:off x="3090863" y="3838575"/>
            <a:ext cx="849312" cy="712788"/>
            <a:chOff x="-44" y="1473"/>
            <a:chExt cx="981" cy="1105"/>
          </a:xfrm>
        </p:grpSpPr>
        <p:pic>
          <p:nvPicPr>
            <p:cNvPr id="37927" name="Picture 179" descr="desktop_computer_stylized_medium"/>
            <p:cNvPicPr>
              <a:picLocks noChangeAspect="1"/>
            </p:cNvPicPr>
            <p:nvPr/>
          </p:nvPicPr>
          <p:blipFill>
            <a:blip r:embed="rId10"/>
            <a:stretch>
              <a:fillRect/>
            </a:stretch>
          </p:blipFill>
          <p:spPr>
            <a:xfrm flipH="1">
              <a:off x="-44" y="1473"/>
              <a:ext cx="981" cy="1105"/>
            </a:xfrm>
            <a:prstGeom prst="rect">
              <a:avLst/>
            </a:prstGeom>
            <a:noFill/>
            <a:ln w="9525">
              <a:noFill/>
            </a:ln>
          </p:spPr>
        </p:pic>
        <p:sp>
          <p:nvSpPr>
            <p:cNvPr id="37928" name="Freeform 180"/>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791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16</a:t>
            </a:fld>
            <a:endParaRPr lang="en-US" altLang="zh-CN" sz="1200" dirty="0">
              <a:latin typeface="微软雅黑" panose="020B0503020204020204" pitchFamily="34" charset="-122"/>
              <a:ea typeface="微软雅黑" panose="020B0503020204020204" pitchFamily="34" charset="-122"/>
            </a:endParaRPr>
          </a:p>
        </p:txBody>
      </p:sp>
      <p:grpSp>
        <p:nvGrpSpPr>
          <p:cNvPr id="37914" name="Group 98"/>
          <p:cNvGrpSpPr/>
          <p:nvPr/>
        </p:nvGrpSpPr>
        <p:grpSpPr>
          <a:xfrm>
            <a:off x="4486275" y="1708150"/>
            <a:ext cx="958850" cy="1276350"/>
            <a:chOff x="5806938" y="3011924"/>
            <a:chExt cx="347997" cy="396620"/>
          </a:xfrm>
        </p:grpSpPr>
        <p:pic>
          <p:nvPicPr>
            <p:cNvPr id="37925" name="Picture 101" descr="fridge2.png"/>
            <p:cNvPicPr>
              <a:picLocks noChangeAspect="1"/>
            </p:cNvPicPr>
            <p:nvPr/>
          </p:nvPicPr>
          <p:blipFill>
            <a:blip r:embed="rId11"/>
            <a:stretch>
              <a:fillRect/>
            </a:stretch>
          </p:blipFill>
          <p:spPr>
            <a:xfrm>
              <a:off x="5906702" y="3071517"/>
              <a:ext cx="189578" cy="337027"/>
            </a:xfrm>
            <a:prstGeom prst="rect">
              <a:avLst/>
            </a:prstGeom>
            <a:noFill/>
            <a:ln w="9525">
              <a:noFill/>
            </a:ln>
          </p:spPr>
        </p:pic>
        <p:pic>
          <p:nvPicPr>
            <p:cNvPr id="37926" name="Picture 1115" descr="antenna_stylized"/>
            <p:cNvPicPr>
              <a:picLocks noChangeAspect="1"/>
            </p:cNvPicPr>
            <p:nvPr/>
          </p:nvPicPr>
          <p:blipFill>
            <a:blip r:embed="rId12"/>
            <a:stretch>
              <a:fillRect/>
            </a:stretch>
          </p:blipFill>
          <p:spPr>
            <a:xfrm>
              <a:off x="5806938" y="3011924"/>
              <a:ext cx="347997" cy="167557"/>
            </a:xfrm>
            <a:prstGeom prst="rect">
              <a:avLst/>
            </a:prstGeom>
            <a:noFill/>
            <a:ln w="9525">
              <a:noFill/>
            </a:ln>
          </p:spPr>
        </p:pic>
      </p:grpSp>
      <p:grpSp>
        <p:nvGrpSpPr>
          <p:cNvPr id="37915" name="Group 347"/>
          <p:cNvGrpSpPr/>
          <p:nvPr/>
        </p:nvGrpSpPr>
        <p:grpSpPr>
          <a:xfrm>
            <a:off x="3236913" y="3187700"/>
            <a:ext cx="1114425" cy="541338"/>
            <a:chOff x="1871277" y="1576300"/>
            <a:chExt cx="1128371" cy="437861"/>
          </a:xfrm>
        </p:grpSpPr>
        <p:sp>
          <p:nvSpPr>
            <p:cNvPr id="88" name="Oval 87"/>
            <p:cNvSpPr>
              <a:spLocks noChangeArrowheads="1"/>
            </p:cNvSpPr>
            <p:nvPr/>
          </p:nvSpPr>
          <p:spPr bwMode="auto">
            <a:xfrm flipV="1">
              <a:off x="1874492" y="1694432"/>
              <a:ext cx="1125156" cy="31972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 name="Oval 89"/>
            <p:cNvSpPr>
              <a:spLocks noChangeArrowheads="1"/>
            </p:cNvSpPr>
            <p:nvPr/>
          </p:nvSpPr>
          <p:spPr bwMode="auto">
            <a:xfrm flipV="1">
              <a:off x="1871277" y="1576300"/>
              <a:ext cx="1125156" cy="31972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 name="Freeform 91"/>
            <p:cNvSpPr/>
            <p:nvPr/>
          </p:nvSpPr>
          <p:spPr bwMode="auto">
            <a:xfrm>
              <a:off x="2102738" y="1632798"/>
              <a:ext cx="662235" cy="11171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3" name="Freeform 92"/>
            <p:cNvSpPr/>
            <p:nvPr/>
          </p:nvSpPr>
          <p:spPr bwMode="auto">
            <a:xfrm>
              <a:off x="2536727" y="1727818"/>
              <a:ext cx="244320" cy="975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 name="Freeform 93"/>
            <p:cNvSpPr/>
            <p:nvPr/>
          </p:nvSpPr>
          <p:spPr bwMode="auto">
            <a:xfrm>
              <a:off x="2089879" y="1730386"/>
              <a:ext cx="241105" cy="9630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5" name="Straight Connector 94"/>
            <p:cNvCxnSpPr>
              <a:cxnSpLocks noChangeShapeType="1"/>
              <a:endCxn id="90" idx="2"/>
            </p:cNvCxnSpPr>
            <p:nvPr/>
          </p:nvCxnSpPr>
          <p:spPr bwMode="auto">
            <a:xfrm flipH="1" flipV="1">
              <a:off x="1871277" y="1736806"/>
              <a:ext cx="3215" cy="12326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6" name="Straight Connector 95"/>
            <p:cNvCxnSpPr>
              <a:cxnSpLocks noChangeShapeType="1"/>
            </p:cNvCxnSpPr>
            <p:nvPr/>
          </p:nvCxnSpPr>
          <p:spPr bwMode="auto">
            <a:xfrm flipH="1" flipV="1">
              <a:off x="2996433" y="1734238"/>
              <a:ext cx="3215" cy="123269"/>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39939" name="Title 50"/>
          <p:cNvSpPr>
            <a:spLocks noGrp="1"/>
          </p:cNvSpPr>
          <p:nvPr>
            <p:ph type="title" idx="4294967295"/>
          </p:nvPr>
        </p:nvSpPr>
        <p:spPr>
          <a:xfrm>
            <a:off x="290513" y="198438"/>
            <a:ext cx="8321675" cy="765175"/>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企业接入网（以太网）</a:t>
            </a:r>
            <a:endParaRPr lang="en-US" altLang="zh-CN" sz="4000" dirty="0">
              <a:latin typeface="微软雅黑" panose="020B0503020204020204" pitchFamily="34" charset="-122"/>
              <a:ea typeface="微软雅黑" panose="020B0503020204020204" pitchFamily="34" charset="-122"/>
            </a:endParaRPr>
          </a:p>
        </p:txBody>
      </p:sp>
      <p:sp>
        <p:nvSpPr>
          <p:cNvPr id="39940" name="Content Placeholder 52"/>
          <p:cNvSpPr>
            <a:spLocks noGrp="1"/>
          </p:cNvSpPr>
          <p:nvPr>
            <p:ph idx="1"/>
          </p:nvPr>
        </p:nvSpPr>
        <p:spPr>
          <a:xfrm>
            <a:off x="455613" y="4783138"/>
            <a:ext cx="8043862" cy="1414462"/>
          </a:xfrm>
          <a:ln/>
        </p:spPr>
        <p:txBody>
          <a:bodyPr vert="horz" wrap="square" lIns="91440" tIns="45720" rIns="91440" bIns="45720" anchor="t" anchorCtr="0"/>
          <a:lstStyle/>
          <a:p>
            <a:pPr marL="287655" indent="-287655" eaLnBrk="1" hangingPunct="1"/>
            <a:r>
              <a:rPr lang="zh-CN" altLang="en-US" sz="2400" dirty="0">
                <a:latin typeface="微软雅黑" panose="020B0503020204020204" pitchFamily="34" charset="-122"/>
                <a:ea typeface="微软雅黑" panose="020B0503020204020204" pitchFamily="34" charset="-122"/>
              </a:rPr>
              <a:t>通常用于公司、大学等</a:t>
            </a:r>
          </a:p>
          <a:p>
            <a:pPr marL="287655" indent="-287655" eaLnBrk="1" hangingPunct="1"/>
            <a:r>
              <a:rPr lang="zh-CN" altLang="en-US" sz="2400" dirty="0">
                <a:latin typeface="微软雅黑" panose="020B0503020204020204" pitchFamily="34" charset="-122"/>
                <a:ea typeface="微软雅黑" panose="020B0503020204020204" pitchFamily="34" charset="-122"/>
              </a:rPr>
              <a:t>传输速率：</a:t>
            </a:r>
            <a:r>
              <a:rPr lang="en-US" altLang="zh-CN" sz="2400" dirty="0">
                <a:latin typeface="微软雅黑" panose="020B0503020204020204" pitchFamily="34" charset="-122"/>
                <a:ea typeface="微软雅黑" panose="020B0503020204020204" pitchFamily="34" charset="-122"/>
              </a:rPr>
              <a:t> 10 Mbps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100Mbps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1Gbps</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10Gbps </a:t>
            </a:r>
            <a:endParaRPr lang="zh-CN" altLang="en-US" sz="2400" dirty="0">
              <a:latin typeface="微软雅黑" panose="020B0503020204020204" pitchFamily="34" charset="-122"/>
              <a:ea typeface="微软雅黑" panose="020B0503020204020204" pitchFamily="34" charset="-122"/>
            </a:endParaRPr>
          </a:p>
          <a:p>
            <a:pPr marL="287655" indent="-287655" eaLnBrk="1" hangingPunct="1"/>
            <a:r>
              <a:rPr lang="zh-CN" altLang="en-US" sz="2400" dirty="0">
                <a:latin typeface="微软雅黑" panose="020B0503020204020204" pitchFamily="34" charset="-122"/>
                <a:ea typeface="微软雅黑" panose="020B0503020204020204" pitchFamily="34" charset="-122"/>
              </a:rPr>
              <a:t>端系统通常连接到以太网交换机</a:t>
            </a:r>
          </a:p>
        </p:txBody>
      </p:sp>
      <p:sp>
        <p:nvSpPr>
          <p:cNvPr id="39941" name="Line 2"/>
          <p:cNvSpPr/>
          <p:nvPr/>
        </p:nvSpPr>
        <p:spPr>
          <a:xfrm>
            <a:off x="2217738" y="3186113"/>
            <a:ext cx="0" cy="46831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9942" name="Line 3"/>
          <p:cNvSpPr/>
          <p:nvPr/>
        </p:nvSpPr>
        <p:spPr>
          <a:xfrm>
            <a:off x="2636838" y="3194050"/>
            <a:ext cx="0" cy="55880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9943" name="Line 4"/>
          <p:cNvSpPr/>
          <p:nvPr/>
        </p:nvSpPr>
        <p:spPr>
          <a:xfrm flipH="1">
            <a:off x="1614488" y="3167063"/>
            <a:ext cx="6969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9944" name="Group 51"/>
          <p:cNvGrpSpPr/>
          <p:nvPr/>
        </p:nvGrpSpPr>
        <p:grpSpPr>
          <a:xfrm>
            <a:off x="2016125" y="2873375"/>
            <a:ext cx="1052513" cy="355600"/>
            <a:chOff x="4410" y="1365"/>
            <a:chExt cx="663" cy="224"/>
          </a:xfrm>
        </p:grpSpPr>
        <p:sp>
          <p:nvSpPr>
            <p:cNvPr id="40142" name="Rectangle 52"/>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143" name="AutoShape 53"/>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144" name="Freeform 54"/>
            <p:cNvSpPr/>
            <p:nvPr/>
          </p:nvSpPr>
          <p:spPr>
            <a:xfrm>
              <a:off x="4904" y="1365"/>
              <a:ext cx="169" cy="224"/>
            </a:xfrm>
            <a:custGeom>
              <a:avLst/>
              <a:gdLst>
                <a:gd name="txL" fmla="*/ 0 w 169"/>
                <a:gd name="txT" fmla="*/ 0 h 224"/>
                <a:gd name="txR" fmla="*/ 169 w 169"/>
                <a:gd name="txB" fmla="*/ 224 h 224"/>
              </a:gdLst>
              <a:ahLst/>
              <a:cxnLst>
                <a:cxn ang="0">
                  <a:pos x="0" y="138"/>
                </a:cxn>
                <a:cxn ang="0">
                  <a:pos x="0" y="224"/>
                </a:cxn>
                <a:cxn ang="0">
                  <a:pos x="169" y="77"/>
                </a:cxn>
                <a:cxn ang="0">
                  <a:pos x="169" y="0"/>
                </a:cxn>
                <a:cxn ang="0">
                  <a:pos x="0" y="138"/>
                </a:cxn>
              </a:cxnLst>
              <a:rect l="txL" t="txT" r="txR" b="txB"/>
              <a:pathLst>
                <a:path w="169" h="224">
                  <a:moveTo>
                    <a:pt x="0" y="138"/>
                  </a:moveTo>
                  <a:lnTo>
                    <a:pt x="0" y="224"/>
                  </a:lnTo>
                  <a:lnTo>
                    <a:pt x="169" y="77"/>
                  </a:lnTo>
                  <a:lnTo>
                    <a:pt x="169" y="0"/>
                  </a:lnTo>
                  <a:lnTo>
                    <a:pt x="0" y="138"/>
                  </a:lnTo>
                  <a:close/>
                </a:path>
              </a:pathLst>
            </a:custGeom>
            <a:solidFill>
              <a:srgbClr val="BBE0E3">
                <a:alpha val="100000"/>
              </a:srgbClr>
            </a:solidFill>
            <a:ln w="63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0145" name="Freeform 55"/>
            <p:cNvSpPr/>
            <p:nvPr/>
          </p:nvSpPr>
          <p:spPr>
            <a:xfrm>
              <a:off x="4475" y="1395"/>
              <a:ext cx="506" cy="80"/>
            </a:xfrm>
            <a:custGeom>
              <a:avLst/>
              <a:gdLst>
                <a:gd name="txL" fmla="*/ 0 w 280"/>
                <a:gd name="txT" fmla="*/ 0 h 63"/>
                <a:gd name="txR" fmla="*/ 280 w 280"/>
                <a:gd name="txB" fmla="*/ 63 h 63"/>
              </a:gdLst>
              <a:ahLst/>
              <a:cxnLst>
                <a:cxn ang="0">
                  <a:pos x="0" y="3688"/>
                </a:cxn>
                <a:cxn ang="0">
                  <a:pos x="868488" y="3587"/>
                </a:cxn>
                <a:cxn ang="0">
                  <a:pos x="5125560" y="0"/>
                </a:cxn>
                <a:cxn ang="0">
                  <a:pos x="6543881" y="0"/>
                </a:cxn>
              </a:cxnLst>
              <a:rect l="txL" t="txT" r="txR" b="txB"/>
              <a:pathLst>
                <a:path w="280" h="63">
                  <a:moveTo>
                    <a:pt x="0" y="63"/>
                  </a:moveTo>
                  <a:lnTo>
                    <a:pt x="37" y="62"/>
                  </a:lnTo>
                  <a:lnTo>
                    <a:pt x="219" y="0"/>
                  </a:lnTo>
                  <a:lnTo>
                    <a:pt x="28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0146" name="Freeform 56"/>
            <p:cNvSpPr/>
            <p:nvPr/>
          </p:nvSpPr>
          <p:spPr>
            <a:xfrm>
              <a:off x="4593" y="1391"/>
              <a:ext cx="293" cy="93"/>
            </a:xfrm>
            <a:custGeom>
              <a:avLst/>
              <a:gdLst>
                <a:gd name="txL" fmla="*/ 0 w 293"/>
                <a:gd name="txT" fmla="*/ 0 h 93"/>
                <a:gd name="txR" fmla="*/ 293 w 293"/>
                <a:gd name="txB" fmla="*/ 93 h 93"/>
              </a:gdLst>
              <a:ahLst/>
              <a:cxnLst>
                <a:cxn ang="0">
                  <a:pos x="0" y="0"/>
                </a:cxn>
                <a:cxn ang="0">
                  <a:pos x="67" y="1"/>
                </a:cxn>
                <a:cxn ang="0">
                  <a:pos x="195" y="93"/>
                </a:cxn>
                <a:cxn ang="0">
                  <a:pos x="293" y="93"/>
                </a:cxn>
              </a:cxnLst>
              <a:rect l="txL" t="txT" r="txR" b="txB"/>
              <a:pathLst>
                <a:path w="293" h="93">
                  <a:moveTo>
                    <a:pt x="0" y="0"/>
                  </a:moveTo>
                  <a:lnTo>
                    <a:pt x="67" y="1"/>
                  </a:lnTo>
                  <a:lnTo>
                    <a:pt x="195" y="93"/>
                  </a:lnTo>
                  <a:lnTo>
                    <a:pt x="293" y="93"/>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39945" name="Line 59"/>
          <p:cNvSpPr/>
          <p:nvPr/>
        </p:nvSpPr>
        <p:spPr>
          <a:xfrm flipH="1">
            <a:off x="1108075" y="2946400"/>
            <a:ext cx="1062038"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39946" name="Line 61"/>
          <p:cNvSpPr/>
          <p:nvPr/>
        </p:nvSpPr>
        <p:spPr>
          <a:xfrm flipV="1">
            <a:off x="2389188" y="2328863"/>
            <a:ext cx="0" cy="536575"/>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39947" name="Group 62"/>
          <p:cNvGrpSpPr/>
          <p:nvPr/>
        </p:nvGrpSpPr>
        <p:grpSpPr>
          <a:xfrm>
            <a:off x="2089150" y="1876425"/>
            <a:ext cx="873125" cy="627063"/>
            <a:chOff x="2967" y="478"/>
            <a:chExt cx="788" cy="625"/>
          </a:xfrm>
        </p:grpSpPr>
        <p:pic>
          <p:nvPicPr>
            <p:cNvPr id="40140" name="Picture 63" descr="access_point_stylized_small"/>
            <p:cNvPicPr>
              <a:picLocks noChangeAspect="1"/>
            </p:cNvPicPr>
            <p:nvPr/>
          </p:nvPicPr>
          <p:blipFill>
            <a:blip r:embed="rId2"/>
            <a:stretch>
              <a:fillRect/>
            </a:stretch>
          </p:blipFill>
          <p:spPr>
            <a:xfrm>
              <a:off x="3012" y="559"/>
              <a:ext cx="576" cy="544"/>
            </a:xfrm>
            <a:prstGeom prst="rect">
              <a:avLst/>
            </a:prstGeom>
            <a:noFill/>
            <a:ln w="9525">
              <a:noFill/>
            </a:ln>
          </p:spPr>
        </p:pic>
        <p:pic>
          <p:nvPicPr>
            <p:cNvPr id="40141" name="Picture 64" descr="antenna_radiation_stylized"/>
            <p:cNvPicPr>
              <a:picLocks noChangeAspect="1"/>
            </p:cNvPicPr>
            <p:nvPr/>
          </p:nvPicPr>
          <p:blipFill>
            <a:blip r:embed="rId3"/>
            <a:stretch>
              <a:fillRect/>
            </a:stretch>
          </p:blipFill>
          <p:spPr>
            <a:xfrm>
              <a:off x="2967" y="478"/>
              <a:ext cx="788" cy="188"/>
            </a:xfrm>
            <a:prstGeom prst="rect">
              <a:avLst/>
            </a:prstGeom>
            <a:noFill/>
            <a:ln w="9525">
              <a:noFill/>
            </a:ln>
          </p:spPr>
        </p:pic>
      </p:grpSp>
      <p:grpSp>
        <p:nvGrpSpPr>
          <p:cNvPr id="39948" name="Group 65"/>
          <p:cNvGrpSpPr/>
          <p:nvPr/>
        </p:nvGrpSpPr>
        <p:grpSpPr>
          <a:xfrm>
            <a:off x="2746375" y="1231900"/>
            <a:ext cx="622300" cy="706438"/>
            <a:chOff x="877" y="1008"/>
            <a:chExt cx="2747" cy="2591"/>
          </a:xfrm>
        </p:grpSpPr>
        <p:pic>
          <p:nvPicPr>
            <p:cNvPr id="40117" name="Picture 66" descr="antenna_stylized"/>
            <p:cNvPicPr>
              <a:picLocks noChangeAspect="1"/>
            </p:cNvPicPr>
            <p:nvPr/>
          </p:nvPicPr>
          <p:blipFill>
            <a:blip r:embed="rId4"/>
            <a:stretch>
              <a:fillRect/>
            </a:stretch>
          </p:blipFill>
          <p:spPr>
            <a:xfrm>
              <a:off x="877" y="1008"/>
              <a:ext cx="2725" cy="1421"/>
            </a:xfrm>
            <a:prstGeom prst="rect">
              <a:avLst/>
            </a:prstGeom>
            <a:noFill/>
            <a:ln w="9525">
              <a:noFill/>
            </a:ln>
          </p:spPr>
        </p:pic>
        <p:pic>
          <p:nvPicPr>
            <p:cNvPr id="40118" name="Picture 67" descr="laptop_keyboard"/>
            <p:cNvPicPr>
              <a:picLocks noChangeAspect="1"/>
            </p:cNvPicPr>
            <p:nvPr/>
          </p:nvPicPr>
          <p:blipFill>
            <a:blip r:embed="rId5"/>
            <a:stretch>
              <a:fillRect/>
            </a:stretch>
          </p:blipFill>
          <p:spPr>
            <a:xfrm rot="109064" flipH="1">
              <a:off x="1009" y="2586"/>
              <a:ext cx="2245" cy="1013"/>
            </a:xfrm>
            <a:prstGeom prst="rect">
              <a:avLst/>
            </a:prstGeom>
            <a:noFill/>
            <a:ln w="9525">
              <a:noFill/>
            </a:ln>
          </p:spPr>
        </p:pic>
        <p:sp>
          <p:nvSpPr>
            <p:cNvPr id="40119" name="Freeform 68"/>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40120" name="Picture 69" descr="screen"/>
            <p:cNvPicPr>
              <a:picLocks noChangeAspect="1"/>
            </p:cNvPicPr>
            <p:nvPr/>
          </p:nvPicPr>
          <p:blipFill>
            <a:blip r:embed="rId6"/>
            <a:stretch>
              <a:fillRect/>
            </a:stretch>
          </p:blipFill>
          <p:spPr>
            <a:xfrm>
              <a:off x="1842" y="1637"/>
              <a:ext cx="1642" cy="1203"/>
            </a:xfrm>
            <a:prstGeom prst="rect">
              <a:avLst/>
            </a:prstGeom>
            <a:noFill/>
            <a:ln w="9525">
              <a:noFill/>
            </a:ln>
          </p:spPr>
        </p:pic>
        <p:sp>
          <p:nvSpPr>
            <p:cNvPr id="40121" name="Freeform 70"/>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40122" name="Freeform 71"/>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40123" name="Freeform 72"/>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40124" name="Freeform 73"/>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40125" name="Freeform 74"/>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40126" name="Freeform 75"/>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40127" name="Group 76"/>
            <p:cNvGrpSpPr/>
            <p:nvPr/>
          </p:nvGrpSpPr>
          <p:grpSpPr>
            <a:xfrm>
              <a:off x="1709" y="3008"/>
              <a:ext cx="507" cy="234"/>
              <a:chOff x="1740" y="2642"/>
              <a:chExt cx="752" cy="327"/>
            </a:xfrm>
          </p:grpSpPr>
          <p:sp>
            <p:nvSpPr>
              <p:cNvPr id="40134" name="Freeform 77"/>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40135" name="Freeform 78"/>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40136" name="Freeform 79"/>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40137" name="Freeform 80"/>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40138" name="Freeform 81"/>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40139" name="Freeform 82"/>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40128" name="Freeform 83"/>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40129" name="Freeform 84"/>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130" name="Freeform 85"/>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40131" name="Freeform 86"/>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40132" name="Freeform 87"/>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133" name="Freeform 88"/>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39949" name="Group 89"/>
          <p:cNvGrpSpPr/>
          <p:nvPr/>
        </p:nvGrpSpPr>
        <p:grpSpPr>
          <a:xfrm>
            <a:off x="1216025" y="1511300"/>
            <a:ext cx="566738" cy="625475"/>
            <a:chOff x="877" y="1008"/>
            <a:chExt cx="2747" cy="2591"/>
          </a:xfrm>
        </p:grpSpPr>
        <p:pic>
          <p:nvPicPr>
            <p:cNvPr id="40094" name="Picture 90" descr="antenna_stylized"/>
            <p:cNvPicPr>
              <a:picLocks noChangeAspect="1"/>
            </p:cNvPicPr>
            <p:nvPr/>
          </p:nvPicPr>
          <p:blipFill>
            <a:blip r:embed="rId7"/>
            <a:stretch>
              <a:fillRect/>
            </a:stretch>
          </p:blipFill>
          <p:spPr>
            <a:xfrm>
              <a:off x="877" y="1008"/>
              <a:ext cx="2725" cy="1421"/>
            </a:xfrm>
            <a:prstGeom prst="rect">
              <a:avLst/>
            </a:prstGeom>
            <a:noFill/>
            <a:ln w="9525">
              <a:noFill/>
            </a:ln>
          </p:spPr>
        </p:pic>
        <p:pic>
          <p:nvPicPr>
            <p:cNvPr id="40095" name="Picture 91" descr="laptop_keyboard"/>
            <p:cNvPicPr>
              <a:picLocks noChangeAspect="1"/>
            </p:cNvPicPr>
            <p:nvPr/>
          </p:nvPicPr>
          <p:blipFill>
            <a:blip r:embed="rId8"/>
            <a:stretch>
              <a:fillRect/>
            </a:stretch>
          </p:blipFill>
          <p:spPr>
            <a:xfrm rot="109064" flipH="1">
              <a:off x="1009" y="2586"/>
              <a:ext cx="2245" cy="1013"/>
            </a:xfrm>
            <a:prstGeom prst="rect">
              <a:avLst/>
            </a:prstGeom>
            <a:noFill/>
            <a:ln w="9525">
              <a:noFill/>
            </a:ln>
          </p:spPr>
        </p:pic>
        <p:sp>
          <p:nvSpPr>
            <p:cNvPr id="40096" name="Freeform 92"/>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40097" name="Picture 93" descr="screen"/>
            <p:cNvPicPr>
              <a:picLocks noChangeAspect="1"/>
            </p:cNvPicPr>
            <p:nvPr/>
          </p:nvPicPr>
          <p:blipFill>
            <a:blip r:embed="rId9"/>
            <a:stretch>
              <a:fillRect/>
            </a:stretch>
          </p:blipFill>
          <p:spPr>
            <a:xfrm>
              <a:off x="1842" y="1637"/>
              <a:ext cx="1642" cy="1203"/>
            </a:xfrm>
            <a:prstGeom prst="rect">
              <a:avLst/>
            </a:prstGeom>
            <a:noFill/>
            <a:ln w="9525">
              <a:noFill/>
            </a:ln>
          </p:spPr>
        </p:pic>
        <p:sp>
          <p:nvSpPr>
            <p:cNvPr id="40098" name="Freeform 94"/>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40099" name="Freeform 95"/>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40100" name="Freeform 96"/>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40101" name="Freeform 97"/>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40102" name="Freeform 98"/>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40103" name="Freeform 99"/>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40104" name="Group 100"/>
            <p:cNvGrpSpPr/>
            <p:nvPr/>
          </p:nvGrpSpPr>
          <p:grpSpPr>
            <a:xfrm>
              <a:off x="1709" y="3008"/>
              <a:ext cx="507" cy="234"/>
              <a:chOff x="1740" y="2642"/>
              <a:chExt cx="752" cy="327"/>
            </a:xfrm>
          </p:grpSpPr>
          <p:sp>
            <p:nvSpPr>
              <p:cNvPr id="40111" name="Freeform 10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40112" name="Freeform 10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40113" name="Freeform 10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40114" name="Freeform 10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40115" name="Freeform 10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40116" name="Freeform 10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40105" name="Freeform 107"/>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40106" name="Freeform 108"/>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107" name="Freeform 109"/>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40108" name="Freeform 110"/>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40109" name="Freeform 111"/>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110" name="Freeform 112"/>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39950" name="Group 113"/>
          <p:cNvGrpSpPr/>
          <p:nvPr/>
        </p:nvGrpSpPr>
        <p:grpSpPr>
          <a:xfrm>
            <a:off x="1963738" y="1203325"/>
            <a:ext cx="635000" cy="615950"/>
            <a:chOff x="877" y="1008"/>
            <a:chExt cx="2747" cy="2591"/>
          </a:xfrm>
        </p:grpSpPr>
        <p:pic>
          <p:nvPicPr>
            <p:cNvPr id="40071" name="Picture 114" descr="antenna_stylized"/>
            <p:cNvPicPr>
              <a:picLocks noChangeAspect="1"/>
            </p:cNvPicPr>
            <p:nvPr/>
          </p:nvPicPr>
          <p:blipFill>
            <a:blip r:embed="rId10"/>
            <a:stretch>
              <a:fillRect/>
            </a:stretch>
          </p:blipFill>
          <p:spPr>
            <a:xfrm>
              <a:off x="877" y="1008"/>
              <a:ext cx="2725" cy="1421"/>
            </a:xfrm>
            <a:prstGeom prst="rect">
              <a:avLst/>
            </a:prstGeom>
            <a:noFill/>
            <a:ln w="9525">
              <a:noFill/>
            </a:ln>
          </p:spPr>
        </p:pic>
        <p:pic>
          <p:nvPicPr>
            <p:cNvPr id="40072" name="Picture 115" descr="laptop_keyboard"/>
            <p:cNvPicPr>
              <a:picLocks noChangeAspect="1"/>
            </p:cNvPicPr>
            <p:nvPr/>
          </p:nvPicPr>
          <p:blipFill>
            <a:blip r:embed="rId11"/>
            <a:stretch>
              <a:fillRect/>
            </a:stretch>
          </p:blipFill>
          <p:spPr>
            <a:xfrm rot="109064" flipH="1">
              <a:off x="1009" y="2586"/>
              <a:ext cx="2245" cy="1013"/>
            </a:xfrm>
            <a:prstGeom prst="rect">
              <a:avLst/>
            </a:prstGeom>
            <a:noFill/>
            <a:ln w="9525">
              <a:noFill/>
            </a:ln>
          </p:spPr>
        </p:pic>
        <p:sp>
          <p:nvSpPr>
            <p:cNvPr id="40073" name="Freeform 116"/>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40074" name="Picture 117" descr="screen"/>
            <p:cNvPicPr>
              <a:picLocks noChangeAspect="1"/>
            </p:cNvPicPr>
            <p:nvPr/>
          </p:nvPicPr>
          <p:blipFill>
            <a:blip r:embed="rId12"/>
            <a:stretch>
              <a:fillRect/>
            </a:stretch>
          </p:blipFill>
          <p:spPr>
            <a:xfrm>
              <a:off x="1842" y="1637"/>
              <a:ext cx="1642" cy="1203"/>
            </a:xfrm>
            <a:prstGeom prst="rect">
              <a:avLst/>
            </a:prstGeom>
            <a:noFill/>
            <a:ln w="9525">
              <a:noFill/>
            </a:ln>
          </p:spPr>
        </p:pic>
        <p:sp>
          <p:nvSpPr>
            <p:cNvPr id="40075" name="Freeform 118"/>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40076" name="Freeform 119"/>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40077" name="Freeform 120"/>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40078" name="Freeform 121"/>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40079" name="Freeform 122"/>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40080" name="Freeform 123"/>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40081" name="Group 124"/>
            <p:cNvGrpSpPr/>
            <p:nvPr/>
          </p:nvGrpSpPr>
          <p:grpSpPr>
            <a:xfrm>
              <a:off x="1709" y="3008"/>
              <a:ext cx="507" cy="234"/>
              <a:chOff x="1740" y="2642"/>
              <a:chExt cx="752" cy="327"/>
            </a:xfrm>
          </p:grpSpPr>
          <p:sp>
            <p:nvSpPr>
              <p:cNvPr id="40088" name="Freeform 125"/>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40089" name="Freeform 126"/>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40090" name="Freeform 127"/>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40091" name="Freeform 128"/>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40092" name="Freeform 129"/>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40093" name="Freeform 130"/>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40082" name="Freeform 131"/>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40083" name="Freeform 132"/>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084" name="Freeform 133"/>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40085" name="Freeform 134"/>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40086" name="Freeform 135"/>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0087" name="Freeform 136"/>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39951" name="Group 296"/>
          <p:cNvGrpSpPr/>
          <p:nvPr/>
        </p:nvGrpSpPr>
        <p:grpSpPr>
          <a:xfrm>
            <a:off x="4429125" y="1851025"/>
            <a:ext cx="1166813" cy="479425"/>
            <a:chOff x="2356" y="1300"/>
            <a:chExt cx="555" cy="194"/>
          </a:xfrm>
        </p:grpSpPr>
        <p:sp>
          <p:nvSpPr>
            <p:cNvPr id="4006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6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6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66" name="Group 300"/>
            <p:cNvGrpSpPr/>
            <p:nvPr/>
          </p:nvGrpSpPr>
          <p:grpSpPr>
            <a:xfrm>
              <a:off x="2468" y="1332"/>
              <a:ext cx="310" cy="60"/>
              <a:chOff x="2468" y="1332"/>
              <a:chExt cx="310" cy="60"/>
            </a:xfrm>
          </p:grpSpPr>
          <p:sp>
            <p:nvSpPr>
              <p:cNvPr id="40069" name="Freeform 30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0070" name="Freeform 30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0067" name="Line 303"/>
            <p:cNvSpPr/>
            <p:nvPr/>
          </p:nvSpPr>
          <p:spPr>
            <a:xfrm>
              <a:off x="2357" y="1361"/>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0068" name="Line 304"/>
            <p:cNvSpPr/>
            <p:nvPr/>
          </p:nvSpPr>
          <p:spPr>
            <a:xfrm>
              <a:off x="2907" y="1363"/>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39952" name="Line 305"/>
          <p:cNvSpPr/>
          <p:nvPr/>
        </p:nvSpPr>
        <p:spPr>
          <a:xfrm flipV="1">
            <a:off x="2778125" y="2111375"/>
            <a:ext cx="1668463" cy="766763"/>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39953" name="Line 306"/>
          <p:cNvSpPr/>
          <p:nvPr/>
        </p:nvSpPr>
        <p:spPr>
          <a:xfrm>
            <a:off x="4594225" y="3005138"/>
            <a:ext cx="0" cy="65246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39954" name="Line 340"/>
          <p:cNvSpPr/>
          <p:nvPr/>
        </p:nvSpPr>
        <p:spPr>
          <a:xfrm>
            <a:off x="4975225" y="2997200"/>
            <a:ext cx="0" cy="652463"/>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nvGrpSpPr>
          <p:cNvPr id="39955" name="Group 230"/>
          <p:cNvGrpSpPr/>
          <p:nvPr/>
        </p:nvGrpSpPr>
        <p:grpSpPr>
          <a:xfrm>
            <a:off x="4432300" y="3616325"/>
            <a:ext cx="365125" cy="766763"/>
            <a:chOff x="4140" y="429"/>
            <a:chExt cx="1425" cy="2396"/>
          </a:xfrm>
        </p:grpSpPr>
        <p:sp>
          <p:nvSpPr>
            <p:cNvPr id="40031" name="Freeform 231"/>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40032" name="Rectangle 232"/>
            <p:cNvSpPr/>
            <p:nvPr/>
          </p:nvSpPr>
          <p:spPr>
            <a:xfrm>
              <a:off x="4208" y="429"/>
              <a:ext cx="1047" cy="2282"/>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33" name="Freeform 233"/>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40034" name="Freeform 234"/>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035" name="Rectangle 235"/>
            <p:cNvSpPr/>
            <p:nvPr/>
          </p:nvSpPr>
          <p:spPr>
            <a:xfrm>
              <a:off x="4214" y="692"/>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36" name="Group 236"/>
            <p:cNvGrpSpPr/>
            <p:nvPr/>
          </p:nvGrpSpPr>
          <p:grpSpPr>
            <a:xfrm>
              <a:off x="4749" y="668"/>
              <a:ext cx="581" cy="145"/>
              <a:chOff x="614" y="2568"/>
              <a:chExt cx="725" cy="139"/>
            </a:xfrm>
          </p:grpSpPr>
          <p:sp>
            <p:nvSpPr>
              <p:cNvPr id="40061" name="AutoShape 237"/>
              <p:cNvSpPr/>
              <p:nvPr/>
            </p:nvSpPr>
            <p:spPr>
              <a:xfrm>
                <a:off x="612" y="2567"/>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62" name="AutoShape 238"/>
              <p:cNvSpPr/>
              <p:nvPr/>
            </p:nvSpPr>
            <p:spPr>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37" name="Rectangle 239"/>
            <p:cNvSpPr/>
            <p:nvPr/>
          </p:nvSpPr>
          <p:spPr>
            <a:xfrm>
              <a:off x="4227" y="1019"/>
              <a:ext cx="595"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38" name="Group 240"/>
            <p:cNvGrpSpPr/>
            <p:nvPr/>
          </p:nvGrpSpPr>
          <p:grpSpPr>
            <a:xfrm>
              <a:off x="4747" y="994"/>
              <a:ext cx="581" cy="134"/>
              <a:chOff x="614" y="2568"/>
              <a:chExt cx="725" cy="139"/>
            </a:xfrm>
          </p:grpSpPr>
          <p:sp>
            <p:nvSpPr>
              <p:cNvPr id="40059" name="AutoShape 241"/>
              <p:cNvSpPr/>
              <p:nvPr/>
            </p:nvSpPr>
            <p:spPr>
              <a:xfrm>
                <a:off x="614" y="2569"/>
                <a:ext cx="727"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60" name="AutoShape 242"/>
              <p:cNvSpPr/>
              <p:nvPr/>
            </p:nvSpPr>
            <p:spPr>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39" name="Rectangle 243"/>
            <p:cNvSpPr/>
            <p:nvPr/>
          </p:nvSpPr>
          <p:spPr>
            <a:xfrm>
              <a:off x="4214" y="1357"/>
              <a:ext cx="601"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40" name="Rectangle 244"/>
            <p:cNvSpPr/>
            <p:nvPr/>
          </p:nvSpPr>
          <p:spPr>
            <a:xfrm>
              <a:off x="4227" y="1654"/>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41" name="Group 245"/>
            <p:cNvGrpSpPr/>
            <p:nvPr/>
          </p:nvGrpSpPr>
          <p:grpSpPr>
            <a:xfrm>
              <a:off x="4735" y="1627"/>
              <a:ext cx="582" cy="151"/>
              <a:chOff x="614" y="2568"/>
              <a:chExt cx="725" cy="139"/>
            </a:xfrm>
          </p:grpSpPr>
          <p:sp>
            <p:nvSpPr>
              <p:cNvPr id="40057" name="AutoShape 246"/>
              <p:cNvSpPr/>
              <p:nvPr/>
            </p:nvSpPr>
            <p:spPr>
              <a:xfrm>
                <a:off x="614" y="2570"/>
                <a:ext cx="725"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8" name="AutoShape 247"/>
              <p:cNvSpPr/>
              <p:nvPr/>
            </p:nvSpPr>
            <p:spPr>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42" name="Freeform 248"/>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40043" name="Group 249"/>
            <p:cNvGrpSpPr/>
            <p:nvPr/>
          </p:nvGrpSpPr>
          <p:grpSpPr>
            <a:xfrm>
              <a:off x="4739" y="1327"/>
              <a:ext cx="582" cy="139"/>
              <a:chOff x="614" y="2568"/>
              <a:chExt cx="725" cy="139"/>
            </a:xfrm>
          </p:grpSpPr>
          <p:sp>
            <p:nvSpPr>
              <p:cNvPr id="40055" name="AutoShape 250"/>
              <p:cNvSpPr/>
              <p:nvPr/>
            </p:nvSpPr>
            <p:spPr>
              <a:xfrm>
                <a:off x="616" y="2568"/>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6" name="AutoShape 251"/>
              <p:cNvSpPr/>
              <p:nvPr/>
            </p:nvSpPr>
            <p:spPr>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44" name="Rectangle 252"/>
            <p:cNvSpPr/>
            <p:nvPr/>
          </p:nvSpPr>
          <p:spPr>
            <a:xfrm>
              <a:off x="5249" y="429"/>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45" name="Freeform 253"/>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046" name="Freeform 254"/>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047" name="Oval 255"/>
            <p:cNvSpPr/>
            <p:nvPr/>
          </p:nvSpPr>
          <p:spPr>
            <a:xfrm>
              <a:off x="5515" y="2612"/>
              <a:ext cx="50" cy="94"/>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48" name="Freeform 256"/>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40049" name="AutoShape 257"/>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0" name="AutoShape 258"/>
            <p:cNvSpPr/>
            <p:nvPr/>
          </p:nvSpPr>
          <p:spPr>
            <a:xfrm>
              <a:off x="4208" y="2711"/>
              <a:ext cx="1066"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1" name="Oval 259"/>
            <p:cNvSpPr/>
            <p:nvPr/>
          </p:nvSpPr>
          <p:spPr>
            <a:xfrm>
              <a:off x="4307" y="2383"/>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2" name="Oval 260"/>
            <p:cNvSpPr/>
            <p:nvPr/>
          </p:nvSpPr>
          <p:spPr>
            <a:xfrm>
              <a:off x="4487" y="2383"/>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40053" name="Oval 261"/>
            <p:cNvSpPr/>
            <p:nvPr/>
          </p:nvSpPr>
          <p:spPr>
            <a:xfrm>
              <a:off x="4660" y="2379"/>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54" name="Rectangle 262"/>
            <p:cNvSpPr/>
            <p:nvPr/>
          </p:nvSpPr>
          <p:spPr>
            <a:xfrm>
              <a:off x="5063" y="1833"/>
              <a:ext cx="87"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9956" name="Line 342"/>
          <p:cNvSpPr/>
          <p:nvPr/>
        </p:nvSpPr>
        <p:spPr>
          <a:xfrm>
            <a:off x="3017838" y="3208338"/>
            <a:ext cx="503237" cy="331787"/>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9957" name="Text Box 343"/>
          <p:cNvSpPr txBox="1"/>
          <p:nvPr/>
        </p:nvSpPr>
        <p:spPr>
          <a:xfrm>
            <a:off x="3097213" y="3513138"/>
            <a:ext cx="1081087" cy="6159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以太网交换机</a:t>
            </a:r>
            <a:endParaRPr lang="en-US" altLang="zh-CN" sz="2000" dirty="0">
              <a:latin typeface="微软雅黑" panose="020B0503020204020204" pitchFamily="34" charset="-122"/>
              <a:ea typeface="微软雅黑" panose="020B0503020204020204" pitchFamily="34" charset="-122"/>
            </a:endParaRPr>
          </a:p>
        </p:txBody>
      </p:sp>
      <p:sp>
        <p:nvSpPr>
          <p:cNvPr id="39958" name="Line 344"/>
          <p:cNvSpPr/>
          <p:nvPr/>
        </p:nvSpPr>
        <p:spPr>
          <a:xfrm>
            <a:off x="5307013" y="3954463"/>
            <a:ext cx="525462" cy="0"/>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9959" name="Text Box 345"/>
          <p:cNvSpPr txBox="1"/>
          <p:nvPr/>
        </p:nvSpPr>
        <p:spPr>
          <a:xfrm>
            <a:off x="5718175" y="3792538"/>
            <a:ext cx="1468438" cy="3540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机构服务器</a:t>
            </a:r>
            <a:endParaRPr lang="en-US" altLang="zh-CN" sz="2000" dirty="0">
              <a:latin typeface="微软雅黑" panose="020B0503020204020204" pitchFamily="34" charset="-122"/>
              <a:ea typeface="微软雅黑" panose="020B0503020204020204" pitchFamily="34" charset="-122"/>
            </a:endParaRPr>
          </a:p>
        </p:txBody>
      </p:sp>
      <p:sp>
        <p:nvSpPr>
          <p:cNvPr id="39960" name="Text Box 346"/>
          <p:cNvSpPr txBox="1"/>
          <p:nvPr/>
        </p:nvSpPr>
        <p:spPr>
          <a:xfrm>
            <a:off x="6402388" y="2986088"/>
            <a:ext cx="1466850" cy="3540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机构路由器</a:t>
            </a:r>
            <a:endParaRPr lang="en-US" altLang="zh-CN" sz="2000" dirty="0">
              <a:latin typeface="微软雅黑" panose="020B0503020204020204" pitchFamily="34" charset="-122"/>
              <a:ea typeface="微软雅黑" panose="020B0503020204020204" pitchFamily="34" charset="-122"/>
            </a:endParaRPr>
          </a:p>
        </p:txBody>
      </p:sp>
      <p:sp>
        <p:nvSpPr>
          <p:cNvPr id="39961" name="Line 347"/>
          <p:cNvSpPr/>
          <p:nvPr/>
        </p:nvSpPr>
        <p:spPr>
          <a:xfrm>
            <a:off x="5505450" y="2368550"/>
            <a:ext cx="1006475" cy="663575"/>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9962" name="Line 348"/>
          <p:cNvSpPr/>
          <p:nvPr/>
        </p:nvSpPr>
        <p:spPr>
          <a:xfrm>
            <a:off x="5578475" y="2032000"/>
            <a:ext cx="971550"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39963" name="Line 349"/>
          <p:cNvSpPr/>
          <p:nvPr/>
        </p:nvSpPr>
        <p:spPr>
          <a:xfrm>
            <a:off x="6608763" y="2028825"/>
            <a:ext cx="971550" cy="0"/>
          </a:xfrm>
          <a:prstGeom prst="line">
            <a:avLst/>
          </a:prstGeom>
          <a:ln w="28575" cap="flat" cmpd="sng">
            <a:solidFill>
              <a:schemeClr val="tx1"/>
            </a:solidFill>
            <a:prstDash val="dash"/>
            <a:headEnd type="none" w="med" len="med"/>
            <a:tailEnd type="none" w="med" len="med"/>
          </a:ln>
        </p:spPr>
        <p:txBody>
          <a:bodyPr/>
          <a:lstStyle/>
          <a:p>
            <a:endParaRPr lang="zh-CN" altLang="en-US"/>
          </a:p>
        </p:txBody>
      </p:sp>
      <p:sp>
        <p:nvSpPr>
          <p:cNvPr id="39964" name="Line 350"/>
          <p:cNvSpPr/>
          <p:nvPr/>
        </p:nvSpPr>
        <p:spPr>
          <a:xfrm>
            <a:off x="5999163" y="2117725"/>
            <a:ext cx="503237" cy="331788"/>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39965" name="Text Box 351"/>
          <p:cNvSpPr txBox="1"/>
          <p:nvPr/>
        </p:nvSpPr>
        <p:spPr>
          <a:xfrm>
            <a:off x="6375400" y="2260600"/>
            <a:ext cx="2241550" cy="8778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连接到机构的</a:t>
            </a:r>
            <a:r>
              <a:rPr lang="en-US" altLang="zh-CN" sz="2000" dirty="0">
                <a:latin typeface="微软雅黑" panose="020B0503020204020204" pitchFamily="34" charset="-122"/>
                <a:ea typeface="微软雅黑" panose="020B0503020204020204" pitchFamily="34" charset="-122"/>
              </a:rPr>
              <a:t>ISP (Internet)</a:t>
            </a:r>
          </a:p>
          <a:p>
            <a:pPr marL="0" lvl="0" indent="0" algn="ctr">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p:txBody>
      </p:sp>
      <p:grpSp>
        <p:nvGrpSpPr>
          <p:cNvPr id="39966" name="Group 353"/>
          <p:cNvGrpSpPr/>
          <p:nvPr/>
        </p:nvGrpSpPr>
        <p:grpSpPr>
          <a:xfrm>
            <a:off x="4397375" y="2636838"/>
            <a:ext cx="1052513" cy="355600"/>
            <a:chOff x="4410" y="1365"/>
            <a:chExt cx="663" cy="224"/>
          </a:xfrm>
        </p:grpSpPr>
        <p:sp>
          <p:nvSpPr>
            <p:cNvPr id="40026" name="Rectangle 354"/>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27" name="AutoShape 355"/>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28" name="Freeform 356"/>
            <p:cNvSpPr/>
            <p:nvPr/>
          </p:nvSpPr>
          <p:spPr>
            <a:xfrm>
              <a:off x="4904" y="1365"/>
              <a:ext cx="169" cy="224"/>
            </a:xfrm>
            <a:custGeom>
              <a:avLst/>
              <a:gdLst>
                <a:gd name="txL" fmla="*/ 0 w 169"/>
                <a:gd name="txT" fmla="*/ 0 h 224"/>
                <a:gd name="txR" fmla="*/ 169 w 169"/>
                <a:gd name="txB" fmla="*/ 224 h 224"/>
              </a:gdLst>
              <a:ahLst/>
              <a:cxnLst>
                <a:cxn ang="0">
                  <a:pos x="0" y="138"/>
                </a:cxn>
                <a:cxn ang="0">
                  <a:pos x="0" y="224"/>
                </a:cxn>
                <a:cxn ang="0">
                  <a:pos x="169" y="77"/>
                </a:cxn>
                <a:cxn ang="0">
                  <a:pos x="169" y="0"/>
                </a:cxn>
                <a:cxn ang="0">
                  <a:pos x="0" y="138"/>
                </a:cxn>
              </a:cxnLst>
              <a:rect l="txL" t="txT" r="txR" b="txB"/>
              <a:pathLst>
                <a:path w="169" h="224">
                  <a:moveTo>
                    <a:pt x="0" y="138"/>
                  </a:moveTo>
                  <a:lnTo>
                    <a:pt x="0" y="224"/>
                  </a:lnTo>
                  <a:lnTo>
                    <a:pt x="169" y="77"/>
                  </a:lnTo>
                  <a:lnTo>
                    <a:pt x="169" y="0"/>
                  </a:lnTo>
                  <a:lnTo>
                    <a:pt x="0" y="138"/>
                  </a:lnTo>
                  <a:close/>
                </a:path>
              </a:pathLst>
            </a:custGeom>
            <a:solidFill>
              <a:srgbClr val="BBE0E3">
                <a:alpha val="100000"/>
              </a:srgbClr>
            </a:solidFill>
            <a:ln w="63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0029" name="Freeform 357"/>
            <p:cNvSpPr/>
            <p:nvPr/>
          </p:nvSpPr>
          <p:spPr>
            <a:xfrm>
              <a:off x="4475" y="1395"/>
              <a:ext cx="506" cy="80"/>
            </a:xfrm>
            <a:custGeom>
              <a:avLst/>
              <a:gdLst>
                <a:gd name="txL" fmla="*/ 0 w 280"/>
                <a:gd name="txT" fmla="*/ 0 h 63"/>
                <a:gd name="txR" fmla="*/ 280 w 280"/>
                <a:gd name="txB" fmla="*/ 63 h 63"/>
              </a:gdLst>
              <a:ahLst/>
              <a:cxnLst>
                <a:cxn ang="0">
                  <a:pos x="0" y="3688"/>
                </a:cxn>
                <a:cxn ang="0">
                  <a:pos x="868488" y="3587"/>
                </a:cxn>
                <a:cxn ang="0">
                  <a:pos x="5125560" y="0"/>
                </a:cxn>
                <a:cxn ang="0">
                  <a:pos x="6543881" y="0"/>
                </a:cxn>
              </a:cxnLst>
              <a:rect l="txL" t="txT" r="txR" b="txB"/>
              <a:pathLst>
                <a:path w="280" h="63">
                  <a:moveTo>
                    <a:pt x="0" y="63"/>
                  </a:moveTo>
                  <a:lnTo>
                    <a:pt x="37" y="62"/>
                  </a:lnTo>
                  <a:lnTo>
                    <a:pt x="219" y="0"/>
                  </a:lnTo>
                  <a:lnTo>
                    <a:pt x="28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0030" name="Freeform 358"/>
            <p:cNvSpPr/>
            <p:nvPr/>
          </p:nvSpPr>
          <p:spPr>
            <a:xfrm>
              <a:off x="4593" y="1391"/>
              <a:ext cx="293" cy="93"/>
            </a:xfrm>
            <a:custGeom>
              <a:avLst/>
              <a:gdLst>
                <a:gd name="txL" fmla="*/ 0 w 293"/>
                <a:gd name="txT" fmla="*/ 0 h 93"/>
                <a:gd name="txR" fmla="*/ 293 w 293"/>
                <a:gd name="txB" fmla="*/ 93 h 93"/>
              </a:gdLst>
              <a:ahLst/>
              <a:cxnLst>
                <a:cxn ang="0">
                  <a:pos x="0" y="0"/>
                </a:cxn>
                <a:cxn ang="0">
                  <a:pos x="67" y="1"/>
                </a:cxn>
                <a:cxn ang="0">
                  <a:pos x="195" y="93"/>
                </a:cxn>
                <a:cxn ang="0">
                  <a:pos x="293" y="93"/>
                </a:cxn>
              </a:cxnLst>
              <a:rect l="txL" t="txT" r="txR" b="txB"/>
              <a:pathLst>
                <a:path w="293" h="93">
                  <a:moveTo>
                    <a:pt x="0" y="0"/>
                  </a:moveTo>
                  <a:lnTo>
                    <a:pt x="67" y="1"/>
                  </a:lnTo>
                  <a:lnTo>
                    <a:pt x="195" y="93"/>
                  </a:lnTo>
                  <a:lnTo>
                    <a:pt x="293" y="93"/>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39967" name="Line 359"/>
          <p:cNvSpPr/>
          <p:nvPr/>
        </p:nvSpPr>
        <p:spPr>
          <a:xfrm>
            <a:off x="4983163" y="2332038"/>
            <a:ext cx="0" cy="296862"/>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nvGrpSpPr>
          <p:cNvPr id="39968" name="Group 360"/>
          <p:cNvGrpSpPr/>
          <p:nvPr/>
        </p:nvGrpSpPr>
        <p:grpSpPr>
          <a:xfrm>
            <a:off x="4872038" y="3609975"/>
            <a:ext cx="365125" cy="766763"/>
            <a:chOff x="4140" y="429"/>
            <a:chExt cx="1425" cy="2396"/>
          </a:xfrm>
        </p:grpSpPr>
        <p:sp>
          <p:nvSpPr>
            <p:cNvPr id="39994" name="Freeform 361"/>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39995" name="Rectangle 362"/>
            <p:cNvSpPr/>
            <p:nvPr/>
          </p:nvSpPr>
          <p:spPr>
            <a:xfrm>
              <a:off x="4208" y="429"/>
              <a:ext cx="1047" cy="2282"/>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39996" name="Freeform 363"/>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39997" name="Freeform 364"/>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39998" name="Rectangle 365"/>
            <p:cNvSpPr/>
            <p:nvPr/>
          </p:nvSpPr>
          <p:spPr>
            <a:xfrm>
              <a:off x="4214" y="692"/>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39999" name="Group 366"/>
            <p:cNvGrpSpPr/>
            <p:nvPr/>
          </p:nvGrpSpPr>
          <p:grpSpPr>
            <a:xfrm>
              <a:off x="4749" y="668"/>
              <a:ext cx="581" cy="145"/>
              <a:chOff x="614" y="2568"/>
              <a:chExt cx="725" cy="139"/>
            </a:xfrm>
          </p:grpSpPr>
          <p:sp>
            <p:nvSpPr>
              <p:cNvPr id="40024" name="AutoShape 367"/>
              <p:cNvSpPr/>
              <p:nvPr/>
            </p:nvSpPr>
            <p:spPr>
              <a:xfrm>
                <a:off x="612" y="2567"/>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25" name="AutoShape 368"/>
              <p:cNvSpPr/>
              <p:nvPr/>
            </p:nvSpPr>
            <p:spPr>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00" name="Rectangle 369"/>
            <p:cNvSpPr/>
            <p:nvPr/>
          </p:nvSpPr>
          <p:spPr>
            <a:xfrm>
              <a:off x="4227" y="1019"/>
              <a:ext cx="595"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01" name="Group 370"/>
            <p:cNvGrpSpPr/>
            <p:nvPr/>
          </p:nvGrpSpPr>
          <p:grpSpPr>
            <a:xfrm>
              <a:off x="4747" y="994"/>
              <a:ext cx="581" cy="134"/>
              <a:chOff x="614" y="2568"/>
              <a:chExt cx="725" cy="139"/>
            </a:xfrm>
          </p:grpSpPr>
          <p:sp>
            <p:nvSpPr>
              <p:cNvPr id="40022" name="AutoShape 371"/>
              <p:cNvSpPr/>
              <p:nvPr/>
            </p:nvSpPr>
            <p:spPr>
              <a:xfrm>
                <a:off x="614" y="2569"/>
                <a:ext cx="727"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23" name="AutoShape 372"/>
              <p:cNvSpPr/>
              <p:nvPr/>
            </p:nvSpPr>
            <p:spPr>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02" name="Rectangle 373"/>
            <p:cNvSpPr/>
            <p:nvPr/>
          </p:nvSpPr>
          <p:spPr>
            <a:xfrm>
              <a:off x="4214" y="1357"/>
              <a:ext cx="601"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03" name="Rectangle 374"/>
            <p:cNvSpPr/>
            <p:nvPr/>
          </p:nvSpPr>
          <p:spPr>
            <a:xfrm>
              <a:off x="4227" y="1654"/>
              <a:ext cx="595"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0004" name="Group 375"/>
            <p:cNvGrpSpPr/>
            <p:nvPr/>
          </p:nvGrpSpPr>
          <p:grpSpPr>
            <a:xfrm>
              <a:off x="4735" y="1627"/>
              <a:ext cx="582" cy="151"/>
              <a:chOff x="614" y="2568"/>
              <a:chExt cx="725" cy="139"/>
            </a:xfrm>
          </p:grpSpPr>
          <p:sp>
            <p:nvSpPr>
              <p:cNvPr id="40020" name="AutoShape 376"/>
              <p:cNvSpPr/>
              <p:nvPr/>
            </p:nvSpPr>
            <p:spPr>
              <a:xfrm>
                <a:off x="614" y="2570"/>
                <a:ext cx="725"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21" name="AutoShape 377"/>
              <p:cNvSpPr/>
              <p:nvPr/>
            </p:nvSpPr>
            <p:spPr>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05" name="Freeform 378"/>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40006" name="Group 379"/>
            <p:cNvGrpSpPr/>
            <p:nvPr/>
          </p:nvGrpSpPr>
          <p:grpSpPr>
            <a:xfrm>
              <a:off x="4739" y="1327"/>
              <a:ext cx="582" cy="139"/>
              <a:chOff x="614" y="2568"/>
              <a:chExt cx="725" cy="139"/>
            </a:xfrm>
          </p:grpSpPr>
          <p:sp>
            <p:nvSpPr>
              <p:cNvPr id="40018" name="AutoShape 380"/>
              <p:cNvSpPr/>
              <p:nvPr/>
            </p:nvSpPr>
            <p:spPr>
              <a:xfrm>
                <a:off x="616" y="2568"/>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9" name="AutoShape 381"/>
              <p:cNvSpPr/>
              <p:nvPr/>
            </p:nvSpPr>
            <p:spPr>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40007" name="Rectangle 382"/>
            <p:cNvSpPr/>
            <p:nvPr/>
          </p:nvSpPr>
          <p:spPr>
            <a:xfrm>
              <a:off x="5249" y="429"/>
              <a:ext cx="68"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08" name="Freeform 383"/>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009" name="Freeform 384"/>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40010" name="Oval 385"/>
            <p:cNvSpPr/>
            <p:nvPr/>
          </p:nvSpPr>
          <p:spPr>
            <a:xfrm>
              <a:off x="5515" y="2612"/>
              <a:ext cx="50" cy="94"/>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1" name="Freeform 386"/>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40012" name="AutoShape 387"/>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3" name="AutoShape 388"/>
            <p:cNvSpPr/>
            <p:nvPr/>
          </p:nvSpPr>
          <p:spPr>
            <a:xfrm>
              <a:off x="4208" y="2711"/>
              <a:ext cx="1066"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4" name="Oval 389"/>
            <p:cNvSpPr/>
            <p:nvPr/>
          </p:nvSpPr>
          <p:spPr>
            <a:xfrm>
              <a:off x="4307" y="2383"/>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5" name="Oval 390"/>
            <p:cNvSpPr/>
            <p:nvPr/>
          </p:nvSpPr>
          <p:spPr>
            <a:xfrm>
              <a:off x="4487" y="2383"/>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40016" name="Oval 391"/>
            <p:cNvSpPr/>
            <p:nvPr/>
          </p:nvSpPr>
          <p:spPr>
            <a:xfrm>
              <a:off x="4660" y="2379"/>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0017" name="Rectangle 392"/>
            <p:cNvSpPr/>
            <p:nvPr/>
          </p:nvSpPr>
          <p:spPr>
            <a:xfrm>
              <a:off x="5063" y="1833"/>
              <a:ext cx="87" cy="764"/>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39969" name="Line 393"/>
          <p:cNvSpPr/>
          <p:nvPr/>
        </p:nvSpPr>
        <p:spPr>
          <a:xfrm flipH="1">
            <a:off x="3638550" y="3051175"/>
            <a:ext cx="788988" cy="503238"/>
          </a:xfrm>
          <a:prstGeom prst="line">
            <a:avLst/>
          </a:prstGeom>
          <a:ln w="9525" cap="flat" cmpd="sng">
            <a:solidFill>
              <a:srgbClr val="CC0000"/>
            </a:solidFill>
            <a:prstDash val="solid"/>
            <a:headEnd type="none" w="med" len="med"/>
            <a:tailEnd type="none" w="med" len="med"/>
          </a:ln>
        </p:spPr>
        <p:txBody>
          <a:bodyPr/>
          <a:lstStyle/>
          <a:p>
            <a:endParaRPr lang="zh-CN" altLang="en-US"/>
          </a:p>
        </p:txBody>
      </p:sp>
      <p:pic>
        <p:nvPicPr>
          <p:cNvPr id="39970" name="Picture 394" descr="underline_base"/>
          <p:cNvPicPr/>
          <p:nvPr/>
        </p:nvPicPr>
        <p:blipFill>
          <a:blip r:embed="rId13"/>
          <a:stretch>
            <a:fillRect/>
          </a:stretch>
        </p:blipFill>
        <p:spPr>
          <a:xfrm>
            <a:off x="327025" y="822325"/>
            <a:ext cx="7769225" cy="173038"/>
          </a:xfrm>
          <a:prstGeom prst="rect">
            <a:avLst/>
          </a:prstGeom>
          <a:noFill/>
          <a:ln w="9525">
            <a:noFill/>
          </a:ln>
        </p:spPr>
      </p:pic>
      <p:grpSp>
        <p:nvGrpSpPr>
          <p:cNvPr id="39971" name="Group 395"/>
          <p:cNvGrpSpPr/>
          <p:nvPr/>
        </p:nvGrpSpPr>
        <p:grpSpPr>
          <a:xfrm>
            <a:off x="606425" y="2566988"/>
            <a:ext cx="723900" cy="665162"/>
            <a:chOff x="-44" y="1473"/>
            <a:chExt cx="981" cy="1105"/>
          </a:xfrm>
        </p:grpSpPr>
        <p:pic>
          <p:nvPicPr>
            <p:cNvPr id="39992" name="Picture 396" descr="desktop_computer_stylized_medium"/>
            <p:cNvPicPr>
              <a:picLocks noChangeAspect="1"/>
            </p:cNvPicPr>
            <p:nvPr/>
          </p:nvPicPr>
          <p:blipFill>
            <a:blip r:embed="rId14"/>
            <a:stretch>
              <a:fillRect/>
            </a:stretch>
          </p:blipFill>
          <p:spPr>
            <a:xfrm flipH="1">
              <a:off x="-44" y="1473"/>
              <a:ext cx="981" cy="1105"/>
            </a:xfrm>
            <a:prstGeom prst="rect">
              <a:avLst/>
            </a:prstGeom>
            <a:noFill/>
            <a:ln w="9525">
              <a:noFill/>
            </a:ln>
          </p:spPr>
        </p:pic>
        <p:sp>
          <p:nvSpPr>
            <p:cNvPr id="39993" name="Freeform 397"/>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9972" name="Group 398"/>
          <p:cNvGrpSpPr/>
          <p:nvPr/>
        </p:nvGrpSpPr>
        <p:grpSpPr>
          <a:xfrm>
            <a:off x="1000125" y="3016250"/>
            <a:ext cx="723900" cy="665163"/>
            <a:chOff x="-44" y="1473"/>
            <a:chExt cx="981" cy="1105"/>
          </a:xfrm>
        </p:grpSpPr>
        <p:pic>
          <p:nvPicPr>
            <p:cNvPr id="39990" name="Picture 399" descr="desktop_computer_stylized_medium"/>
            <p:cNvPicPr>
              <a:picLocks noChangeAspect="1"/>
            </p:cNvPicPr>
            <p:nvPr/>
          </p:nvPicPr>
          <p:blipFill>
            <a:blip r:embed="rId14"/>
            <a:stretch>
              <a:fillRect/>
            </a:stretch>
          </p:blipFill>
          <p:spPr>
            <a:xfrm flipH="1">
              <a:off x="-44" y="1473"/>
              <a:ext cx="981" cy="1105"/>
            </a:xfrm>
            <a:prstGeom prst="rect">
              <a:avLst/>
            </a:prstGeom>
            <a:noFill/>
            <a:ln w="9525">
              <a:noFill/>
            </a:ln>
          </p:spPr>
        </p:pic>
        <p:sp>
          <p:nvSpPr>
            <p:cNvPr id="39991" name="Freeform 400"/>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9973" name="Group 401"/>
          <p:cNvGrpSpPr/>
          <p:nvPr/>
        </p:nvGrpSpPr>
        <p:grpSpPr>
          <a:xfrm>
            <a:off x="1611313" y="3592513"/>
            <a:ext cx="723900" cy="665162"/>
            <a:chOff x="-44" y="1473"/>
            <a:chExt cx="981" cy="1105"/>
          </a:xfrm>
        </p:grpSpPr>
        <p:pic>
          <p:nvPicPr>
            <p:cNvPr id="39988" name="Picture 402" descr="desktop_computer_stylized_medium"/>
            <p:cNvPicPr>
              <a:picLocks noChangeAspect="1"/>
            </p:cNvPicPr>
            <p:nvPr/>
          </p:nvPicPr>
          <p:blipFill>
            <a:blip r:embed="rId14"/>
            <a:stretch>
              <a:fillRect/>
            </a:stretch>
          </p:blipFill>
          <p:spPr>
            <a:xfrm flipH="1">
              <a:off x="-44" y="1473"/>
              <a:ext cx="981" cy="1105"/>
            </a:xfrm>
            <a:prstGeom prst="rect">
              <a:avLst/>
            </a:prstGeom>
            <a:noFill/>
            <a:ln w="9525">
              <a:noFill/>
            </a:ln>
          </p:spPr>
        </p:pic>
        <p:sp>
          <p:nvSpPr>
            <p:cNvPr id="39989" name="Freeform 40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9974" name="Group 404"/>
          <p:cNvGrpSpPr/>
          <p:nvPr/>
        </p:nvGrpSpPr>
        <p:grpSpPr>
          <a:xfrm>
            <a:off x="2184400" y="3606800"/>
            <a:ext cx="723900" cy="665163"/>
            <a:chOff x="-44" y="1473"/>
            <a:chExt cx="981" cy="1105"/>
          </a:xfrm>
        </p:grpSpPr>
        <p:pic>
          <p:nvPicPr>
            <p:cNvPr id="39986" name="Picture 405" descr="desktop_computer_stylized_medium"/>
            <p:cNvPicPr>
              <a:picLocks noChangeAspect="1"/>
            </p:cNvPicPr>
            <p:nvPr/>
          </p:nvPicPr>
          <p:blipFill>
            <a:blip r:embed="rId14"/>
            <a:stretch>
              <a:fillRect/>
            </a:stretch>
          </p:blipFill>
          <p:spPr>
            <a:xfrm flipH="1">
              <a:off x="-44" y="1473"/>
              <a:ext cx="981" cy="1105"/>
            </a:xfrm>
            <a:prstGeom prst="rect">
              <a:avLst/>
            </a:prstGeom>
            <a:noFill/>
            <a:ln w="9525">
              <a:noFill/>
            </a:ln>
          </p:spPr>
        </p:pic>
        <p:sp>
          <p:nvSpPr>
            <p:cNvPr id="39987" name="Freeform 406"/>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997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17</a:t>
            </a:fld>
            <a:endParaRPr lang="en-US" altLang="zh-CN" sz="1200" dirty="0">
              <a:latin typeface="微软雅黑" panose="020B0503020204020204" pitchFamily="34" charset="-122"/>
              <a:ea typeface="微软雅黑" panose="020B0503020204020204" pitchFamily="34" charset="-122"/>
            </a:endParaRPr>
          </a:p>
        </p:txBody>
      </p:sp>
      <p:grpSp>
        <p:nvGrpSpPr>
          <p:cNvPr id="39976" name="Group 347"/>
          <p:cNvGrpSpPr/>
          <p:nvPr/>
        </p:nvGrpSpPr>
        <p:grpSpPr>
          <a:xfrm>
            <a:off x="4386263" y="1743075"/>
            <a:ext cx="1262062" cy="647700"/>
            <a:chOff x="1871277" y="1576300"/>
            <a:chExt cx="1128371" cy="437861"/>
          </a:xfrm>
        </p:grpSpPr>
        <p:sp>
          <p:nvSpPr>
            <p:cNvPr id="202" name="Oval 201"/>
            <p:cNvSpPr>
              <a:spLocks noChangeArrowheads="1"/>
            </p:cNvSpPr>
            <p:nvPr/>
          </p:nvSpPr>
          <p:spPr bwMode="auto">
            <a:xfrm flipV="1">
              <a:off x="1874116" y="1694351"/>
              <a:ext cx="1125532" cy="319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4" name="Oval 203"/>
            <p:cNvSpPr>
              <a:spLocks noChangeArrowheads="1"/>
            </p:cNvSpPr>
            <p:nvPr/>
          </p:nvSpPr>
          <p:spPr bwMode="auto">
            <a:xfrm flipV="1">
              <a:off x="1871277" y="1576300"/>
              <a:ext cx="1125532" cy="319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6" name="Freeform 205"/>
            <p:cNvSpPr/>
            <p:nvPr/>
          </p:nvSpPr>
          <p:spPr bwMode="auto">
            <a:xfrm>
              <a:off x="2102628" y="1633179"/>
              <a:ext cx="662830" cy="11161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7" name="Freeform 206"/>
            <p:cNvSpPr/>
            <p:nvPr/>
          </p:nvSpPr>
          <p:spPr bwMode="auto">
            <a:xfrm>
              <a:off x="2536945" y="1727620"/>
              <a:ext cx="244126" cy="9766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8" name="Freeform 207"/>
            <p:cNvSpPr/>
            <p:nvPr/>
          </p:nvSpPr>
          <p:spPr bwMode="auto">
            <a:xfrm>
              <a:off x="2089855" y="1729766"/>
              <a:ext cx="241287" cy="9766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09" name="Straight Connector 208"/>
            <p:cNvCxnSpPr>
              <a:cxnSpLocks noChangeShapeType="1"/>
              <a:endCxn id="204" idx="2"/>
            </p:cNvCxnSpPr>
            <p:nvPr/>
          </p:nvCxnSpPr>
          <p:spPr bwMode="auto">
            <a:xfrm flipH="1" flipV="1">
              <a:off x="1871277" y="1737278"/>
              <a:ext cx="2839" cy="123417"/>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10" name="Straight Connector 209"/>
            <p:cNvCxnSpPr>
              <a:cxnSpLocks noChangeShapeType="1"/>
            </p:cNvCxnSpPr>
            <p:nvPr/>
          </p:nvCxnSpPr>
          <p:spPr bwMode="auto">
            <a:xfrm flipH="1" flipV="1">
              <a:off x="2996809" y="1735132"/>
              <a:ext cx="2839" cy="122344"/>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40963" name="Rectangle 2"/>
          <p:cNvSpPr>
            <a:spLocks noGrp="1"/>
          </p:cNvSpPr>
          <p:nvPr>
            <p:ph type="title" idx="4294967295"/>
          </p:nvPr>
        </p:nvSpPr>
        <p:spPr>
          <a:xfrm>
            <a:off x="293688" y="169863"/>
            <a:ext cx="8382000" cy="984250"/>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无线接入网</a:t>
            </a:r>
            <a:endParaRPr lang="en-US" altLang="zh-CN" dirty="0">
              <a:latin typeface="微软雅黑" panose="020B0503020204020204" pitchFamily="34" charset="-122"/>
              <a:ea typeface="微软雅黑" panose="020B0503020204020204" pitchFamily="34" charset="-122"/>
            </a:endParaRPr>
          </a:p>
        </p:txBody>
      </p:sp>
      <p:sp>
        <p:nvSpPr>
          <p:cNvPr id="40964" name="Rectangle 3"/>
          <p:cNvSpPr>
            <a:spLocks noGrp="1"/>
          </p:cNvSpPr>
          <p:nvPr>
            <p:ph type="body" sz="half" idx="4294967295"/>
          </p:nvPr>
        </p:nvSpPr>
        <p:spPr>
          <a:xfrm>
            <a:off x="261938" y="1322388"/>
            <a:ext cx="8370887" cy="865187"/>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共享 </a:t>
            </a:r>
            <a:r>
              <a:rPr lang="zh-CN" altLang="en-US" i="1" dirty="0">
                <a:latin typeface="微软雅黑" panose="020B0503020204020204" pitchFamily="34" charset="-122"/>
                <a:ea typeface="微软雅黑" panose="020B0503020204020204" pitchFamily="34" charset="-122"/>
              </a:rPr>
              <a:t>无线 </a:t>
            </a:r>
            <a:r>
              <a:rPr lang="zh-CN" altLang="en-US" dirty="0">
                <a:latin typeface="微软雅黑" panose="020B0503020204020204" pitchFamily="34" charset="-122"/>
                <a:ea typeface="微软雅黑" panose="020B0503020204020204" pitchFamily="34" charset="-122"/>
              </a:rPr>
              <a:t>接入网将端系统连接到路由器</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通过基站（又叫做“接入点”）</a:t>
            </a:r>
            <a:endParaRPr lang="en-US" altLang="zh-CN" dirty="0">
              <a:latin typeface="微软雅黑" panose="020B0503020204020204" pitchFamily="34" charset="-122"/>
              <a:ea typeface="微软雅黑" panose="020B0503020204020204" pitchFamily="34" charset="-122"/>
            </a:endParaRPr>
          </a:p>
        </p:txBody>
      </p:sp>
      <p:pic>
        <p:nvPicPr>
          <p:cNvPr id="40965" name="Picture 77" descr="underline_base"/>
          <p:cNvPicPr/>
          <p:nvPr/>
        </p:nvPicPr>
        <p:blipFill>
          <a:blip r:embed="rId3"/>
          <a:stretch>
            <a:fillRect/>
          </a:stretch>
        </p:blipFill>
        <p:spPr>
          <a:xfrm>
            <a:off x="393700" y="890588"/>
            <a:ext cx="5027613" cy="173037"/>
          </a:xfrm>
          <a:prstGeom prst="rect">
            <a:avLst/>
          </a:prstGeom>
          <a:noFill/>
          <a:ln w="9525">
            <a:noFill/>
          </a:ln>
        </p:spPr>
      </p:pic>
      <p:sp>
        <p:nvSpPr>
          <p:cNvPr id="40966" name="Rectangle 3"/>
          <p:cNvSpPr/>
          <p:nvPr/>
        </p:nvSpPr>
        <p:spPr>
          <a:xfrm>
            <a:off x="341313" y="2214563"/>
            <a:ext cx="4079875" cy="13684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eaLnBrk="1" hangingPunct="1">
              <a:buClr>
                <a:srgbClr val="000099"/>
              </a:buClr>
              <a:buSzPct val="65000"/>
              <a:buNone/>
            </a:pPr>
            <a:r>
              <a:rPr lang="zh-CN" altLang="en-US" sz="2400" i="1" dirty="0">
                <a:solidFill>
                  <a:srgbClr val="CC0000"/>
                </a:solidFill>
                <a:latin typeface="微软雅黑" panose="020B0503020204020204" pitchFamily="34" charset="-122"/>
                <a:ea typeface="微软雅黑" panose="020B0503020204020204" pitchFamily="34" charset="-122"/>
              </a:rPr>
              <a:t>无线</a:t>
            </a:r>
            <a:r>
              <a:rPr lang="en-US" altLang="zh-CN" sz="2400" i="1" dirty="0">
                <a:solidFill>
                  <a:srgbClr val="CC0000"/>
                </a:solidFill>
                <a:latin typeface="微软雅黑" panose="020B0503020204020204" pitchFamily="34" charset="-122"/>
                <a:ea typeface="微软雅黑" panose="020B0503020204020204" pitchFamily="34" charset="-122"/>
              </a:rPr>
              <a:t>LANs</a:t>
            </a:r>
            <a:r>
              <a:rPr lang="zh-CN" altLang="en-US" sz="2400" i="1" dirty="0">
                <a:solidFill>
                  <a:srgbClr val="CC0000"/>
                </a:solidFill>
                <a:latin typeface="微软雅黑" panose="020B0503020204020204" pitchFamily="34" charset="-122"/>
                <a:ea typeface="微软雅黑" panose="020B0503020204020204" pitchFamily="34" charset="-122"/>
              </a:rPr>
              <a:t>：</a:t>
            </a:r>
            <a:endParaRPr lang="en-US" altLang="zh-CN" sz="2400" i="1" dirty="0">
              <a:solidFill>
                <a:srgbClr val="CC0000"/>
              </a:solidFill>
              <a:latin typeface="微软雅黑" panose="020B0503020204020204" pitchFamily="34" charset="-122"/>
              <a:ea typeface="微软雅黑" panose="020B0503020204020204" pitchFamily="34" charset="-122"/>
            </a:endParaRPr>
          </a:p>
          <a:p>
            <a:pPr marL="682625" lvl="1" indent="-225425" eaLnBrk="1" hangingPunct="1">
              <a:buClr>
                <a:srgbClr val="000099"/>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建筑物内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约</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米</a:t>
            </a:r>
            <a:r>
              <a:rPr lang="en-US" altLang="zh-CN" sz="2000" dirty="0">
                <a:latin typeface="微软雅黑" panose="020B0503020204020204" pitchFamily="34" charset="-122"/>
                <a:ea typeface="微软雅黑" panose="020B0503020204020204" pitchFamily="34" charset="-122"/>
              </a:rPr>
              <a:t>)</a:t>
            </a:r>
          </a:p>
          <a:p>
            <a:pPr marL="682625" lvl="1" indent="-225425" eaLnBrk="1" hangingPunct="1">
              <a:buClr>
                <a:srgbClr val="000099"/>
              </a:buClr>
              <a:buFont typeface="Wingdings" panose="05000000000000000000" pitchFamily="2" charset="2"/>
              <a:buChar char="§"/>
            </a:pPr>
            <a:r>
              <a:rPr lang="en-US" altLang="zh-CN" sz="2000" dirty="0">
                <a:latin typeface="微软雅黑" panose="020B0503020204020204" pitchFamily="34" charset="-122"/>
                <a:ea typeface="微软雅黑" panose="020B0503020204020204" pitchFamily="34" charset="-122"/>
              </a:rPr>
              <a:t>802.11b/g/n (WiFi): 11, 54, </a:t>
            </a:r>
            <a:r>
              <a:rPr lang="zh-CN" altLang="en-US" sz="2000" dirty="0">
                <a:latin typeface="微软雅黑" panose="020B0503020204020204" pitchFamily="34" charset="-122"/>
                <a:ea typeface="微软雅黑" panose="020B0503020204020204" pitchFamily="34" charset="-122"/>
              </a:rPr>
              <a:t>传输速率</a:t>
            </a:r>
            <a:r>
              <a:rPr lang="en-US" altLang="zh-CN" sz="2000" dirty="0">
                <a:latin typeface="微软雅黑" panose="020B0503020204020204" pitchFamily="34" charset="-122"/>
                <a:ea typeface="微软雅黑" panose="020B0503020204020204" pitchFamily="34" charset="-122"/>
              </a:rPr>
              <a:t>450 Mbps</a:t>
            </a:r>
          </a:p>
        </p:txBody>
      </p:sp>
      <p:sp>
        <p:nvSpPr>
          <p:cNvPr id="40967" name="Rectangle 3"/>
          <p:cNvSpPr/>
          <p:nvPr/>
        </p:nvSpPr>
        <p:spPr>
          <a:xfrm>
            <a:off x="4640263" y="1819275"/>
            <a:ext cx="4619625" cy="26257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eaLnBrk="1" hangingPunct="1">
              <a:buClr>
                <a:srgbClr val="000099"/>
              </a:buClr>
              <a:buSzPct val="65000"/>
              <a:buFont typeface="Wingdings" panose="05000000000000000000" pitchFamily="2" charset="2"/>
              <a:buChar char="v"/>
            </a:pPr>
            <a:endParaRPr lang="en-US" altLang="zh-CN" sz="2400" dirty="0">
              <a:latin typeface="微软雅黑" panose="020B0503020204020204" pitchFamily="34" charset="-122"/>
              <a:ea typeface="微软雅黑" panose="020B0503020204020204" pitchFamily="34" charset="-122"/>
            </a:endParaRPr>
          </a:p>
          <a:p>
            <a:pPr marL="342900" lvl="0" indent="-342900" eaLnBrk="1" hangingPunct="1">
              <a:buClr>
                <a:srgbClr val="000099"/>
              </a:buClr>
              <a:buSzPct val="65000"/>
              <a:buNone/>
            </a:pPr>
            <a:r>
              <a:rPr lang="zh-CN" altLang="en-US" sz="2400" dirty="0">
                <a:solidFill>
                  <a:srgbClr val="CC0000"/>
                </a:solidFill>
                <a:latin typeface="微软雅黑" panose="020B0503020204020204" pitchFamily="34" charset="-122"/>
                <a:ea typeface="微软雅黑" panose="020B0503020204020204" pitchFamily="34" charset="-122"/>
              </a:rPr>
              <a:t>广域无线接入</a:t>
            </a:r>
            <a:endParaRPr lang="en-US" altLang="zh-CN" sz="2400" dirty="0">
              <a:solidFill>
                <a:srgbClr val="CC0000"/>
              </a:solidFill>
              <a:latin typeface="微软雅黑" panose="020B0503020204020204" pitchFamily="34" charset="-122"/>
              <a:ea typeface="微软雅黑" panose="020B0503020204020204" pitchFamily="34" charset="-122"/>
            </a:endParaRPr>
          </a:p>
          <a:p>
            <a:pPr marL="682625" lvl="1" indent="-225425" eaLnBrk="1" hangingPunct="1">
              <a:buClr>
                <a:srgbClr val="000099"/>
              </a:buClr>
              <a:buFont typeface="Wingdings" panose="05000000000000000000" pitchFamily="2" charset="2"/>
              <a:buChar char="§"/>
            </a:pPr>
            <a:r>
              <a:rPr lang="zh-CN" altLang="en-US" sz="2000" dirty="0">
                <a:latin typeface="微软雅黑" panose="020B0503020204020204" pitchFamily="34" charset="-122"/>
                <a:ea typeface="微软雅黑" panose="020B0503020204020204" pitchFamily="34" charset="-122"/>
              </a:rPr>
              <a:t>由电信运营商（蜂窝网运营商）提供，</a:t>
            </a:r>
            <a:r>
              <a:rPr lang="en-US" altLang="zh-CN" sz="2000" dirty="0">
                <a:latin typeface="微软雅黑" panose="020B0503020204020204" pitchFamily="34" charset="-122"/>
                <a:ea typeface="微软雅黑" panose="020B0503020204020204" pitchFamily="34" charset="-122"/>
              </a:rPr>
              <a:t>10 </a:t>
            </a:r>
            <a:r>
              <a:rPr lang="zh-CN" altLang="en-US" sz="2000" dirty="0">
                <a:latin typeface="微软雅黑" panose="020B0503020204020204" pitchFamily="34" charset="-122"/>
                <a:ea typeface="微软雅黑" panose="020B0503020204020204" pitchFamily="34" charset="-122"/>
              </a:rPr>
              <a:t>公里</a:t>
            </a:r>
            <a:endParaRPr lang="en-US" altLang="zh-CN" sz="2000" dirty="0">
              <a:latin typeface="微软雅黑" panose="020B0503020204020204" pitchFamily="34" charset="-122"/>
              <a:ea typeface="微软雅黑" panose="020B0503020204020204" pitchFamily="34" charset="-122"/>
            </a:endParaRPr>
          </a:p>
          <a:p>
            <a:pPr marL="682625" lvl="1" indent="-225425" eaLnBrk="1" hangingPunct="1">
              <a:buClr>
                <a:srgbClr val="000099"/>
              </a:buClr>
              <a:buFont typeface="Wingdings" panose="05000000000000000000" pitchFamily="2" charset="2"/>
              <a:buChar char="§"/>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到 </a:t>
            </a:r>
            <a:r>
              <a:rPr lang="en-US" altLang="zh-CN" sz="2000" dirty="0">
                <a:latin typeface="微软雅黑" panose="020B0503020204020204" pitchFamily="34" charset="-122"/>
                <a:ea typeface="微软雅黑" panose="020B0503020204020204" pitchFamily="34" charset="-122"/>
              </a:rPr>
              <a:t>10 Mbps </a:t>
            </a:r>
            <a:r>
              <a:rPr lang="zh-CN" altLang="en-US" sz="2000" dirty="0">
                <a:latin typeface="微软雅黑" panose="020B0503020204020204" pitchFamily="34" charset="-122"/>
                <a:ea typeface="微软雅黑" panose="020B0503020204020204" pitchFamily="34" charset="-122"/>
              </a:rPr>
              <a:t>之间</a:t>
            </a:r>
            <a:endParaRPr lang="en-US" altLang="zh-CN" sz="2000" dirty="0">
              <a:latin typeface="微软雅黑" panose="020B0503020204020204" pitchFamily="34" charset="-122"/>
              <a:ea typeface="微软雅黑" panose="020B0503020204020204" pitchFamily="34" charset="-122"/>
            </a:endParaRPr>
          </a:p>
          <a:p>
            <a:pPr marL="682625" lvl="1" indent="-225425" eaLnBrk="1" hangingPunct="1">
              <a:buClr>
                <a:srgbClr val="000099"/>
              </a:buClr>
              <a:buFont typeface="Wingdings" panose="05000000000000000000" pitchFamily="2" charset="2"/>
              <a:buChar char="§"/>
            </a:pPr>
            <a:r>
              <a:rPr lang="en-US" altLang="zh-CN" sz="2000" dirty="0">
                <a:latin typeface="微软雅黑" panose="020B0503020204020204" pitchFamily="34" charset="-122"/>
                <a:ea typeface="微软雅黑" panose="020B0503020204020204" pitchFamily="34" charset="-122"/>
              </a:rPr>
              <a:t>3G, 4G: </a:t>
            </a:r>
            <a:r>
              <a:rPr lang="zh-CN" altLang="en-US" sz="2000" dirty="0">
                <a:latin typeface="微软雅黑" panose="020B0503020204020204" pitchFamily="34" charset="-122"/>
                <a:ea typeface="微软雅黑" panose="020B0503020204020204" pitchFamily="34" charset="-122"/>
              </a:rPr>
              <a:t>长期演进（</a:t>
            </a:r>
            <a:r>
              <a:rPr lang="en-US" altLang="zh-CN" sz="2000" dirty="0">
                <a:latin typeface="微软雅黑" panose="020B0503020204020204" pitchFamily="34" charset="-122"/>
                <a:ea typeface="微软雅黑" panose="020B0503020204020204" pitchFamily="34" charset="-122"/>
              </a:rPr>
              <a:t>LTE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nvGrpSpPr>
          <p:cNvPr id="40968" name="Group 85"/>
          <p:cNvGrpSpPr/>
          <p:nvPr/>
        </p:nvGrpSpPr>
        <p:grpSpPr>
          <a:xfrm>
            <a:off x="958850" y="3605213"/>
            <a:ext cx="2487613" cy="1562100"/>
            <a:chOff x="2889" y="1631"/>
            <a:chExt cx="980" cy="743"/>
          </a:xfrm>
        </p:grpSpPr>
        <p:sp>
          <p:nvSpPr>
            <p:cNvPr id="41093" name="Rectangle 86"/>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1094" name="AutoShape 87"/>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40969" name="Line 110"/>
          <p:cNvSpPr/>
          <p:nvPr/>
        </p:nvSpPr>
        <p:spPr>
          <a:xfrm>
            <a:off x="2603500" y="5010150"/>
            <a:ext cx="0" cy="22066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0970" name="Line 116"/>
          <p:cNvSpPr/>
          <p:nvPr/>
        </p:nvSpPr>
        <p:spPr>
          <a:xfrm flipV="1">
            <a:off x="2003425" y="4875213"/>
            <a:ext cx="287338" cy="476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40971" name="Group 228"/>
          <p:cNvGrpSpPr/>
          <p:nvPr/>
        </p:nvGrpSpPr>
        <p:grpSpPr>
          <a:xfrm>
            <a:off x="2279650" y="4718050"/>
            <a:ext cx="666750" cy="284163"/>
            <a:chOff x="4650" y="1129"/>
            <a:chExt cx="246" cy="95"/>
          </a:xfrm>
        </p:grpSpPr>
        <p:sp>
          <p:nvSpPr>
            <p:cNvPr id="4108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108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108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1088" name="Group 232"/>
            <p:cNvGrpSpPr/>
            <p:nvPr/>
          </p:nvGrpSpPr>
          <p:grpSpPr>
            <a:xfrm>
              <a:off x="4699" y="1145"/>
              <a:ext cx="138" cy="29"/>
              <a:chOff x="2468" y="1332"/>
              <a:chExt cx="310" cy="60"/>
            </a:xfrm>
          </p:grpSpPr>
          <p:sp>
            <p:nvSpPr>
              <p:cNvPr id="41091"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092"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1089" name="Line 235"/>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1090" name="Line 236"/>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40972" name="Group 246"/>
          <p:cNvGrpSpPr/>
          <p:nvPr/>
        </p:nvGrpSpPr>
        <p:grpSpPr>
          <a:xfrm>
            <a:off x="1527175" y="4484688"/>
            <a:ext cx="863600" cy="588962"/>
            <a:chOff x="2967" y="478"/>
            <a:chExt cx="788" cy="625"/>
          </a:xfrm>
        </p:grpSpPr>
        <p:pic>
          <p:nvPicPr>
            <p:cNvPr id="41083" name="Picture 247" descr="access_point_stylized_small"/>
            <p:cNvPicPr>
              <a:picLocks noChangeAspect="1"/>
            </p:cNvPicPr>
            <p:nvPr/>
          </p:nvPicPr>
          <p:blipFill>
            <a:blip r:embed="rId4"/>
            <a:stretch>
              <a:fillRect/>
            </a:stretch>
          </p:blipFill>
          <p:spPr>
            <a:xfrm>
              <a:off x="3012" y="559"/>
              <a:ext cx="576" cy="544"/>
            </a:xfrm>
            <a:prstGeom prst="rect">
              <a:avLst/>
            </a:prstGeom>
            <a:noFill/>
            <a:ln w="9525">
              <a:noFill/>
            </a:ln>
          </p:spPr>
        </p:pic>
        <p:pic>
          <p:nvPicPr>
            <p:cNvPr id="41084" name="Picture 248" descr="antenna_radiation_stylized"/>
            <p:cNvPicPr>
              <a:picLocks noChangeAspect="1"/>
            </p:cNvPicPr>
            <p:nvPr/>
          </p:nvPicPr>
          <p:blipFill>
            <a:blip r:embed="rId5"/>
            <a:stretch>
              <a:fillRect/>
            </a:stretch>
          </p:blipFill>
          <p:spPr>
            <a:xfrm>
              <a:off x="2967" y="478"/>
              <a:ext cx="788" cy="188"/>
            </a:xfrm>
            <a:prstGeom prst="rect">
              <a:avLst/>
            </a:prstGeom>
            <a:noFill/>
            <a:ln w="9525">
              <a:noFill/>
            </a:ln>
          </p:spPr>
        </p:pic>
      </p:grpSp>
      <p:grpSp>
        <p:nvGrpSpPr>
          <p:cNvPr id="40973" name="Group 390"/>
          <p:cNvGrpSpPr/>
          <p:nvPr/>
        </p:nvGrpSpPr>
        <p:grpSpPr>
          <a:xfrm>
            <a:off x="1441450" y="3716338"/>
            <a:ext cx="757238" cy="682625"/>
            <a:chOff x="877" y="1008"/>
            <a:chExt cx="2747" cy="2591"/>
          </a:xfrm>
        </p:grpSpPr>
        <p:pic>
          <p:nvPicPr>
            <p:cNvPr id="41060" name="Picture 391" descr="antenna_stylized"/>
            <p:cNvPicPr>
              <a:picLocks noChangeAspect="1"/>
            </p:cNvPicPr>
            <p:nvPr/>
          </p:nvPicPr>
          <p:blipFill>
            <a:blip r:embed="rId6"/>
            <a:stretch>
              <a:fillRect/>
            </a:stretch>
          </p:blipFill>
          <p:spPr>
            <a:xfrm>
              <a:off x="877" y="1008"/>
              <a:ext cx="2725" cy="1421"/>
            </a:xfrm>
            <a:prstGeom prst="rect">
              <a:avLst/>
            </a:prstGeom>
            <a:noFill/>
            <a:ln w="9525">
              <a:noFill/>
            </a:ln>
          </p:spPr>
        </p:pic>
        <p:pic>
          <p:nvPicPr>
            <p:cNvPr id="41061" name="Picture 392" descr="laptop_keyboard"/>
            <p:cNvPicPr>
              <a:picLocks noChangeAspect="1"/>
            </p:cNvPicPr>
            <p:nvPr/>
          </p:nvPicPr>
          <p:blipFill>
            <a:blip r:embed="rId7"/>
            <a:stretch>
              <a:fillRect/>
            </a:stretch>
          </p:blipFill>
          <p:spPr>
            <a:xfrm rot="109064" flipH="1">
              <a:off x="1009" y="2586"/>
              <a:ext cx="2245" cy="1013"/>
            </a:xfrm>
            <a:prstGeom prst="rect">
              <a:avLst/>
            </a:prstGeom>
            <a:noFill/>
            <a:ln w="9525">
              <a:noFill/>
            </a:ln>
          </p:spPr>
        </p:pic>
        <p:sp>
          <p:nvSpPr>
            <p:cNvPr id="41062" name="Freeform 393"/>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41063" name="Picture 394" descr="screen"/>
            <p:cNvPicPr>
              <a:picLocks noChangeAspect="1"/>
            </p:cNvPicPr>
            <p:nvPr/>
          </p:nvPicPr>
          <p:blipFill>
            <a:blip r:embed="rId8"/>
            <a:stretch>
              <a:fillRect/>
            </a:stretch>
          </p:blipFill>
          <p:spPr>
            <a:xfrm>
              <a:off x="1842" y="1637"/>
              <a:ext cx="1642" cy="1203"/>
            </a:xfrm>
            <a:prstGeom prst="rect">
              <a:avLst/>
            </a:prstGeom>
            <a:noFill/>
            <a:ln w="9525">
              <a:noFill/>
            </a:ln>
          </p:spPr>
        </p:pic>
        <p:sp>
          <p:nvSpPr>
            <p:cNvPr id="41064" name="Freeform 395"/>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41065" name="Freeform 396"/>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41066" name="Freeform 397"/>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41067" name="Freeform 398"/>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41068" name="Freeform 399"/>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41069" name="Freeform 400"/>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41070" name="Group 401"/>
            <p:cNvGrpSpPr/>
            <p:nvPr/>
          </p:nvGrpSpPr>
          <p:grpSpPr>
            <a:xfrm>
              <a:off x="1709" y="3008"/>
              <a:ext cx="507" cy="234"/>
              <a:chOff x="1740" y="2642"/>
              <a:chExt cx="752" cy="327"/>
            </a:xfrm>
          </p:grpSpPr>
          <p:sp>
            <p:nvSpPr>
              <p:cNvPr id="41077" name="Freeform 402"/>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41078" name="Freeform 403"/>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41079" name="Freeform 404"/>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41080" name="Freeform 405"/>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41081" name="Freeform 406"/>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41082" name="Freeform 407"/>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41071" name="Freeform 408"/>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41072" name="Freeform 409"/>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1073" name="Freeform 410"/>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41074" name="Freeform 411"/>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41075" name="Freeform 412"/>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1076" name="Freeform 413"/>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40974" name="Group 445"/>
          <p:cNvGrpSpPr/>
          <p:nvPr/>
        </p:nvGrpSpPr>
        <p:grpSpPr>
          <a:xfrm>
            <a:off x="5146675" y="4071938"/>
            <a:ext cx="2709863" cy="1951037"/>
            <a:chOff x="3652" y="2846"/>
            <a:chExt cx="1253" cy="934"/>
          </a:xfrm>
        </p:grpSpPr>
        <p:sp>
          <p:nvSpPr>
            <p:cNvPr id="41001" name="Freeform 84"/>
            <p:cNvSpPr/>
            <p:nvPr/>
          </p:nvSpPr>
          <p:spPr>
            <a:xfrm>
              <a:off x="3652" y="2949"/>
              <a:ext cx="1094" cy="675"/>
            </a:xfrm>
            <a:custGeom>
              <a:avLst/>
              <a:gdLst>
                <a:gd name="txL" fmla="*/ 0 w 1036"/>
                <a:gd name="txT" fmla="*/ 0 h 675"/>
                <a:gd name="txR" fmla="*/ 1036 w 1036"/>
                <a:gd name="txB" fmla="*/ 675 h 675"/>
              </a:gdLst>
              <a:ahLst/>
              <a:cxnLst>
                <a:cxn ang="0">
                  <a:pos x="1635" y="11"/>
                </a:cxn>
                <a:cxn ang="0">
                  <a:pos x="985" y="53"/>
                </a:cxn>
                <a:cxn ang="0">
                  <a:pos x="521" y="129"/>
                </a:cxn>
                <a:cxn ang="0">
                  <a:pos x="386" y="229"/>
                </a:cxn>
                <a:cxn ang="0">
                  <a:pos x="54" y="297"/>
                </a:cxn>
                <a:cxn ang="0">
                  <a:pos x="43" y="459"/>
                </a:cxn>
                <a:cxn ang="0">
                  <a:pos x="333" y="489"/>
                </a:cxn>
                <a:cxn ang="0">
                  <a:pos x="1158" y="489"/>
                </a:cxn>
                <a:cxn ang="0">
                  <a:pos x="1509" y="555"/>
                </a:cxn>
                <a:cxn ang="0">
                  <a:pos x="1898" y="657"/>
                </a:cxn>
                <a:cxn ang="0">
                  <a:pos x="2195" y="661"/>
                </a:cxn>
                <a:cxn ang="0">
                  <a:pos x="2401" y="603"/>
                </a:cxn>
                <a:cxn ang="0">
                  <a:pos x="2506" y="445"/>
                </a:cxn>
                <a:cxn ang="0">
                  <a:pos x="2570" y="291"/>
                </a:cxn>
                <a:cxn ang="0">
                  <a:pos x="2578" y="107"/>
                </a:cxn>
                <a:cxn ang="0">
                  <a:pos x="2356" y="17"/>
                </a:cxn>
                <a:cxn ang="0">
                  <a:pos x="1957" y="3"/>
                </a:cxn>
                <a:cxn ang="0">
                  <a:pos x="1635" y="11"/>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2" name="Line 93"/>
            <p:cNvSpPr/>
            <p:nvPr/>
          </p:nvSpPr>
          <p:spPr>
            <a:xfrm>
              <a:off x="4337" y="3386"/>
              <a:ext cx="96" cy="60"/>
            </a:xfrm>
            <a:prstGeom prst="line">
              <a:avLst/>
            </a:prstGeom>
            <a:ln w="9525" cap="flat" cmpd="sng">
              <a:solidFill>
                <a:schemeClr val="tx1"/>
              </a:solidFill>
              <a:prstDash val="solid"/>
              <a:headEnd type="none" w="med" len="med"/>
              <a:tailEnd type="none" w="med" len="med"/>
            </a:ln>
          </p:spPr>
          <p:txBody>
            <a:bodyPr/>
            <a:lstStyle/>
            <a:p>
              <a:endParaRPr lang="zh-CN" altLang="en-US"/>
            </a:p>
          </p:txBody>
        </p:sp>
        <p:pic>
          <p:nvPicPr>
            <p:cNvPr id="41003" name="Picture 133" descr="car_icon_small"/>
            <p:cNvPicPr>
              <a:picLocks noChangeAspect="1"/>
            </p:cNvPicPr>
            <p:nvPr/>
          </p:nvPicPr>
          <p:blipFill>
            <a:blip r:embed="rId9"/>
            <a:stretch>
              <a:fillRect/>
            </a:stretch>
          </p:blipFill>
          <p:spPr>
            <a:xfrm>
              <a:off x="4370" y="2956"/>
              <a:ext cx="535" cy="106"/>
            </a:xfrm>
            <a:prstGeom prst="rect">
              <a:avLst/>
            </a:prstGeom>
            <a:noFill/>
            <a:ln w="9525">
              <a:noFill/>
            </a:ln>
          </p:spPr>
        </p:pic>
        <p:grpSp>
          <p:nvGrpSpPr>
            <p:cNvPr id="41004" name="Group 134"/>
            <p:cNvGrpSpPr/>
            <p:nvPr/>
          </p:nvGrpSpPr>
          <p:grpSpPr>
            <a:xfrm>
              <a:off x="3911" y="2846"/>
              <a:ext cx="262" cy="243"/>
              <a:chOff x="2751" y="1851"/>
              <a:chExt cx="462" cy="478"/>
            </a:xfrm>
          </p:grpSpPr>
          <p:pic>
            <p:nvPicPr>
              <p:cNvPr id="41058" name="Picture 135" descr="iphone_stylized_small"/>
              <p:cNvPicPr>
                <a:picLocks noChangeAspect="1"/>
              </p:cNvPicPr>
              <p:nvPr/>
            </p:nvPicPr>
            <p:blipFill>
              <a:blip r:embed="rId10"/>
              <a:stretch>
                <a:fillRect/>
              </a:stretch>
            </p:blipFill>
            <p:spPr>
              <a:xfrm>
                <a:off x="2928" y="1922"/>
                <a:ext cx="152" cy="407"/>
              </a:xfrm>
              <a:prstGeom prst="rect">
                <a:avLst/>
              </a:prstGeom>
              <a:noFill/>
              <a:ln w="9525">
                <a:noFill/>
              </a:ln>
            </p:spPr>
          </p:pic>
          <p:pic>
            <p:nvPicPr>
              <p:cNvPr id="41059" name="Picture 136" descr="antenna_radiation_stylized"/>
              <p:cNvPicPr>
                <a:picLocks noChangeAspect="1"/>
              </p:cNvPicPr>
              <p:nvPr/>
            </p:nvPicPr>
            <p:blipFill>
              <a:blip r:embed="rId11"/>
              <a:stretch>
                <a:fillRect/>
              </a:stretch>
            </p:blipFill>
            <p:spPr>
              <a:xfrm>
                <a:off x="2751" y="1851"/>
                <a:ext cx="462" cy="110"/>
              </a:xfrm>
              <a:prstGeom prst="rect">
                <a:avLst/>
              </a:prstGeom>
              <a:noFill/>
              <a:ln w="9525">
                <a:noFill/>
              </a:ln>
            </p:spPr>
          </p:pic>
        </p:grpSp>
        <p:grpSp>
          <p:nvGrpSpPr>
            <p:cNvPr id="41005" name="Group 252"/>
            <p:cNvGrpSpPr/>
            <p:nvPr/>
          </p:nvGrpSpPr>
          <p:grpSpPr>
            <a:xfrm>
              <a:off x="4193" y="3034"/>
              <a:ext cx="288" cy="398"/>
              <a:chOff x="742" y="2409"/>
              <a:chExt cx="576" cy="881"/>
            </a:xfrm>
          </p:grpSpPr>
          <p:grpSp>
            <p:nvGrpSpPr>
              <p:cNvPr id="41040" name="Group 253"/>
              <p:cNvGrpSpPr/>
              <p:nvPr/>
            </p:nvGrpSpPr>
            <p:grpSpPr>
              <a:xfrm>
                <a:off x="832" y="2643"/>
                <a:ext cx="376" cy="647"/>
                <a:chOff x="3130" y="3288"/>
                <a:chExt cx="410" cy="742"/>
              </a:xfrm>
            </p:grpSpPr>
            <p:sp>
              <p:nvSpPr>
                <p:cNvPr id="41043" name="Line 270"/>
                <p:cNvSpPr/>
                <p:nvPr/>
              </p:nvSpPr>
              <p:spPr>
                <a:xfrm flipH="1">
                  <a:off x="3130" y="3288"/>
                  <a:ext cx="205" cy="6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4" name="Line 271"/>
                <p:cNvSpPr/>
                <p:nvPr/>
              </p:nvSpPr>
              <p:spPr>
                <a:xfrm>
                  <a:off x="3335" y="3288"/>
                  <a:ext cx="205" cy="66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5" name="Line 272"/>
                <p:cNvSpPr/>
                <p:nvPr/>
              </p:nvSpPr>
              <p:spPr>
                <a:xfrm>
                  <a:off x="3130" y="3957"/>
                  <a:ext cx="205" cy="7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6" name="Line 273"/>
                <p:cNvSpPr/>
                <p:nvPr/>
              </p:nvSpPr>
              <p:spPr>
                <a:xfrm flipH="1">
                  <a:off x="3335" y="3957"/>
                  <a:ext cx="205" cy="7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7" name="Line 274"/>
                <p:cNvSpPr/>
                <p:nvPr/>
              </p:nvSpPr>
              <p:spPr>
                <a:xfrm>
                  <a:off x="3335" y="3303"/>
                  <a:ext cx="0" cy="7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8" name="Line 275"/>
                <p:cNvSpPr/>
                <p:nvPr/>
              </p:nvSpPr>
              <p:spPr>
                <a:xfrm flipV="1">
                  <a:off x="3130" y="3888"/>
                  <a:ext cx="205" cy="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49" name="Line 276"/>
                <p:cNvSpPr/>
                <p:nvPr/>
              </p:nvSpPr>
              <p:spPr>
                <a:xfrm flipH="1" flipV="1">
                  <a:off x="3335" y="3888"/>
                  <a:ext cx="205" cy="6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0" name="Line 277"/>
                <p:cNvSpPr/>
                <p:nvPr/>
              </p:nvSpPr>
              <p:spPr>
                <a:xfrm>
                  <a:off x="3217" y="3668"/>
                  <a:ext cx="118" cy="5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1" name="Line 278"/>
                <p:cNvSpPr/>
                <p:nvPr/>
              </p:nvSpPr>
              <p:spPr>
                <a:xfrm flipV="1">
                  <a:off x="3335" y="3668"/>
                  <a:ext cx="124" cy="5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2" name="Line 279"/>
                <p:cNvSpPr/>
                <p:nvPr/>
              </p:nvSpPr>
              <p:spPr>
                <a:xfrm>
                  <a:off x="3178" y="3766"/>
                  <a:ext cx="152" cy="7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3" name="Line 280"/>
                <p:cNvSpPr/>
                <p:nvPr/>
              </p:nvSpPr>
              <p:spPr>
                <a:xfrm flipV="1">
                  <a:off x="3335" y="3781"/>
                  <a:ext cx="153" cy="6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4" name="Line 281"/>
                <p:cNvSpPr/>
                <p:nvPr/>
              </p:nvSpPr>
              <p:spPr>
                <a:xfrm flipV="1">
                  <a:off x="3335" y="3567"/>
                  <a:ext cx="78"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5" name="Line 282"/>
                <p:cNvSpPr/>
                <p:nvPr/>
              </p:nvSpPr>
              <p:spPr>
                <a:xfrm flipV="1">
                  <a:off x="3335" y="3428"/>
                  <a:ext cx="49"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6" name="Line 283"/>
                <p:cNvSpPr/>
                <p:nvPr/>
              </p:nvSpPr>
              <p:spPr>
                <a:xfrm>
                  <a:off x="3247" y="3558"/>
                  <a:ext cx="95" cy="3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41057" name="Line 284"/>
                <p:cNvSpPr/>
                <p:nvPr/>
              </p:nvSpPr>
              <p:spPr>
                <a:xfrm>
                  <a:off x="3289" y="3422"/>
                  <a:ext cx="55" cy="36"/>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pic>
            <p:nvPicPr>
              <p:cNvPr id="41041" name="Picture 269" descr="cell_tower_radiation copy"/>
              <p:cNvPicPr>
                <a:picLocks noChangeAspect="1"/>
              </p:cNvPicPr>
              <p:nvPr/>
            </p:nvPicPr>
            <p:blipFill>
              <a:blip r:embed="rId12"/>
              <a:stretch>
                <a:fillRect/>
              </a:stretch>
            </p:blipFill>
            <p:spPr>
              <a:xfrm>
                <a:off x="742" y="2409"/>
                <a:ext cx="576" cy="464"/>
              </a:xfrm>
              <a:prstGeom prst="rect">
                <a:avLst/>
              </a:prstGeom>
              <a:noFill/>
              <a:ln w="9525">
                <a:noFill/>
              </a:ln>
            </p:spPr>
          </p:pic>
          <p:sp>
            <p:nvSpPr>
              <p:cNvPr id="41042" name="Oval 270"/>
              <p:cNvSpPr/>
              <p:nvPr/>
            </p:nvSpPr>
            <p:spPr>
              <a:xfrm>
                <a:off x="986" y="2597"/>
                <a:ext cx="65" cy="67"/>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41006" name="Group 342"/>
            <p:cNvGrpSpPr/>
            <p:nvPr/>
          </p:nvGrpSpPr>
          <p:grpSpPr>
            <a:xfrm>
              <a:off x="3715" y="3159"/>
              <a:ext cx="337" cy="257"/>
              <a:chOff x="877" y="1008"/>
              <a:chExt cx="2747" cy="2591"/>
            </a:xfrm>
          </p:grpSpPr>
          <p:pic>
            <p:nvPicPr>
              <p:cNvPr id="41017" name="Picture 343" descr="antenna_stylized"/>
              <p:cNvPicPr>
                <a:picLocks noChangeAspect="1"/>
              </p:cNvPicPr>
              <p:nvPr/>
            </p:nvPicPr>
            <p:blipFill>
              <a:blip r:embed="rId13"/>
              <a:stretch>
                <a:fillRect/>
              </a:stretch>
            </p:blipFill>
            <p:spPr>
              <a:xfrm>
                <a:off x="877" y="1008"/>
                <a:ext cx="2725" cy="1421"/>
              </a:xfrm>
              <a:prstGeom prst="rect">
                <a:avLst/>
              </a:prstGeom>
              <a:noFill/>
              <a:ln w="9525">
                <a:noFill/>
              </a:ln>
            </p:spPr>
          </p:pic>
          <p:pic>
            <p:nvPicPr>
              <p:cNvPr id="41018" name="Picture 344" descr="laptop_keyboard"/>
              <p:cNvPicPr>
                <a:picLocks noChangeAspect="1"/>
              </p:cNvPicPr>
              <p:nvPr/>
            </p:nvPicPr>
            <p:blipFill>
              <a:blip r:embed="rId14"/>
              <a:stretch>
                <a:fillRect/>
              </a:stretch>
            </p:blipFill>
            <p:spPr>
              <a:xfrm rot="109064" flipH="1">
                <a:off x="1009" y="2586"/>
                <a:ext cx="2245" cy="1013"/>
              </a:xfrm>
              <a:prstGeom prst="rect">
                <a:avLst/>
              </a:prstGeom>
              <a:noFill/>
              <a:ln w="9525">
                <a:noFill/>
              </a:ln>
            </p:spPr>
          </p:pic>
          <p:sp>
            <p:nvSpPr>
              <p:cNvPr id="41019" name="Freeform 345"/>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41020" name="Picture 346" descr="screen"/>
              <p:cNvPicPr>
                <a:picLocks noChangeAspect="1"/>
              </p:cNvPicPr>
              <p:nvPr/>
            </p:nvPicPr>
            <p:blipFill>
              <a:blip r:embed="rId15"/>
              <a:stretch>
                <a:fillRect/>
              </a:stretch>
            </p:blipFill>
            <p:spPr>
              <a:xfrm>
                <a:off x="1842" y="1637"/>
                <a:ext cx="1642" cy="1203"/>
              </a:xfrm>
              <a:prstGeom prst="rect">
                <a:avLst/>
              </a:prstGeom>
              <a:noFill/>
              <a:ln w="9525">
                <a:noFill/>
              </a:ln>
            </p:spPr>
          </p:pic>
          <p:sp>
            <p:nvSpPr>
              <p:cNvPr id="41021" name="Freeform 347"/>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41022" name="Freeform 348"/>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41023" name="Freeform 349"/>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41024" name="Freeform 350"/>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41025" name="Freeform 351"/>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41026" name="Freeform 352"/>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41027" name="Group 353"/>
              <p:cNvGrpSpPr/>
              <p:nvPr/>
            </p:nvGrpSpPr>
            <p:grpSpPr>
              <a:xfrm>
                <a:off x="1709" y="3008"/>
                <a:ext cx="507" cy="234"/>
                <a:chOff x="1740" y="2642"/>
                <a:chExt cx="752" cy="327"/>
              </a:xfrm>
            </p:grpSpPr>
            <p:sp>
              <p:nvSpPr>
                <p:cNvPr id="41034" name="Freeform 35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41035" name="Freeform 35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41036" name="Freeform 35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41037" name="Freeform 35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41038" name="Freeform 35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41039" name="Freeform 35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41028" name="Freeform 360"/>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41029" name="Freeform 361"/>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1030" name="Freeform 362"/>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41031" name="Freeform 363"/>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41032" name="Freeform 364"/>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41033" name="Freeform 365"/>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41007" name="Group 237"/>
            <p:cNvGrpSpPr/>
            <p:nvPr/>
          </p:nvGrpSpPr>
          <p:grpSpPr>
            <a:xfrm>
              <a:off x="4377" y="3439"/>
              <a:ext cx="246" cy="107"/>
              <a:chOff x="4650" y="1129"/>
              <a:chExt cx="246" cy="95"/>
            </a:xfrm>
          </p:grpSpPr>
          <p:sp>
            <p:nvSpPr>
              <p:cNvPr id="4100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101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101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1012" name="Group 241"/>
              <p:cNvGrpSpPr/>
              <p:nvPr/>
            </p:nvGrpSpPr>
            <p:grpSpPr>
              <a:xfrm>
                <a:off x="4699" y="1145"/>
                <a:ext cx="138" cy="29"/>
                <a:chOff x="2468" y="1332"/>
                <a:chExt cx="310" cy="60"/>
              </a:xfrm>
            </p:grpSpPr>
            <p:sp>
              <p:nvSpPr>
                <p:cNvPr id="41015" name="Freeform 2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1016" name="Freeform 2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1013" name="Line 244"/>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41014" name="Line 245"/>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41008" name="Line 444"/>
            <p:cNvSpPr/>
            <p:nvPr/>
          </p:nvSpPr>
          <p:spPr>
            <a:xfrm>
              <a:off x="4514" y="3542"/>
              <a:ext cx="0" cy="238"/>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40975" name="Text Box 446"/>
          <p:cNvSpPr txBox="1"/>
          <p:nvPr/>
        </p:nvSpPr>
        <p:spPr>
          <a:xfrm>
            <a:off x="2044700" y="5254625"/>
            <a:ext cx="1360488"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to Internet</a:t>
            </a:r>
          </a:p>
        </p:txBody>
      </p:sp>
      <p:sp>
        <p:nvSpPr>
          <p:cNvPr id="40976" name="Text Box 447"/>
          <p:cNvSpPr txBox="1"/>
          <p:nvPr/>
        </p:nvSpPr>
        <p:spPr>
          <a:xfrm>
            <a:off x="6711950" y="5884863"/>
            <a:ext cx="1360488"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to Internet</a:t>
            </a:r>
          </a:p>
        </p:txBody>
      </p:sp>
      <p:sp>
        <p:nvSpPr>
          <p:cNvPr id="4097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18</a:t>
            </a:fld>
            <a:endParaRPr lang="en-US" altLang="zh-CN" sz="1200" dirty="0">
              <a:latin typeface="微软雅黑" panose="020B0503020204020204" pitchFamily="34" charset="-122"/>
              <a:ea typeface="微软雅黑" panose="020B0503020204020204" pitchFamily="34" charset="-122"/>
            </a:endParaRPr>
          </a:p>
        </p:txBody>
      </p:sp>
      <p:grpSp>
        <p:nvGrpSpPr>
          <p:cNvPr id="40978" name="Group 114"/>
          <p:cNvGrpSpPr/>
          <p:nvPr/>
        </p:nvGrpSpPr>
        <p:grpSpPr>
          <a:xfrm>
            <a:off x="2330450" y="3776663"/>
            <a:ext cx="636588" cy="879475"/>
            <a:chOff x="5806938" y="3011924"/>
            <a:chExt cx="347997" cy="396620"/>
          </a:xfrm>
        </p:grpSpPr>
        <p:pic>
          <p:nvPicPr>
            <p:cNvPr id="40999" name="Picture 117" descr="fridge2.png"/>
            <p:cNvPicPr>
              <a:picLocks noChangeAspect="1"/>
            </p:cNvPicPr>
            <p:nvPr/>
          </p:nvPicPr>
          <p:blipFill>
            <a:blip r:embed="rId16"/>
            <a:stretch>
              <a:fillRect/>
            </a:stretch>
          </p:blipFill>
          <p:spPr>
            <a:xfrm>
              <a:off x="5906702" y="3071517"/>
              <a:ext cx="189578" cy="337027"/>
            </a:xfrm>
            <a:prstGeom prst="rect">
              <a:avLst/>
            </a:prstGeom>
            <a:noFill/>
            <a:ln w="9525">
              <a:noFill/>
            </a:ln>
          </p:spPr>
        </p:pic>
        <p:pic>
          <p:nvPicPr>
            <p:cNvPr id="41000" name="Picture 1115" descr="antenna_stylized"/>
            <p:cNvPicPr>
              <a:picLocks noChangeAspect="1"/>
            </p:cNvPicPr>
            <p:nvPr/>
          </p:nvPicPr>
          <p:blipFill>
            <a:blip r:embed="rId17"/>
            <a:stretch>
              <a:fillRect/>
            </a:stretch>
          </p:blipFill>
          <p:spPr>
            <a:xfrm>
              <a:off x="5806938" y="3011924"/>
              <a:ext cx="347997" cy="167557"/>
            </a:xfrm>
            <a:prstGeom prst="rect">
              <a:avLst/>
            </a:prstGeom>
            <a:noFill/>
            <a:ln w="9525">
              <a:noFill/>
            </a:ln>
          </p:spPr>
        </p:pic>
      </p:grpSp>
      <p:grpSp>
        <p:nvGrpSpPr>
          <p:cNvPr id="40979" name="Group 347"/>
          <p:cNvGrpSpPr/>
          <p:nvPr/>
        </p:nvGrpSpPr>
        <p:grpSpPr>
          <a:xfrm>
            <a:off x="2268538" y="4703763"/>
            <a:ext cx="692150" cy="331787"/>
            <a:chOff x="1871277" y="1576300"/>
            <a:chExt cx="1128371" cy="437861"/>
          </a:xfrm>
        </p:grpSpPr>
        <p:sp>
          <p:nvSpPr>
            <p:cNvPr id="116" name="Oval 115"/>
            <p:cNvSpPr>
              <a:spLocks noChangeArrowheads="1"/>
            </p:cNvSpPr>
            <p:nvPr/>
          </p:nvSpPr>
          <p:spPr bwMode="auto">
            <a:xfrm flipV="1">
              <a:off x="1873864" y="1693622"/>
              <a:ext cx="1125784" cy="320539"/>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8" name="Oval 117"/>
            <p:cNvSpPr>
              <a:spLocks noChangeArrowheads="1"/>
            </p:cNvSpPr>
            <p:nvPr/>
          </p:nvSpPr>
          <p:spPr bwMode="auto">
            <a:xfrm flipV="1">
              <a:off x="1871277" y="1576300"/>
              <a:ext cx="1125782" cy="32053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0" name="Freeform 119"/>
            <p:cNvSpPr/>
            <p:nvPr/>
          </p:nvSpPr>
          <p:spPr bwMode="auto">
            <a:xfrm>
              <a:off x="2101609" y="1632865"/>
              <a:ext cx="662530" cy="11103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1" name="Freeform 120"/>
            <p:cNvSpPr/>
            <p:nvPr/>
          </p:nvSpPr>
          <p:spPr bwMode="auto">
            <a:xfrm>
              <a:off x="2536394" y="1727142"/>
              <a:ext cx="243273" cy="9846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2" name="Freeform 121"/>
            <p:cNvSpPr/>
            <p:nvPr/>
          </p:nvSpPr>
          <p:spPr bwMode="auto">
            <a:xfrm>
              <a:off x="2091257" y="1729237"/>
              <a:ext cx="240685" cy="9846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3" name="Straight Connector 122"/>
            <p:cNvCxnSpPr>
              <a:cxnSpLocks noChangeShapeType="1"/>
              <a:endCxn id="118" idx="2"/>
            </p:cNvCxnSpPr>
            <p:nvPr/>
          </p:nvCxnSpPr>
          <p:spPr bwMode="auto">
            <a:xfrm flipH="1" flipV="1">
              <a:off x="1871277" y="1737617"/>
              <a:ext cx="2587" cy="12360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7059" y="1735522"/>
              <a:ext cx="2589" cy="12151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40980" name="Group 347"/>
          <p:cNvGrpSpPr/>
          <p:nvPr/>
        </p:nvGrpSpPr>
        <p:grpSpPr>
          <a:xfrm>
            <a:off x="6681788" y="5286375"/>
            <a:ext cx="569912" cy="269875"/>
            <a:chOff x="1871277" y="1576300"/>
            <a:chExt cx="1128371" cy="437861"/>
          </a:xfrm>
        </p:grpSpPr>
        <p:sp>
          <p:nvSpPr>
            <p:cNvPr id="126" name="Oval 125"/>
            <p:cNvSpPr>
              <a:spLocks noChangeArrowheads="1"/>
            </p:cNvSpPr>
            <p:nvPr/>
          </p:nvSpPr>
          <p:spPr bwMode="auto">
            <a:xfrm flipV="1">
              <a:off x="1874419" y="1694780"/>
              <a:ext cx="1125229" cy="31938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8" name="Oval 127"/>
            <p:cNvSpPr>
              <a:spLocks noChangeArrowheads="1"/>
            </p:cNvSpPr>
            <p:nvPr/>
          </p:nvSpPr>
          <p:spPr bwMode="auto">
            <a:xfrm flipV="1">
              <a:off x="1871277" y="1576300"/>
              <a:ext cx="1125229" cy="31938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0" name="Freeform 129"/>
            <p:cNvSpPr/>
            <p:nvPr/>
          </p:nvSpPr>
          <p:spPr bwMode="auto">
            <a:xfrm>
              <a:off x="2103866" y="1632964"/>
              <a:ext cx="660050" cy="11075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1" name="Freeform 130"/>
            <p:cNvSpPr/>
            <p:nvPr/>
          </p:nvSpPr>
          <p:spPr bwMode="auto">
            <a:xfrm>
              <a:off x="2537614" y="1728264"/>
              <a:ext cx="242018" cy="9529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2" name="Freeform 131"/>
            <p:cNvSpPr/>
            <p:nvPr/>
          </p:nvSpPr>
          <p:spPr bwMode="auto">
            <a:xfrm>
              <a:off x="2091294" y="1730839"/>
              <a:ext cx="238875" cy="9530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33" name="Straight Connector 132"/>
            <p:cNvCxnSpPr>
              <a:cxnSpLocks noChangeShapeType="1"/>
              <a:endCxn id="128" idx="2"/>
            </p:cNvCxnSpPr>
            <p:nvPr/>
          </p:nvCxnSpPr>
          <p:spPr bwMode="auto">
            <a:xfrm flipH="1" flipV="1">
              <a:off x="1871277" y="1735990"/>
              <a:ext cx="3142" cy="12363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34" name="Straight Connector 133"/>
            <p:cNvCxnSpPr>
              <a:cxnSpLocks noChangeShapeType="1"/>
            </p:cNvCxnSpPr>
            <p:nvPr/>
          </p:nvCxnSpPr>
          <p:spPr bwMode="auto">
            <a:xfrm flipH="1" flipV="1">
              <a:off x="2996506" y="1735990"/>
              <a:ext cx="3142" cy="121056"/>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219"/>
          <p:cNvGrpSpPr/>
          <p:nvPr/>
        </p:nvGrpSpPr>
        <p:grpSpPr>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38250"/>
                <a:gd name="connsiteY0-162" fmla="*/ 0 h 757496"/>
                <a:gd name="connsiteX1-163" fmla="*/ 0 w 1238250"/>
                <a:gd name="connsiteY1-164" fmla="*/ 9439 h 757496"/>
                <a:gd name="connsiteX2-165" fmla="*/ 952500 w 1238250"/>
                <a:gd name="connsiteY2-166" fmla="*/ 752735 h 757496"/>
                <a:gd name="connsiteX3-167" fmla="*/ 1238250 w 1238250"/>
                <a:gd name="connsiteY3-168" fmla="*/ 757496 h 757496"/>
                <a:gd name="connsiteX4-169" fmla="*/ 233363 w 1238250"/>
                <a:gd name="connsiteY4-170" fmla="*/ 0 h 757496"/>
                <a:gd name="connsiteX0-171" fmla="*/ 243561 w 1248448"/>
                <a:gd name="connsiteY0-172" fmla="*/ 573 h 758069"/>
                <a:gd name="connsiteX1-173" fmla="*/ 0 w 1248448"/>
                <a:gd name="connsiteY1-174" fmla="*/ 0 h 758069"/>
                <a:gd name="connsiteX2-175" fmla="*/ 962698 w 1248448"/>
                <a:gd name="connsiteY2-176" fmla="*/ 753308 h 758069"/>
                <a:gd name="connsiteX3-177" fmla="*/ 1248448 w 1248448"/>
                <a:gd name="connsiteY3-178" fmla="*/ 758069 h 758069"/>
                <a:gd name="connsiteX4-179" fmla="*/ 243561 w 1248448"/>
                <a:gd name="connsiteY4-180" fmla="*/ 573 h 758069"/>
                <a:gd name="connsiteX0-181" fmla="*/ 243561 w 1248448"/>
                <a:gd name="connsiteY0-182" fmla="*/ 573 h 758069"/>
                <a:gd name="connsiteX1-183" fmla="*/ 0 w 1248448"/>
                <a:gd name="connsiteY1-184" fmla="*/ 0 h 758069"/>
                <a:gd name="connsiteX2-185" fmla="*/ 962698 w 1248448"/>
                <a:gd name="connsiteY2-186" fmla="*/ 753308 h 758069"/>
                <a:gd name="connsiteX3-187" fmla="*/ 1248448 w 1248448"/>
                <a:gd name="connsiteY3-188" fmla="*/ 758069 h 758069"/>
                <a:gd name="connsiteX4-189" fmla="*/ 243561 w 1248448"/>
                <a:gd name="connsiteY4-190" fmla="*/ 573 h 7580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43011" name="Title 50"/>
          <p:cNvSpPr>
            <a:spLocks noGrp="1"/>
          </p:cNvSpPr>
          <p:nvPr>
            <p:ph type="title" idx="4294967295"/>
          </p:nvPr>
        </p:nvSpPr>
        <p:spPr>
          <a:xfrm>
            <a:off x="290513" y="198438"/>
            <a:ext cx="8321675" cy="765175"/>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主机</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分组交换</a:t>
            </a:r>
            <a:endParaRPr lang="en-US" altLang="zh-CN" sz="4000" i="1" dirty="0">
              <a:latin typeface="微软雅黑" panose="020B0503020204020204" pitchFamily="34" charset="-122"/>
              <a:ea typeface="微软雅黑" panose="020B0503020204020204" pitchFamily="34" charset="-122"/>
            </a:endParaRPr>
          </a:p>
        </p:txBody>
      </p:sp>
      <p:sp>
        <p:nvSpPr>
          <p:cNvPr id="243750" name="Content Placeholder 52"/>
          <p:cNvSpPr>
            <a:spLocks noGrp="1"/>
          </p:cNvSpPr>
          <p:nvPr>
            <p:ph idx="1"/>
          </p:nvPr>
        </p:nvSpPr>
        <p:spPr>
          <a:xfrm>
            <a:off x="428625" y="1296988"/>
            <a:ext cx="3775075" cy="3425825"/>
          </a:xfrm>
        </p:spPr>
        <p:txBody>
          <a:bodyPr vert="horz" wrap="square" lIns="91440" tIns="45720" rIns="91440" bIns="45720" numCol="1" anchor="t" anchorCtr="0" compatLnSpc="1"/>
          <a:lstStyle/>
          <a:p>
            <a:pPr marL="0" marR="0" lvl="0" indent="0"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主机的发送功能</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接收应用程序的报文（</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message</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划分为较小的数据块，称之为</a:t>
            </a:r>
            <a:r>
              <a:rPr kumimoji="0" lang="zh-CN" alt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分组</a:t>
            </a:r>
            <a:r>
              <a:rPr kumimoji="0" lang="en-US" altLang="zh-CN"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packets)</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，长度为</a:t>
            </a:r>
            <a:r>
              <a:rPr kumimoji="0" 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比特</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以</a:t>
            </a:r>
            <a:r>
              <a:rPr kumimoji="0" lang="zh-CN" alt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传输速率</a:t>
            </a:r>
            <a:r>
              <a:rPr kumimoji="0" lang="en-US" altLang="zh-CN"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transmission rate) R</a:t>
            </a:r>
            <a:r>
              <a:rPr kumimoji="0" lang="zh-CN" alt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将分组传输到接入网</a:t>
            </a:r>
            <a:endParaRPr kumimoji="0" 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链路传输速率，又称链路</a:t>
            </a: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容量</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zh-CN" altLang="en-US" sz="2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链路带宽 </a:t>
            </a:r>
            <a:endParaRPr kumimoji="0" lang="en-US" sz="2400" b="0" i="1"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3013" name="Line 305"/>
          <p:cNvSpPr/>
          <p:nvPr/>
        </p:nvSpPr>
        <p:spPr>
          <a:xfrm>
            <a:off x="5705475" y="3727450"/>
            <a:ext cx="2454275"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pic>
        <p:nvPicPr>
          <p:cNvPr id="43014" name="Picture 394" descr="underline_base"/>
          <p:cNvPicPr/>
          <p:nvPr/>
        </p:nvPicPr>
        <p:blipFill>
          <a:blip r:embed="rId2"/>
          <a:stretch>
            <a:fillRect/>
          </a:stretch>
        </p:blipFill>
        <p:spPr>
          <a:xfrm>
            <a:off x="327025" y="822325"/>
            <a:ext cx="5749925" cy="160338"/>
          </a:xfrm>
          <a:prstGeom prst="rect">
            <a:avLst/>
          </a:prstGeom>
          <a:noFill/>
          <a:ln w="9525">
            <a:noFill/>
          </a:ln>
        </p:spPr>
      </p:pic>
      <p:grpSp>
        <p:nvGrpSpPr>
          <p:cNvPr id="43015" name="Group 51"/>
          <p:cNvGrpSpPr/>
          <p:nvPr/>
        </p:nvGrpSpPr>
        <p:grpSpPr>
          <a:xfrm>
            <a:off x="7883525" y="3427413"/>
            <a:ext cx="1052513" cy="355600"/>
            <a:chOff x="4410" y="1365"/>
            <a:chExt cx="663" cy="224"/>
          </a:xfrm>
        </p:grpSpPr>
        <p:sp>
          <p:nvSpPr>
            <p:cNvPr id="43041" name="Rectangle 52"/>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43042" name="AutoShape 53"/>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43043" name="Freeform 54"/>
            <p:cNvSpPr/>
            <p:nvPr/>
          </p:nvSpPr>
          <p:spPr>
            <a:xfrm>
              <a:off x="4904" y="1365"/>
              <a:ext cx="169" cy="224"/>
            </a:xfrm>
            <a:custGeom>
              <a:avLst/>
              <a:gdLst>
                <a:gd name="txL" fmla="*/ 0 w 169"/>
                <a:gd name="txT" fmla="*/ 0 h 224"/>
                <a:gd name="txR" fmla="*/ 169 w 169"/>
                <a:gd name="txB" fmla="*/ 224 h 224"/>
              </a:gdLst>
              <a:ahLst/>
              <a:cxnLst>
                <a:cxn ang="0">
                  <a:pos x="0" y="138"/>
                </a:cxn>
                <a:cxn ang="0">
                  <a:pos x="0" y="224"/>
                </a:cxn>
                <a:cxn ang="0">
                  <a:pos x="169" y="77"/>
                </a:cxn>
                <a:cxn ang="0">
                  <a:pos x="169" y="0"/>
                </a:cxn>
                <a:cxn ang="0">
                  <a:pos x="0" y="138"/>
                </a:cxn>
              </a:cxnLst>
              <a:rect l="txL" t="txT" r="txR" b="txB"/>
              <a:pathLst>
                <a:path w="169" h="224">
                  <a:moveTo>
                    <a:pt x="0" y="138"/>
                  </a:moveTo>
                  <a:lnTo>
                    <a:pt x="0" y="224"/>
                  </a:lnTo>
                  <a:lnTo>
                    <a:pt x="169" y="77"/>
                  </a:lnTo>
                  <a:lnTo>
                    <a:pt x="169" y="0"/>
                  </a:lnTo>
                  <a:lnTo>
                    <a:pt x="0" y="138"/>
                  </a:lnTo>
                  <a:close/>
                </a:path>
              </a:pathLst>
            </a:custGeom>
            <a:solidFill>
              <a:srgbClr val="BBE0E3">
                <a:alpha val="100000"/>
              </a:srgbClr>
            </a:solidFill>
            <a:ln w="63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3044" name="Freeform 55"/>
            <p:cNvSpPr/>
            <p:nvPr/>
          </p:nvSpPr>
          <p:spPr>
            <a:xfrm>
              <a:off x="4475" y="1395"/>
              <a:ext cx="506" cy="80"/>
            </a:xfrm>
            <a:custGeom>
              <a:avLst/>
              <a:gdLst>
                <a:gd name="txL" fmla="*/ 0 w 280"/>
                <a:gd name="txT" fmla="*/ 0 h 63"/>
                <a:gd name="txR" fmla="*/ 280 w 280"/>
                <a:gd name="txB" fmla="*/ 63 h 63"/>
              </a:gdLst>
              <a:ahLst/>
              <a:cxnLst>
                <a:cxn ang="0">
                  <a:pos x="0" y="3688"/>
                </a:cxn>
                <a:cxn ang="0">
                  <a:pos x="868488" y="3587"/>
                </a:cxn>
                <a:cxn ang="0">
                  <a:pos x="5125560" y="0"/>
                </a:cxn>
                <a:cxn ang="0">
                  <a:pos x="6543881" y="0"/>
                </a:cxn>
              </a:cxnLst>
              <a:rect l="txL" t="txT" r="txR" b="txB"/>
              <a:pathLst>
                <a:path w="280" h="63">
                  <a:moveTo>
                    <a:pt x="0" y="63"/>
                  </a:moveTo>
                  <a:lnTo>
                    <a:pt x="37" y="62"/>
                  </a:lnTo>
                  <a:lnTo>
                    <a:pt x="219" y="0"/>
                  </a:lnTo>
                  <a:lnTo>
                    <a:pt x="28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43045" name="Freeform 56"/>
            <p:cNvSpPr/>
            <p:nvPr/>
          </p:nvSpPr>
          <p:spPr>
            <a:xfrm>
              <a:off x="4593" y="1391"/>
              <a:ext cx="293" cy="93"/>
            </a:xfrm>
            <a:custGeom>
              <a:avLst/>
              <a:gdLst>
                <a:gd name="txL" fmla="*/ 0 w 293"/>
                <a:gd name="txT" fmla="*/ 0 h 93"/>
                <a:gd name="txR" fmla="*/ 293 w 293"/>
                <a:gd name="txB" fmla="*/ 93 h 93"/>
              </a:gdLst>
              <a:ahLst/>
              <a:cxnLst>
                <a:cxn ang="0">
                  <a:pos x="0" y="0"/>
                </a:cxn>
                <a:cxn ang="0">
                  <a:pos x="67" y="1"/>
                </a:cxn>
                <a:cxn ang="0">
                  <a:pos x="195" y="93"/>
                </a:cxn>
                <a:cxn ang="0">
                  <a:pos x="293" y="93"/>
                </a:cxn>
              </a:cxnLst>
              <a:rect l="txL" t="txT" r="txR" b="txB"/>
              <a:pathLst>
                <a:path w="293" h="93">
                  <a:moveTo>
                    <a:pt x="0" y="0"/>
                  </a:moveTo>
                  <a:lnTo>
                    <a:pt x="67" y="1"/>
                  </a:lnTo>
                  <a:lnTo>
                    <a:pt x="195" y="93"/>
                  </a:lnTo>
                  <a:lnTo>
                    <a:pt x="293" y="93"/>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3016" name="TextBox 1"/>
          <p:cNvSpPr txBox="1"/>
          <p:nvPr/>
        </p:nvSpPr>
        <p:spPr>
          <a:xfrm>
            <a:off x="5756275" y="3759200"/>
            <a:ext cx="1776413"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R:</a:t>
            </a:r>
            <a:r>
              <a:rPr lang="zh-CN" altLang="en-US" sz="1800" i="1" dirty="0">
                <a:latin typeface="微软雅黑" panose="020B0503020204020204" pitchFamily="34" charset="-122"/>
                <a:ea typeface="微软雅黑" panose="020B0503020204020204" pitchFamily="34" charset="-122"/>
              </a:rPr>
              <a:t>链路传输速率</a:t>
            </a:r>
            <a:endParaRPr lang="en-US" altLang="zh-CN" sz="1800" dirty="0">
              <a:latin typeface="微软雅黑" panose="020B0503020204020204" pitchFamily="34" charset="-122"/>
              <a:ea typeface="微软雅黑" panose="020B0503020204020204" pitchFamily="34" charset="-122"/>
            </a:endParaRPr>
          </a:p>
        </p:txBody>
      </p:sp>
      <p:grpSp>
        <p:nvGrpSpPr>
          <p:cNvPr id="43017" name="Group 201"/>
          <p:cNvGrpSpPr/>
          <p:nvPr/>
        </p:nvGrpSpPr>
        <p:grpSpPr>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38250"/>
                <a:gd name="connsiteY0-162" fmla="*/ 0 h 757496"/>
                <a:gd name="connsiteX1-163" fmla="*/ 0 w 1238250"/>
                <a:gd name="connsiteY1-164" fmla="*/ 9439 h 757496"/>
                <a:gd name="connsiteX2-165" fmla="*/ 952500 w 1238250"/>
                <a:gd name="connsiteY2-166" fmla="*/ 752735 h 757496"/>
                <a:gd name="connsiteX3-167" fmla="*/ 1238250 w 1238250"/>
                <a:gd name="connsiteY3-168" fmla="*/ 757496 h 757496"/>
                <a:gd name="connsiteX4-169" fmla="*/ 233363 w 1238250"/>
                <a:gd name="connsiteY4-170" fmla="*/ 0 h 757496"/>
                <a:gd name="connsiteX0-171" fmla="*/ 243561 w 1248448"/>
                <a:gd name="connsiteY0-172" fmla="*/ 573 h 758069"/>
                <a:gd name="connsiteX1-173" fmla="*/ 0 w 1248448"/>
                <a:gd name="connsiteY1-174" fmla="*/ 0 h 758069"/>
                <a:gd name="connsiteX2-175" fmla="*/ 962698 w 1248448"/>
                <a:gd name="connsiteY2-176" fmla="*/ 753308 h 758069"/>
                <a:gd name="connsiteX3-177" fmla="*/ 1248448 w 1248448"/>
                <a:gd name="connsiteY3-178" fmla="*/ 758069 h 758069"/>
                <a:gd name="connsiteX4-179" fmla="*/ 243561 w 1248448"/>
                <a:gd name="connsiteY4-180" fmla="*/ 573 h 758069"/>
                <a:gd name="connsiteX0-181" fmla="*/ 243561 w 1248448"/>
                <a:gd name="connsiteY0-182" fmla="*/ 573 h 758069"/>
                <a:gd name="connsiteX1-183" fmla="*/ 0 w 1248448"/>
                <a:gd name="connsiteY1-184" fmla="*/ 0 h 758069"/>
                <a:gd name="connsiteX2-185" fmla="*/ 962698 w 1248448"/>
                <a:gd name="connsiteY2-186" fmla="*/ 753308 h 758069"/>
                <a:gd name="connsiteX3-187" fmla="*/ 1248448 w 1248448"/>
                <a:gd name="connsiteY3-188" fmla="*/ 758069 h 758069"/>
                <a:gd name="connsiteX4-189" fmla="*/ 243561 w 1248448"/>
                <a:gd name="connsiteY4-190" fmla="*/ 573 h 7580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43018" name="TextBox 205"/>
          <p:cNvSpPr txBox="1"/>
          <p:nvPr/>
        </p:nvSpPr>
        <p:spPr>
          <a:xfrm>
            <a:off x="4791075" y="3986213"/>
            <a:ext cx="722313"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主机</a:t>
            </a:r>
            <a:endParaRPr lang="en-US" altLang="zh-CN" sz="2000" dirty="0">
              <a:latin typeface="微软雅黑" panose="020B0503020204020204" pitchFamily="34" charset="-122"/>
              <a:ea typeface="微软雅黑" panose="020B0503020204020204" pitchFamily="34" charset="-122"/>
            </a:endParaRPr>
          </a:p>
        </p:txBody>
      </p:sp>
      <p:grpSp>
        <p:nvGrpSpPr>
          <p:cNvPr id="43019" name="Group 206"/>
          <p:cNvGrpSpPr/>
          <p:nvPr/>
        </p:nvGrpSpPr>
        <p:grpSpPr>
          <a:xfrm>
            <a:off x="4559300" y="3535363"/>
            <a:ext cx="1295400" cy="506412"/>
            <a:chOff x="1816230" y="6118900"/>
            <a:chExt cx="1843339" cy="739100"/>
          </a:xfrm>
        </p:grpSpPr>
        <p:pic>
          <p:nvPicPr>
            <p:cNvPr id="43036" name="Picture 8"/>
            <p:cNvPicPr>
              <a:picLocks noChangeAspect="1"/>
            </p:cNvPicPr>
            <p:nvPr/>
          </p:nvPicPr>
          <p:blipFill>
            <a:blip r:embed="rId3"/>
            <a:stretch>
              <a:fillRect/>
            </a:stretch>
          </p:blipFill>
          <p:spPr>
            <a:xfrm>
              <a:off x="1816230" y="6142069"/>
              <a:ext cx="1843339" cy="715931"/>
            </a:xfrm>
            <a:prstGeom prst="rect">
              <a:avLst/>
            </a:prstGeom>
            <a:noFill/>
            <a:ln w="9525">
              <a:noFill/>
            </a:ln>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grpSp>
        <p:nvGrpSpPr>
          <p:cNvPr id="43020" name="Group 209"/>
          <p:cNvGrpSpPr/>
          <p:nvPr/>
        </p:nvGrpSpPr>
        <p:grpSpPr>
          <a:xfrm>
            <a:off x="4699000" y="1919288"/>
            <a:ext cx="1409700" cy="877887"/>
            <a:chOff x="2387973" y="4309243"/>
            <a:chExt cx="1771787" cy="1282262"/>
          </a:xfrm>
        </p:grpSpPr>
        <p:pic>
          <p:nvPicPr>
            <p:cNvPr id="43034" name="Picture 9"/>
            <p:cNvPicPr>
              <a:picLocks noChangeAspect="1"/>
            </p:cNvPicPr>
            <p:nvPr/>
          </p:nvPicPr>
          <p:blipFill>
            <a:blip r:embed="rId4"/>
            <a:stretch>
              <a:fillRect/>
            </a:stretch>
          </p:blipFill>
          <p:spPr>
            <a:xfrm>
              <a:off x="2583508" y="4309243"/>
              <a:ext cx="1284945" cy="1282262"/>
            </a:xfrm>
            <a:prstGeom prst="rect">
              <a:avLst/>
            </a:prstGeom>
            <a:noFill/>
            <a:ln w="9525">
              <a:noFill/>
            </a:ln>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43021" name="TextBox 215"/>
          <p:cNvSpPr txBox="1"/>
          <p:nvPr/>
        </p:nvSpPr>
        <p:spPr>
          <a:xfrm>
            <a:off x="5448300" y="3341688"/>
            <a:ext cx="304800" cy="33813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1</a:t>
            </a:r>
          </a:p>
        </p:txBody>
      </p:sp>
      <p:sp>
        <p:nvSpPr>
          <p:cNvPr id="43022" name="TextBox 216"/>
          <p:cNvSpPr txBox="1"/>
          <p:nvPr/>
        </p:nvSpPr>
        <p:spPr>
          <a:xfrm>
            <a:off x="5207000" y="3349625"/>
            <a:ext cx="3048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2</a:t>
            </a:r>
          </a:p>
        </p:txBody>
      </p:sp>
      <p:cxnSp>
        <p:nvCxnSpPr>
          <p:cNvPr id="43023" name="Straight Connector 3"/>
          <p:cNvCxnSpPr/>
          <p:nvPr/>
        </p:nvCxnSpPr>
        <p:spPr>
          <a:xfrm flipV="1">
            <a:off x="5697538" y="2363788"/>
            <a:ext cx="1225550" cy="565150"/>
          </a:xfrm>
          <a:prstGeom prst="line">
            <a:avLst/>
          </a:prstGeom>
          <a:ln w="9525" cap="flat" cmpd="sng">
            <a:solidFill>
              <a:schemeClr val="tx1"/>
            </a:solidFill>
            <a:prstDash val="solid"/>
            <a:headEnd type="none" w="med" len="med"/>
            <a:tailEnd type="none" w="med" len="med"/>
          </a:ln>
        </p:spPr>
      </p:cxnSp>
      <p:sp>
        <p:nvSpPr>
          <p:cNvPr id="43024" name="TextBox 234"/>
          <p:cNvSpPr txBox="1"/>
          <p:nvPr/>
        </p:nvSpPr>
        <p:spPr>
          <a:xfrm>
            <a:off x="6861175" y="2014538"/>
            <a:ext cx="2032000" cy="6461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两个分组，每个长</a:t>
            </a:r>
            <a:endParaRPr lang="en-US" altLang="zh-CN" sz="1800" dirty="0">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度都为</a:t>
            </a:r>
            <a:r>
              <a:rPr lang="en-US" altLang="zh-CN" sz="1800" i="1" dirty="0">
                <a:latin typeface="微软雅黑" panose="020B0503020204020204" pitchFamily="34" charset="-122"/>
                <a:ea typeface="微软雅黑" panose="020B0503020204020204" pitchFamily="34" charset="-122"/>
              </a:rPr>
              <a:t>L</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比特</a:t>
            </a:r>
            <a:endParaRPr lang="en-US" altLang="zh-CN" sz="1800" dirty="0">
              <a:latin typeface="微软雅黑" panose="020B0503020204020204" pitchFamily="34" charset="-122"/>
              <a:ea typeface="微软雅黑" panose="020B0503020204020204" pitchFamily="34" charset="-122"/>
            </a:endParaRPr>
          </a:p>
        </p:txBody>
      </p:sp>
      <p:sp>
        <p:nvSpPr>
          <p:cNvPr id="43025" name="TextBox 235"/>
          <p:cNvSpPr txBox="1"/>
          <p:nvPr/>
        </p:nvSpPr>
        <p:spPr>
          <a:xfrm>
            <a:off x="1658938" y="5659438"/>
            <a:ext cx="1570037" cy="3238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a:lnSpc>
                <a:spcPts val="18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分组传输时延</a:t>
            </a:r>
            <a:endParaRPr lang="en-US" altLang="zh-CN" sz="1800" dirty="0">
              <a:latin typeface="微软雅黑" panose="020B0503020204020204" pitchFamily="34" charset="-122"/>
              <a:ea typeface="微软雅黑" panose="020B0503020204020204" pitchFamily="34" charset="-122"/>
            </a:endParaRPr>
          </a:p>
        </p:txBody>
      </p:sp>
      <p:sp>
        <p:nvSpPr>
          <p:cNvPr id="43026" name="TextBox 237"/>
          <p:cNvSpPr txBox="1"/>
          <p:nvPr/>
        </p:nvSpPr>
        <p:spPr>
          <a:xfrm>
            <a:off x="3484563" y="5546725"/>
            <a:ext cx="2205037" cy="55403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8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传输</a:t>
            </a:r>
            <a:r>
              <a:rPr lang="en-US" altLang="zh-CN" sz="1800" i="1" dirty="0">
                <a:latin typeface="微软雅黑" panose="020B0503020204020204" pitchFamily="34" charset="-122"/>
                <a:ea typeface="微软雅黑" panose="020B0503020204020204" pitchFamily="34" charset="-122"/>
              </a:rPr>
              <a:t>L</a:t>
            </a:r>
            <a:r>
              <a:rPr lang="en-US" altLang="zh-CN" sz="1800" dirty="0">
                <a:latin typeface="微软雅黑" panose="020B0503020204020204" pitchFamily="34" charset="-122"/>
                <a:ea typeface="微软雅黑" panose="020B0503020204020204" pitchFamily="34" charset="-122"/>
              </a:rPr>
              <a:t>-bit</a:t>
            </a:r>
            <a:r>
              <a:rPr lang="zh-CN" altLang="en-US" sz="1800" dirty="0">
                <a:latin typeface="微软雅黑" panose="020B0503020204020204" pitchFamily="34" charset="-122"/>
                <a:ea typeface="微软雅黑" panose="020B0503020204020204" pitchFamily="34" charset="-122"/>
              </a:rPr>
              <a:t>的分组到链路所需时间</a:t>
            </a:r>
            <a:endParaRPr lang="en-US" altLang="zh-CN" sz="1800" dirty="0">
              <a:latin typeface="微软雅黑" panose="020B0503020204020204" pitchFamily="34" charset="-122"/>
              <a:ea typeface="微软雅黑" panose="020B0503020204020204" pitchFamily="34" charset="-122"/>
            </a:endParaRPr>
          </a:p>
        </p:txBody>
      </p:sp>
      <p:sp>
        <p:nvSpPr>
          <p:cNvPr id="43027" name="TextBox 4"/>
          <p:cNvSpPr txBox="1"/>
          <p:nvPr/>
        </p:nvSpPr>
        <p:spPr>
          <a:xfrm>
            <a:off x="6167438" y="5400675"/>
            <a:ext cx="1349375" cy="8302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 (bit)</a:t>
            </a:r>
          </a:p>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R</a:t>
            </a:r>
            <a:r>
              <a:rPr lang="en-US" altLang="zh-CN" sz="2400" dirty="0">
                <a:latin typeface="微软雅黑" panose="020B0503020204020204" pitchFamily="34" charset="-122"/>
                <a:ea typeface="微软雅黑" panose="020B0503020204020204" pitchFamily="34" charset="-122"/>
              </a:rPr>
              <a:t> (bit/s)</a:t>
            </a:r>
          </a:p>
        </p:txBody>
      </p:sp>
      <p:cxnSp>
        <p:nvCxnSpPr>
          <p:cNvPr id="43028" name="Straight Connector 9"/>
          <p:cNvCxnSpPr/>
          <p:nvPr/>
        </p:nvCxnSpPr>
        <p:spPr>
          <a:xfrm>
            <a:off x="6254750" y="5819775"/>
            <a:ext cx="1284288" cy="0"/>
          </a:xfrm>
          <a:prstGeom prst="line">
            <a:avLst/>
          </a:prstGeom>
          <a:ln w="25400" cap="flat" cmpd="sng">
            <a:solidFill>
              <a:schemeClr val="tx1"/>
            </a:solidFill>
            <a:prstDash val="solid"/>
            <a:headEnd type="none" w="med" len="med"/>
            <a:tailEnd type="none" w="med" len="med"/>
          </a:ln>
        </p:spPr>
      </p:cxnSp>
      <p:sp>
        <p:nvSpPr>
          <p:cNvPr id="43029" name="TextBox 10"/>
          <p:cNvSpPr txBox="1"/>
          <p:nvPr/>
        </p:nvSpPr>
        <p:spPr>
          <a:xfrm>
            <a:off x="3228975" y="5586413"/>
            <a:ext cx="412750"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sp>
        <p:nvSpPr>
          <p:cNvPr id="43030" name="TextBox 245"/>
          <p:cNvSpPr txBox="1"/>
          <p:nvPr/>
        </p:nvSpPr>
        <p:spPr>
          <a:xfrm>
            <a:off x="5570538" y="5602288"/>
            <a:ext cx="412750"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sp>
        <p:nvSpPr>
          <p:cNvPr id="43031" name="Rectangle 11"/>
          <p:cNvSpPr/>
          <p:nvPr/>
        </p:nvSpPr>
        <p:spPr>
          <a:xfrm>
            <a:off x="1109663" y="5322888"/>
            <a:ext cx="7275512" cy="1001712"/>
          </a:xfrm>
          <a:prstGeom prst="rect">
            <a:avLst/>
          </a:prstGeom>
          <a:noFill/>
          <a:ln w="19050" cap="flat" cmpd="sng">
            <a:solidFill>
              <a:srgbClr val="C00000"/>
            </a:solidFill>
            <a:prstDash val="solid"/>
            <a:roun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4303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19</a:t>
            </a:fld>
            <a:endParaRPr lang="en-US" altLang="zh-CN" sz="1200" dirty="0">
              <a:latin typeface="微软雅黑" panose="020B0503020204020204" pitchFamily="34" charset="-122"/>
              <a:ea typeface="微软雅黑" panose="020B0503020204020204" pitchFamily="34" charset="-122"/>
            </a:endParaRPr>
          </a:p>
        </p:txBody>
      </p:sp>
      <p:sp>
        <p:nvSpPr>
          <p:cNvPr id="43033"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2291" name="Rectangle 2"/>
          <p:cNvSpPr>
            <a:spLocks noGrp="1"/>
          </p:cNvSpPr>
          <p:nvPr>
            <p:ph type="title" idx="4294967295"/>
          </p:nvPr>
        </p:nvSpPr>
        <p:spPr>
          <a:xfrm>
            <a:off x="457200" y="241300"/>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 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章  内容介绍</a:t>
            </a:r>
            <a:endParaRPr lang="en-US" altLang="zh-CN" dirty="0">
              <a:latin typeface="微软雅黑" panose="020B0503020204020204" pitchFamily="34" charset="-122"/>
              <a:ea typeface="微软雅黑" panose="020B0503020204020204" pitchFamily="34" charset="-122"/>
            </a:endParaRPr>
          </a:p>
        </p:txBody>
      </p:sp>
      <p:sp>
        <p:nvSpPr>
          <p:cNvPr id="12292" name="Rectangle 3"/>
          <p:cNvSpPr>
            <a:spLocks noGrp="1"/>
          </p:cNvSpPr>
          <p:nvPr>
            <p:ph type="body" sz="half" idx="4294967295"/>
          </p:nvPr>
        </p:nvSpPr>
        <p:spPr>
          <a:xfrm>
            <a:off x="533400" y="1179513"/>
            <a:ext cx="2932113"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lnSpc>
                <a:spcPct val="150000"/>
              </a:lnSpc>
              <a:buNone/>
            </a:pPr>
            <a:r>
              <a:rPr lang="zh-CN" altLang="en-US" sz="2800" i="1" dirty="0">
                <a:solidFill>
                  <a:srgbClr val="CC0000"/>
                </a:solidFill>
                <a:latin typeface="微软雅黑" panose="020B0503020204020204" pitchFamily="34" charset="-122"/>
                <a:ea typeface="微软雅黑" panose="020B0503020204020204" pitchFamily="34" charset="-122"/>
              </a:rPr>
              <a:t>目标 </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p>
          <a:p>
            <a:pPr lvl="0" eaLnBrk="1" hangingPunct="1">
              <a:lnSpc>
                <a:spcPct val="150000"/>
              </a:lnSpc>
            </a:pPr>
            <a:r>
              <a:rPr lang="zh-CN" altLang="en-US" sz="2800" dirty="0">
                <a:latin typeface="微软雅黑" panose="020B0503020204020204" pitchFamily="34" charset="-122"/>
                <a:ea typeface="微软雅黑" panose="020B0503020204020204" pitchFamily="34" charset="-122"/>
              </a:rPr>
              <a:t>获得“感觉”和术语</a:t>
            </a:r>
            <a:endParaRPr lang="en-US" altLang="zh-CN" sz="2800" dirty="0">
              <a:latin typeface="微软雅黑" panose="020B0503020204020204" pitchFamily="34" charset="-122"/>
              <a:ea typeface="微软雅黑" panose="020B0503020204020204" pitchFamily="34" charset="-122"/>
            </a:endParaRPr>
          </a:p>
          <a:p>
            <a:pPr lvl="0" eaLnBrk="1" hangingPunct="1">
              <a:lnSpc>
                <a:spcPct val="150000"/>
              </a:lnSpc>
            </a:pPr>
            <a:r>
              <a:rPr lang="zh-CN" altLang="en-US" sz="2800" dirty="0">
                <a:latin typeface="微软雅黑" panose="020B0503020204020204" pitchFamily="34" charset="-122"/>
                <a:ea typeface="微软雅黑" panose="020B0503020204020204" pitchFamily="34" charset="-122"/>
              </a:rPr>
              <a:t>后面章节会更深入，更详细</a:t>
            </a:r>
            <a:endParaRPr lang="en-US" altLang="zh-CN" sz="2800" dirty="0">
              <a:latin typeface="微软雅黑" panose="020B0503020204020204" pitchFamily="34" charset="-122"/>
              <a:ea typeface="微软雅黑" panose="020B0503020204020204" pitchFamily="34" charset="-122"/>
            </a:endParaRPr>
          </a:p>
          <a:p>
            <a:pPr lvl="0" eaLnBrk="1" hangingPunct="1">
              <a:lnSpc>
                <a:spcPct val="150000"/>
              </a:lnSpc>
            </a:pPr>
            <a:r>
              <a:rPr lang="zh-CN" altLang="en-US" sz="2800" dirty="0">
                <a:latin typeface="微软雅黑" panose="020B0503020204020204" pitchFamily="34" charset="-122"/>
                <a:ea typeface="微软雅黑" panose="020B0503020204020204" pitchFamily="34" charset="-122"/>
              </a:rPr>
              <a:t>方法：</a:t>
            </a:r>
          </a:p>
          <a:p>
            <a:pPr lvl="1" eaLnBrk="1" hangingPunct="1">
              <a:lnSpc>
                <a:spcPct val="150000"/>
              </a:lnSpc>
            </a:pPr>
            <a:r>
              <a:rPr lang="zh-CN" altLang="en-US" sz="2400" dirty="0">
                <a:latin typeface="微软雅黑" panose="020B0503020204020204" pitchFamily="34" charset="-122"/>
                <a:ea typeface="微软雅黑" panose="020B0503020204020204" pitchFamily="34" charset="-122"/>
              </a:rPr>
              <a:t>以因特网为例</a:t>
            </a:r>
            <a:endParaRPr lang="en-US" altLang="zh-CN" sz="2400" dirty="0">
              <a:latin typeface="微软雅黑" panose="020B0503020204020204" pitchFamily="34" charset="-122"/>
              <a:ea typeface="微软雅黑" panose="020B0503020204020204" pitchFamily="34" charset="-122"/>
            </a:endParaRPr>
          </a:p>
        </p:txBody>
      </p:sp>
      <p:sp>
        <p:nvSpPr>
          <p:cNvPr id="12293" name="Rectangle 4"/>
          <p:cNvSpPr>
            <a:spLocks noGrp="1"/>
          </p:cNvSpPr>
          <p:nvPr>
            <p:ph type="body" sz="half" idx="4294967295"/>
          </p:nvPr>
        </p:nvSpPr>
        <p:spPr>
          <a:xfrm>
            <a:off x="4114800" y="1287463"/>
            <a:ext cx="5029200" cy="52451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i="1" dirty="0">
                <a:solidFill>
                  <a:srgbClr val="CC0000"/>
                </a:solidFill>
                <a:latin typeface="微软雅黑" panose="020B0503020204020204" pitchFamily="34" charset="-122"/>
                <a:ea typeface="微软雅黑" panose="020B0503020204020204" pitchFamily="34" charset="-122"/>
              </a:rPr>
              <a:t>概述 </a:t>
            </a:r>
            <a:r>
              <a:rPr lang="en-US" altLang="zh-CN" sz="2800" dirty="0">
                <a:solidFill>
                  <a:srgbClr val="CC0000"/>
                </a:solidFill>
                <a:latin typeface="微软雅黑" panose="020B0503020204020204" pitchFamily="34" charset="-122"/>
                <a:ea typeface="微软雅黑" panose="020B0503020204020204" pitchFamily="34" charset="-122"/>
              </a:rPr>
              <a:t>:</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什么是因特网</a:t>
            </a:r>
            <a:r>
              <a:rPr lang="en-US" altLang="zh-CN" dirty="0">
                <a:latin typeface="微软雅黑" panose="020B0503020204020204" pitchFamily="34" charset="-122"/>
                <a:ea typeface="微软雅黑" panose="020B0503020204020204" pitchFamily="34" charset="-122"/>
              </a:rPr>
              <a:t>?</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什么是协议</a:t>
            </a:r>
            <a:r>
              <a:rPr lang="en-US" altLang="zh-CN" dirty="0">
                <a:latin typeface="微软雅黑" panose="020B0503020204020204" pitchFamily="34" charset="-122"/>
                <a:ea typeface="微软雅黑" panose="020B0503020204020204" pitchFamily="34" charset="-122"/>
              </a:rPr>
              <a:t>?</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网络边缘：主机、接入网、物理媒体</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网络核心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分组交换、电路交换、网络结构</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性能指标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丢包、延迟、吞吐量</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安全性</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协议层次、服务模型</a:t>
            </a:r>
          </a:p>
          <a:p>
            <a:pPr lvl="0" eaLnBrk="1" hangingPunct="1">
              <a:lnSpc>
                <a:spcPct val="120000"/>
              </a:lnSpc>
            </a:pPr>
            <a:r>
              <a:rPr lang="zh-CN" altLang="en-US" dirty="0">
                <a:latin typeface="微软雅黑" panose="020B0503020204020204" pitchFamily="34" charset="-122"/>
                <a:ea typeface="微软雅黑" panose="020B0503020204020204" pitchFamily="34" charset="-122"/>
              </a:rPr>
              <a:t>历史</a:t>
            </a:r>
          </a:p>
        </p:txBody>
      </p:sp>
      <p:pic>
        <p:nvPicPr>
          <p:cNvPr id="12294" name="Picture 12" descr="underline_base"/>
          <p:cNvPicPr/>
          <p:nvPr/>
        </p:nvPicPr>
        <p:blipFill>
          <a:blip r:embed="rId3"/>
          <a:stretch>
            <a:fillRect/>
          </a:stretch>
        </p:blipFill>
        <p:spPr>
          <a:xfrm>
            <a:off x="631825" y="1030288"/>
            <a:ext cx="5484813" cy="173037"/>
          </a:xfrm>
          <a:prstGeom prst="rect">
            <a:avLst/>
          </a:prstGeom>
          <a:noFill/>
          <a:ln w="9525">
            <a:noFill/>
          </a:ln>
        </p:spPr>
      </p:pic>
      <p:sp>
        <p:nvSpPr>
          <p:cNvPr id="1229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44035" name="Picture 11" descr="underline_base"/>
          <p:cNvPicPr/>
          <p:nvPr/>
        </p:nvPicPr>
        <p:blipFill>
          <a:blip r:embed="rId3"/>
          <a:stretch>
            <a:fillRect/>
          </a:stretch>
        </p:blipFill>
        <p:spPr>
          <a:xfrm>
            <a:off x="544513" y="947738"/>
            <a:ext cx="3128962" cy="171450"/>
          </a:xfrm>
          <a:prstGeom prst="rect">
            <a:avLst/>
          </a:prstGeom>
          <a:noFill/>
          <a:ln w="9525">
            <a:noFill/>
          </a:ln>
        </p:spPr>
      </p:pic>
      <p:sp>
        <p:nvSpPr>
          <p:cNvPr id="44036" name="Rectangle 2"/>
          <p:cNvSpPr>
            <a:spLocks noGrp="1"/>
          </p:cNvSpPr>
          <p:nvPr>
            <p:ph type="title" idx="4294967295"/>
          </p:nvPr>
        </p:nvSpPr>
        <p:spPr>
          <a:xfrm>
            <a:off x="487363" y="296863"/>
            <a:ext cx="7772400" cy="879475"/>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物理媒体</a:t>
            </a:r>
            <a:endParaRPr lang="en-US" altLang="zh-CN" dirty="0">
              <a:latin typeface="微软雅黑" panose="020B0503020204020204" pitchFamily="34" charset="-122"/>
              <a:ea typeface="微软雅黑" panose="020B0503020204020204" pitchFamily="34" charset="-122"/>
            </a:endParaRPr>
          </a:p>
        </p:txBody>
      </p:sp>
      <p:sp>
        <p:nvSpPr>
          <p:cNvPr id="44037" name="Rectangle 3"/>
          <p:cNvSpPr>
            <a:spLocks noGrp="1"/>
          </p:cNvSpPr>
          <p:nvPr>
            <p:ph type="body" sz="half" idx="4294967295"/>
          </p:nvPr>
        </p:nvSpPr>
        <p:spPr>
          <a:xfrm>
            <a:off x="533400" y="1482725"/>
            <a:ext cx="4322763"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solidFill>
                  <a:srgbClr val="CC0000"/>
                </a:solidFill>
                <a:latin typeface="微软雅黑" panose="020B0503020204020204" pitchFamily="34" charset="-122"/>
                <a:ea typeface="微软雅黑" panose="020B0503020204020204" pitchFamily="34" charset="-122"/>
              </a:rPr>
              <a:t>比特</a:t>
            </a:r>
            <a:r>
              <a:rPr lang="en-US" altLang="zh-CN" dirty="0">
                <a:solidFill>
                  <a:srgbClr val="CC0000"/>
                </a:solidFill>
                <a:latin typeface="微软雅黑" panose="020B0503020204020204" pitchFamily="34" charset="-122"/>
                <a:ea typeface="微软雅黑" panose="020B0503020204020204" pitchFamily="34" charset="-122"/>
              </a:rPr>
              <a:t>(bit):</a:t>
            </a:r>
            <a:r>
              <a:rPr lang="zh-CN" altLang="en-US" dirty="0">
                <a:latin typeface="微软雅黑" panose="020B0503020204020204" pitchFamily="34" charset="-122"/>
                <a:ea typeface="微软雅黑" panose="020B0503020204020204" pitchFamily="34" charset="-122"/>
              </a:rPr>
              <a:t>在“发射器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接收器” 对之间传播</a:t>
            </a:r>
            <a:endParaRPr lang="en-US" altLang="zh-CN" dirty="0">
              <a:solidFill>
                <a:srgbClr val="FF0000"/>
              </a:solidFill>
              <a:latin typeface="微软雅黑" panose="020B0503020204020204" pitchFamily="34" charset="-122"/>
              <a:ea typeface="微软雅黑" panose="020B0503020204020204" pitchFamily="34" charset="-122"/>
            </a:endParaRPr>
          </a:p>
          <a:p>
            <a:pPr marL="287655" lvl="0" indent="-287655" eaLnBrk="1" hangingPunct="1"/>
            <a:r>
              <a:rPr lang="zh-CN" altLang="en-US" dirty="0">
                <a:solidFill>
                  <a:srgbClr val="CC0000"/>
                </a:solidFill>
                <a:latin typeface="微软雅黑" panose="020B0503020204020204" pitchFamily="34" charset="-122"/>
                <a:ea typeface="微软雅黑" panose="020B0503020204020204" pitchFamily="34" charset="-122"/>
              </a:rPr>
              <a:t>物理链路</a:t>
            </a:r>
            <a:r>
              <a:rPr lang="en-US" altLang="zh-CN" dirty="0">
                <a:solidFill>
                  <a:srgbClr val="CC0000"/>
                </a:solidFill>
                <a:latin typeface="微软雅黑" panose="020B0503020204020204" pitchFamily="34" charset="-122"/>
                <a:ea typeface="微软雅黑" panose="020B0503020204020204" pitchFamily="34" charset="-122"/>
              </a:rPr>
              <a:t>(physical link):</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连接发射器和接收器</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zh-CN" altLang="en-US" dirty="0">
                <a:solidFill>
                  <a:srgbClr val="CC0000"/>
                </a:solidFill>
                <a:latin typeface="微软雅黑" panose="020B0503020204020204" pitchFamily="34" charset="-122"/>
                <a:ea typeface="微软雅黑" panose="020B0503020204020204" pitchFamily="34" charset="-122"/>
              </a:rPr>
              <a:t>引导型媒体</a:t>
            </a:r>
            <a:r>
              <a:rPr lang="en-US" altLang="zh-CN" dirty="0">
                <a:solidFill>
                  <a:srgbClr val="CC0000"/>
                </a:solidFill>
                <a:latin typeface="微软雅黑" panose="020B0503020204020204" pitchFamily="34" charset="-122"/>
                <a:ea typeface="微软雅黑" panose="020B0503020204020204" pitchFamily="34" charset="-122"/>
              </a:rPr>
              <a:t>(guided media): </a:t>
            </a:r>
          </a:p>
          <a:p>
            <a:pPr marL="682625" lvl="1" indent="-225425" eaLnBrk="1" hangingPunct="1"/>
            <a:r>
              <a:rPr lang="zh-CN" altLang="en-US" sz="2400" dirty="0">
                <a:latin typeface="微软雅黑" panose="020B0503020204020204" pitchFamily="34" charset="-122"/>
                <a:ea typeface="微软雅黑" panose="020B0503020204020204" pitchFamily="34" charset="-122"/>
              </a:rPr>
              <a:t>信号沿着固体介质传播：光纤、双绞线、同轴电缆</a:t>
            </a:r>
            <a:endParaRPr lang="en-US" altLang="zh-CN" sz="2400" dirty="0">
              <a:latin typeface="微软雅黑" panose="020B0503020204020204" pitchFamily="34" charset="-122"/>
              <a:ea typeface="微软雅黑" panose="020B0503020204020204" pitchFamily="34" charset="-122"/>
            </a:endParaRPr>
          </a:p>
          <a:p>
            <a:pPr marL="287655" lvl="0" indent="-287655" eaLnBrk="1" hangingPunct="1"/>
            <a:r>
              <a:rPr lang="zh-CN" altLang="en-US" dirty="0">
                <a:solidFill>
                  <a:srgbClr val="CC0000"/>
                </a:solidFill>
                <a:latin typeface="微软雅黑" panose="020B0503020204020204" pitchFamily="34" charset="-122"/>
                <a:ea typeface="微软雅黑" panose="020B0503020204020204" pitchFamily="34" charset="-122"/>
              </a:rPr>
              <a:t>非引导型媒体</a:t>
            </a:r>
            <a:r>
              <a:rPr lang="en-US" altLang="zh-CN" dirty="0">
                <a:solidFill>
                  <a:srgbClr val="CC0000"/>
                </a:solidFill>
                <a:latin typeface="微软雅黑" panose="020B0503020204020204" pitchFamily="34" charset="-122"/>
                <a:ea typeface="微软雅黑" panose="020B0503020204020204" pitchFamily="34" charset="-122"/>
              </a:rPr>
              <a:t>(unguided media):</a:t>
            </a:r>
            <a:r>
              <a:rPr lang="en-US" altLang="zh-CN" dirty="0">
                <a:latin typeface="微软雅黑" panose="020B0503020204020204" pitchFamily="34" charset="-122"/>
                <a:ea typeface="微软雅黑" panose="020B0503020204020204" pitchFamily="34" charset="-122"/>
              </a:rPr>
              <a:t> </a:t>
            </a:r>
          </a:p>
          <a:p>
            <a:pPr marL="682625" lvl="1" indent="-225425" eaLnBrk="1" hangingPunct="1"/>
            <a:r>
              <a:rPr lang="zh-CN" altLang="en-US" sz="2400" dirty="0">
                <a:latin typeface="微软雅黑" panose="020B0503020204020204" pitchFamily="34" charset="-122"/>
                <a:ea typeface="微软雅黑" panose="020B0503020204020204" pitchFamily="34" charset="-122"/>
              </a:rPr>
              <a:t>信号自由传播，例如无线电</a:t>
            </a:r>
            <a:endParaRPr lang="en-US" altLang="zh-CN" sz="2400" dirty="0">
              <a:latin typeface="微软雅黑" panose="020B0503020204020204" pitchFamily="34" charset="-122"/>
              <a:ea typeface="微软雅黑" panose="020B0503020204020204" pitchFamily="34" charset="-122"/>
            </a:endParaRPr>
          </a:p>
        </p:txBody>
      </p:sp>
      <p:sp>
        <p:nvSpPr>
          <p:cNvPr id="62469" name="Rectangle 4"/>
          <p:cNvSpPr>
            <a:spLocks noGrp="1" noChangeArrowheads="1"/>
          </p:cNvSpPr>
          <p:nvPr>
            <p:ph type="body" sz="half" idx="1"/>
          </p:nvPr>
        </p:nvSpPr>
        <p:spPr>
          <a:xfrm>
            <a:off x="4951413" y="2111375"/>
            <a:ext cx="3810000" cy="33464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4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双绞线</a:t>
            </a:r>
            <a:r>
              <a:rPr kumimoji="0" lang="en-US" sz="24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(TP</a:t>
            </a:r>
            <a:r>
              <a:rPr kumimoji="0" lang="en-US" sz="2400" b="0" i="1"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endParaRPr kumimoji="0" 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两根绝缘铜线</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82625" marR="0" lvl="1" indent="-231775" algn="l" defTabSz="914400" rtl="0" eaLnBrk="1" fontAlgn="base" latinLnBrk="0" hangingPunct="1">
              <a:lnSpc>
                <a:spcPct val="85000"/>
              </a:lnSpc>
              <a:spcBef>
                <a:spcPct val="20000"/>
              </a:spcBef>
              <a:spcAft>
                <a:spcPct val="0"/>
              </a:spcAft>
              <a:buClr>
                <a:srgbClr val="000090"/>
              </a:buClr>
              <a:buSzPct val="100000"/>
              <a:buFont typeface="Arial" panose="020B0604020202020204"/>
              <a:buChar char="•"/>
              <a:defRPr/>
            </a:pP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类</a:t>
            </a:r>
            <a:r>
              <a:rPr kumimoji="0" 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5: 100 Mbps, 1 Gbps </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以太网</a:t>
            </a:r>
            <a:endPar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82625" marR="0" lvl="1" indent="-231775" algn="l" defTabSz="914400" rtl="0" eaLnBrk="1" fontAlgn="base" latinLnBrk="0" hangingPunct="1">
              <a:lnSpc>
                <a:spcPct val="85000"/>
              </a:lnSpc>
              <a:spcBef>
                <a:spcPct val="20000"/>
              </a:spcBef>
              <a:spcAft>
                <a:spcPct val="0"/>
              </a:spcAft>
              <a:buClr>
                <a:srgbClr val="000090"/>
              </a:buClr>
              <a:buSzPct val="100000"/>
              <a:buFont typeface="Arial" panose="020B0604020202020204"/>
              <a:buChar char="•"/>
              <a:defRPr/>
            </a:pP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类</a:t>
            </a:r>
            <a:r>
              <a:rPr kumimoji="0" 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6: 10Gbps</a:t>
            </a:r>
          </a:p>
        </p:txBody>
      </p:sp>
      <p:pic>
        <p:nvPicPr>
          <p:cNvPr id="44039" name="Picture 6"/>
          <p:cNvPicPr>
            <a:picLocks noChangeAspect="1"/>
          </p:cNvPicPr>
          <p:nvPr/>
        </p:nvPicPr>
        <p:blipFill>
          <a:blip r:embed="rId4"/>
          <a:stretch>
            <a:fillRect/>
          </a:stretch>
        </p:blipFill>
        <p:spPr>
          <a:xfrm>
            <a:off x="5395913" y="4187825"/>
            <a:ext cx="2276475" cy="1703388"/>
          </a:xfrm>
          <a:prstGeom prst="rect">
            <a:avLst/>
          </a:prstGeom>
          <a:noFill/>
          <a:ln w="9525">
            <a:noFill/>
          </a:ln>
        </p:spPr>
      </p:pic>
      <p:sp>
        <p:nvSpPr>
          <p:cNvPr id="4404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20</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46083" name="Picture 6" descr="f-pict"/>
          <p:cNvPicPr>
            <a:picLocks noChangeAspect="1"/>
          </p:cNvPicPr>
          <p:nvPr/>
        </p:nvPicPr>
        <p:blipFill>
          <a:blip r:embed="rId3"/>
          <a:stretch>
            <a:fillRect/>
          </a:stretch>
        </p:blipFill>
        <p:spPr>
          <a:xfrm>
            <a:off x="5822950" y="4899025"/>
            <a:ext cx="2371725" cy="1460500"/>
          </a:xfrm>
          <a:prstGeom prst="rect">
            <a:avLst/>
          </a:prstGeom>
          <a:noFill/>
          <a:ln w="9525">
            <a:noFill/>
          </a:ln>
        </p:spPr>
      </p:pic>
      <p:pic>
        <p:nvPicPr>
          <p:cNvPr id="46084" name="Picture 12" descr="underline_base"/>
          <p:cNvPicPr/>
          <p:nvPr/>
        </p:nvPicPr>
        <p:blipFill>
          <a:blip r:embed="rId4"/>
          <a:stretch>
            <a:fillRect/>
          </a:stretch>
        </p:blipFill>
        <p:spPr>
          <a:xfrm>
            <a:off x="336550" y="857250"/>
            <a:ext cx="5027613" cy="173038"/>
          </a:xfrm>
          <a:prstGeom prst="rect">
            <a:avLst/>
          </a:prstGeom>
          <a:noFill/>
          <a:ln w="9525">
            <a:noFill/>
          </a:ln>
        </p:spPr>
      </p:pic>
      <p:sp>
        <p:nvSpPr>
          <p:cNvPr id="46085" name="Rectangle 2"/>
          <p:cNvSpPr>
            <a:spLocks noGrp="1"/>
          </p:cNvSpPr>
          <p:nvPr>
            <p:ph type="title" idx="4294967295"/>
          </p:nvPr>
        </p:nvSpPr>
        <p:spPr>
          <a:xfrm>
            <a:off x="293688" y="228600"/>
            <a:ext cx="8382000" cy="879475"/>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物理媒体</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同轴电缆</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光纤</a:t>
            </a:r>
            <a:endParaRPr lang="en-US" altLang="zh-CN" dirty="0">
              <a:latin typeface="微软雅黑" panose="020B0503020204020204" pitchFamily="34" charset="-122"/>
              <a:ea typeface="微软雅黑" panose="020B0503020204020204" pitchFamily="34" charset="-122"/>
            </a:endParaRPr>
          </a:p>
        </p:txBody>
      </p:sp>
      <p:sp>
        <p:nvSpPr>
          <p:cNvPr id="64517" name="Rectangle 3"/>
          <p:cNvSpPr>
            <a:spLocks noGrp="1" noChangeArrowheads="1"/>
          </p:cNvSpPr>
          <p:nvPr>
            <p:ph type="body" sz="half" idx="1"/>
          </p:nvPr>
        </p:nvSpPr>
        <p:spPr>
          <a:xfrm>
            <a:off x="533400" y="1371600"/>
            <a:ext cx="3962400" cy="4327525"/>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同轴电缆</a:t>
            </a:r>
            <a:r>
              <a:rPr kumimoji="0" 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endParaRPr kumimoji="0" lang="en-US" sz="24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两根同心铜导体</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双向</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宽带</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多个信道</a:t>
            </a:r>
            <a:endParaRPr kumimoji="0" lang="en-US" altLang="zh-CN"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682625" marR="0" lvl="1" indent="-225425" algn="l" defTabSz="914400" rtl="0" eaLnBrk="1" fontAlgn="base" latinLnBrk="0" hangingPunct="1">
              <a:lnSpc>
                <a:spcPct val="85000"/>
              </a:lnSpc>
              <a:spcBef>
                <a:spcPct val="20000"/>
              </a:spcBef>
              <a:spcAft>
                <a:spcPct val="0"/>
              </a:spcAft>
              <a:buClr>
                <a:srgbClr val="000090"/>
              </a:buClr>
              <a:buSzTx/>
              <a:buFont typeface="Arial" panose="020B0604020202020204"/>
              <a:buChar char="•"/>
              <a:defRPr/>
            </a:pPr>
            <a:r>
              <a:rPr kumimoji="0" 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HFC</a:t>
            </a:r>
            <a:r>
              <a:rPr kumimoji="0" lang="zh-CN" alt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混合光纤同轴</a:t>
            </a:r>
            <a:endParaRPr kumimoji="0" lang="en-US" sz="2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6087" name="Picture 4" descr="coax"/>
          <p:cNvPicPr>
            <a:picLocks noChangeAspect="1"/>
          </p:cNvPicPr>
          <p:nvPr/>
        </p:nvPicPr>
        <p:blipFill>
          <a:blip r:embed="rId5"/>
          <a:stretch>
            <a:fillRect/>
          </a:stretch>
        </p:blipFill>
        <p:spPr>
          <a:xfrm>
            <a:off x="898525" y="3863975"/>
            <a:ext cx="2501900" cy="1085850"/>
          </a:xfrm>
          <a:prstGeom prst="rect">
            <a:avLst/>
          </a:prstGeom>
          <a:noFill/>
          <a:ln w="9525">
            <a:noFill/>
          </a:ln>
        </p:spPr>
      </p:pic>
      <p:sp>
        <p:nvSpPr>
          <p:cNvPr id="46088" name="Rectangle 5"/>
          <p:cNvSpPr/>
          <p:nvPr/>
        </p:nvSpPr>
        <p:spPr>
          <a:xfrm>
            <a:off x="4667250" y="1317625"/>
            <a:ext cx="4230688" cy="34385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nSpc>
                <a:spcPct val="100000"/>
              </a:lnSpc>
              <a:buClr>
                <a:schemeClr val="accent2"/>
              </a:buClr>
              <a:buSzPct val="85000"/>
              <a:buNone/>
            </a:pPr>
            <a:r>
              <a:rPr lang="zh-CN" altLang="en-US" i="1" dirty="0">
                <a:solidFill>
                  <a:srgbClr val="CC0000"/>
                </a:solidFill>
                <a:latin typeface="微软雅黑" panose="020B0503020204020204" pitchFamily="34" charset="-122"/>
                <a:ea typeface="微软雅黑" panose="020B0503020204020204" pitchFamily="34" charset="-122"/>
              </a:rPr>
              <a:t>光纤</a:t>
            </a:r>
            <a:r>
              <a:rPr lang="en-US" altLang="zh-CN" i="1" dirty="0">
                <a:solidFill>
                  <a:srgbClr val="CC0000"/>
                </a:solidFill>
                <a:latin typeface="微软雅黑" panose="020B0503020204020204" pitchFamily="34" charset="-122"/>
                <a:ea typeface="微软雅黑" panose="020B0503020204020204" pitchFamily="34" charset="-122"/>
              </a:rPr>
              <a:t>:</a:t>
            </a:r>
            <a:endParaRPr lang="en-US" altLang="zh-CN" sz="2400" i="1" dirty="0">
              <a:solidFill>
                <a:srgbClr val="CC0000"/>
              </a:solidFill>
              <a:latin typeface="微软雅黑" panose="020B0503020204020204" pitchFamily="34" charset="-122"/>
              <a:ea typeface="微软雅黑" panose="020B0503020204020204" pitchFamily="34" charset="-122"/>
            </a:endParaRPr>
          </a:p>
          <a:p>
            <a:pPr marL="342900" lvl="0" indent="-342900">
              <a:buClr>
                <a:srgbClr val="000099"/>
              </a:buClr>
            </a:pPr>
            <a:r>
              <a:rPr lang="zh-CN" altLang="en-US" sz="2400" dirty="0">
                <a:latin typeface="微软雅黑" panose="020B0503020204020204" pitchFamily="34" charset="-122"/>
                <a:ea typeface="微软雅黑" panose="020B0503020204020204" pitchFamily="34" charset="-122"/>
              </a:rPr>
              <a:t>一种能引导光脉冲的玻璃纤维</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每个脉冲表示一个比特</a:t>
            </a:r>
            <a:endParaRPr lang="en-US" altLang="zh-CN" sz="2400" dirty="0">
              <a:latin typeface="微软雅黑" panose="020B0503020204020204" pitchFamily="34" charset="-122"/>
              <a:ea typeface="微软雅黑" panose="020B0503020204020204" pitchFamily="34" charset="-122"/>
            </a:endParaRPr>
          </a:p>
          <a:p>
            <a:pPr marL="342900" lvl="0" indent="-342900">
              <a:buClr>
                <a:srgbClr val="000099"/>
              </a:buClr>
            </a:pPr>
            <a:r>
              <a:rPr lang="zh-CN" altLang="en-US" sz="2400" dirty="0">
                <a:latin typeface="微软雅黑" panose="020B0503020204020204" pitchFamily="34" charset="-122"/>
                <a:ea typeface="微软雅黑" panose="020B0503020204020204" pitchFamily="34" charset="-122"/>
              </a:rPr>
              <a:t>高速传输</a:t>
            </a:r>
            <a:r>
              <a:rPr lang="en-US" altLang="zh-CN" sz="2400" dirty="0">
                <a:latin typeface="微软雅黑" panose="020B0503020204020204" pitchFamily="34" charset="-122"/>
                <a:ea typeface="微软雅黑" panose="020B0503020204020204" pitchFamily="34" charset="-122"/>
              </a:rPr>
              <a:t>:</a:t>
            </a:r>
          </a:p>
          <a:p>
            <a:pPr marL="682625" lvl="1" indent="-225425">
              <a:buClr>
                <a:srgbClr val="000099"/>
              </a:buClr>
            </a:pPr>
            <a:r>
              <a:rPr lang="zh-CN" altLang="en-US" sz="2000" dirty="0">
                <a:latin typeface="微软雅黑" panose="020B0503020204020204" pitchFamily="34" charset="-122"/>
                <a:ea typeface="微软雅黑" panose="020B0503020204020204" pitchFamily="34" charset="-122"/>
              </a:rPr>
              <a:t>高速点对点传输（传输速率：</a:t>
            </a:r>
            <a:r>
              <a:rPr lang="en-US" altLang="zh-CN" sz="2000" dirty="0">
                <a:latin typeface="微软雅黑" panose="020B0503020204020204" pitchFamily="34" charset="-122"/>
                <a:ea typeface="微软雅黑" panose="020B0503020204020204" pitchFamily="34" charset="-122"/>
              </a:rPr>
              <a:t>10 Gbps </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100 Gbps </a:t>
            </a:r>
            <a:r>
              <a:rPr lang="zh-CN" altLang="en-US" sz="2000" dirty="0">
                <a:latin typeface="微软雅黑" panose="020B0503020204020204" pitchFamily="34" charset="-122"/>
                <a:ea typeface="微软雅黑" panose="020B0503020204020204" pitchFamily="34" charset="-122"/>
              </a:rPr>
              <a:t>）</a:t>
            </a:r>
            <a:endParaRPr lang="en-US" altLang="ja-JP" sz="2000" dirty="0">
              <a:latin typeface="微软雅黑" panose="020B0503020204020204" pitchFamily="34" charset="-122"/>
              <a:ea typeface="微软雅黑" panose="020B0503020204020204" pitchFamily="34" charset="-122"/>
            </a:endParaRPr>
          </a:p>
          <a:p>
            <a:pPr marL="342900" lvl="0" indent="-342900">
              <a:buClr>
                <a:srgbClr val="000099"/>
              </a:buClr>
            </a:pPr>
            <a:r>
              <a:rPr lang="zh-CN" altLang="en-US" sz="2400" dirty="0">
                <a:latin typeface="微软雅黑" panose="020B0503020204020204" pitchFamily="34" charset="-122"/>
                <a:ea typeface="微软雅黑" panose="020B0503020204020204" pitchFamily="34" charset="-122"/>
              </a:rPr>
              <a:t>低错误率</a:t>
            </a:r>
            <a:r>
              <a:rPr lang="en-US" altLang="zh-CN" sz="2400" dirty="0">
                <a:latin typeface="微软雅黑" panose="020B0503020204020204" pitchFamily="34" charset="-122"/>
                <a:ea typeface="微软雅黑" panose="020B0503020204020204" pitchFamily="34" charset="-122"/>
              </a:rPr>
              <a:t>: </a:t>
            </a:r>
          </a:p>
          <a:p>
            <a:pPr marL="682625" lvl="1" indent="-225425">
              <a:buClr>
                <a:srgbClr val="000099"/>
              </a:buClr>
            </a:pPr>
            <a:r>
              <a:rPr lang="zh-CN" altLang="en-US" sz="2000" dirty="0">
                <a:latin typeface="微软雅黑" panose="020B0503020204020204" pitchFamily="34" charset="-122"/>
                <a:ea typeface="微软雅黑" panose="020B0503020204020204" pitchFamily="34" charset="-122"/>
              </a:rPr>
              <a:t>不受电磁噪声干扰</a:t>
            </a:r>
            <a:endParaRPr lang="en-US" altLang="zh-CN" sz="2000" dirty="0">
              <a:latin typeface="微软雅黑" panose="020B0503020204020204" pitchFamily="34" charset="-122"/>
              <a:ea typeface="微软雅黑" panose="020B0503020204020204" pitchFamily="34" charset="-122"/>
            </a:endParaRPr>
          </a:p>
          <a:p>
            <a:pPr marL="682625" lvl="1" indent="-225425">
              <a:buClr>
                <a:srgbClr val="000099"/>
              </a:buClr>
            </a:pPr>
            <a:r>
              <a:rPr lang="zh-CN" altLang="en-US" sz="2000" dirty="0">
                <a:latin typeface="微软雅黑" panose="020B0503020204020204" pitchFamily="34" charset="-122"/>
                <a:ea typeface="微软雅黑" panose="020B0503020204020204" pitchFamily="34" charset="-122"/>
              </a:rPr>
              <a:t>信号衰减极低</a:t>
            </a:r>
            <a:endParaRPr lang="en-US" altLang="zh-CN" sz="2000" dirty="0">
              <a:latin typeface="微软雅黑" panose="020B0503020204020204" pitchFamily="34" charset="-122"/>
              <a:ea typeface="微软雅黑" panose="020B0503020204020204" pitchFamily="34" charset="-122"/>
            </a:endParaRPr>
          </a:p>
        </p:txBody>
      </p:sp>
      <p:sp>
        <p:nvSpPr>
          <p:cNvPr id="46089"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21</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48131" name="Picture 11" descr="underline_base"/>
          <p:cNvPicPr/>
          <p:nvPr/>
        </p:nvPicPr>
        <p:blipFill>
          <a:blip r:embed="rId3"/>
          <a:stretch>
            <a:fillRect/>
          </a:stretch>
        </p:blipFill>
        <p:spPr>
          <a:xfrm>
            <a:off x="361950" y="800100"/>
            <a:ext cx="4113213" cy="173038"/>
          </a:xfrm>
          <a:prstGeom prst="rect">
            <a:avLst/>
          </a:prstGeom>
          <a:noFill/>
          <a:ln w="9525">
            <a:noFill/>
          </a:ln>
        </p:spPr>
      </p:pic>
      <p:sp>
        <p:nvSpPr>
          <p:cNvPr id="48132" name="Rectangle 2"/>
          <p:cNvSpPr>
            <a:spLocks noGrp="1"/>
          </p:cNvSpPr>
          <p:nvPr>
            <p:ph type="title" idx="4294967295"/>
          </p:nvPr>
        </p:nvSpPr>
        <p:spPr>
          <a:xfrm>
            <a:off x="304800" y="42863"/>
            <a:ext cx="8382000" cy="1143000"/>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物理媒体</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无线电</a:t>
            </a:r>
            <a:endParaRPr lang="en-US" altLang="zh-CN" dirty="0">
              <a:latin typeface="微软雅黑" panose="020B0503020204020204" pitchFamily="34" charset="-122"/>
              <a:ea typeface="微软雅黑" panose="020B0503020204020204" pitchFamily="34" charset="-122"/>
            </a:endParaRPr>
          </a:p>
        </p:txBody>
      </p:sp>
      <p:sp>
        <p:nvSpPr>
          <p:cNvPr id="48133" name="Rectangle 3"/>
          <p:cNvSpPr>
            <a:spLocks noGrp="1"/>
          </p:cNvSpPr>
          <p:nvPr>
            <p:ph type="body" sz="half" idx="4294967295"/>
          </p:nvPr>
        </p:nvSpPr>
        <p:spPr>
          <a:xfrm>
            <a:off x="533400" y="1371600"/>
            <a:ext cx="3962400" cy="48768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电磁频谱中携带的信号</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zh-CN" altLang="en-US" dirty="0">
                <a:latin typeface="微软雅黑" panose="020B0503020204020204" pitchFamily="34" charset="-122"/>
                <a:ea typeface="微软雅黑" panose="020B0503020204020204" pitchFamily="34" charset="-122"/>
              </a:rPr>
              <a:t>不需要物理“线路”</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zh-CN" altLang="en-US" dirty="0">
                <a:latin typeface="微软雅黑" panose="020B0503020204020204" pitchFamily="34" charset="-122"/>
                <a:ea typeface="微软雅黑" panose="020B0503020204020204" pitchFamily="34" charset="-122"/>
              </a:rPr>
              <a:t>双向</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zh-CN" altLang="en-US" dirty="0">
                <a:latin typeface="微软雅黑" panose="020B0503020204020204" pitchFamily="34" charset="-122"/>
                <a:ea typeface="微软雅黑" panose="020B0503020204020204" pitchFamily="34" charset="-122"/>
              </a:rPr>
              <a:t>传播环境的影响</a:t>
            </a:r>
            <a:r>
              <a:rPr lang="en-US" altLang="zh-CN" dirty="0">
                <a:latin typeface="微软雅黑" panose="020B0503020204020204" pitchFamily="34" charset="-122"/>
                <a:ea typeface="微软雅黑" panose="020B0503020204020204" pitchFamily="34" charset="-122"/>
              </a:rPr>
              <a:t>:</a:t>
            </a:r>
          </a:p>
          <a:p>
            <a:pPr marL="682625" lvl="1" indent="-225425" eaLnBrk="1" hangingPunct="1"/>
            <a:r>
              <a:rPr lang="zh-CN" altLang="en-US" sz="2400" dirty="0">
                <a:latin typeface="微软雅黑" panose="020B0503020204020204" pitchFamily="34" charset="-122"/>
                <a:ea typeface="微软雅黑" panose="020B0503020204020204" pitchFamily="34" charset="-122"/>
              </a:rPr>
              <a:t>反射</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障碍物</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干扰</a:t>
            </a:r>
            <a:endParaRPr lang="en-US" altLang="zh-CN" sz="2400" dirty="0">
              <a:latin typeface="微软雅黑" panose="020B0503020204020204" pitchFamily="34" charset="-122"/>
              <a:ea typeface="微软雅黑" panose="020B0503020204020204" pitchFamily="34" charset="-122"/>
            </a:endParaRPr>
          </a:p>
        </p:txBody>
      </p:sp>
      <p:sp>
        <p:nvSpPr>
          <p:cNvPr id="66565" name="Rectangle 4"/>
          <p:cNvSpPr>
            <a:spLocks noChangeArrowheads="1"/>
          </p:cNvSpPr>
          <p:nvPr/>
        </p:nvSpPr>
        <p:spPr bwMode="auto">
          <a:xfrm>
            <a:off x="4686300" y="1238250"/>
            <a:ext cx="4457700" cy="3438525"/>
          </a:xfrm>
          <a:prstGeom prst="rect">
            <a:avLst/>
          </a:prstGeom>
          <a:noFill/>
          <a:ln>
            <a:noFill/>
          </a:ln>
        </p:spPr>
        <p:txBody>
          <a:bodyPr/>
          <a:lstStyle/>
          <a:p>
            <a:pPr marL="342900" marR="0" lvl="0" indent="-342900" algn="l" defTabSz="914400" rtl="0" eaLnBrk="0" fontAlgn="base" latinLnBrk="0" hangingPunct="0">
              <a:lnSpc>
                <a:spcPct val="100000"/>
              </a:lnSpc>
              <a:spcBef>
                <a:spcPct val="20000"/>
              </a:spcBef>
              <a:spcAft>
                <a:spcPct val="0"/>
              </a:spcAft>
              <a:buClr>
                <a:schemeClr val="accent2"/>
              </a:buClr>
              <a:buSzPct val="85000"/>
              <a:buFont typeface="Wingdings" panose="05000000000000000000" charset="0"/>
              <a:buNone/>
              <a:defRPr/>
            </a:pPr>
            <a:r>
              <a:rPr kumimoji="0" lang="zh-CN" altLang="en-US"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无线电信道类型</a:t>
            </a:r>
            <a:r>
              <a:rPr kumimoji="0" lang="en-US"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endPar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地面微波</a:t>
            </a:r>
            <a:endParaRPr kumimoji="0" 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传输速率最高</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45 </a:t>
            </a: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Mbps</a:t>
            </a:r>
          </a:p>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局域</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如：</a:t>
            </a:r>
            <a:r>
              <a:rPr kumimoji="0" lang="en-US" sz="24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WiFi</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54 Mbps</a:t>
            </a:r>
          </a:p>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广域</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如：蜂窝网</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4G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蜂窝网</a:t>
            </a: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 10 Mbps</a:t>
            </a:r>
          </a:p>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rPr>
              <a:t>卫星</a:t>
            </a:r>
            <a:endParaRPr kumimoji="0" lang="en-US" sz="2400" b="0" i="0" u="none" strike="noStrike" kern="120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传输速率从几</a:t>
            </a: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Kbps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到</a:t>
            </a: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45Mbps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或多个低速信道</a:t>
            </a:r>
            <a:r>
              <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端到端延迟：</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270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毫秒</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800100" marR="0" lvl="1" indent="-342900"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同步卫星</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vs. </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近地轨道卫星</a:t>
            </a:r>
            <a:endParaRPr kumimoji="0" 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813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22</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6"/>
          <p:cNvSpPr txBox="1">
            <a:spLocks noGrp="1"/>
          </p:cNvSpPr>
          <p:nvPr>
            <p:ph type="ftr" sz="quarter" idx="1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50179"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5018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23</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1.1</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1.2</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CB2727"/>
                </a:solidFill>
                <a:effectLst/>
                <a:uLnTx/>
                <a:uFillTx/>
                <a:latin typeface="+mn-ea"/>
                <a:ea typeface="+mn-ea"/>
                <a:cs typeface="+mn-cs"/>
              </a:rPr>
              <a:t>1.3 </a:t>
            </a:r>
            <a:r>
              <a:rPr kumimoji="0" lang="zh-CN" altLang="en-US" sz="2800" b="0" i="0" u="none" strike="noStrike" kern="0" cap="none" spc="0" normalizeH="0" baseline="0" noProof="0" dirty="0">
                <a:ln>
                  <a:noFill/>
                </a:ln>
                <a:solidFill>
                  <a:srgbClr val="CB2727"/>
                </a:solidFill>
                <a:effectLst/>
                <a:uLnTx/>
                <a:uFillTx/>
                <a:latin typeface="+mn-ea"/>
                <a:ea typeface="+mn-ea"/>
                <a:cs typeface="+mn-cs"/>
              </a:rPr>
              <a:t>网络核心</a:t>
            </a:r>
            <a:endParaRPr kumimoji="0" lang="en-US" altLang="zh-CN" sz="2800" b="0" i="0" u="none" strike="noStrike" kern="0" cap="none" spc="0" normalizeH="0" baseline="0" noProof="0" dirty="0">
              <a:ln>
                <a:noFill/>
              </a:ln>
              <a:solidFill>
                <a:srgbClr val="CB2727"/>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rgbClr val="CB2727"/>
                </a:solidFill>
                <a:effectLst/>
                <a:uLnTx/>
                <a:uFillTx/>
                <a:latin typeface="+mn-ea"/>
                <a:ea typeface="+mn-ea"/>
                <a:cs typeface="+mn-cs"/>
              </a:rPr>
              <a:t>分组交换，电路交换，网络结构</a:t>
            </a:r>
            <a:endParaRPr kumimoji="0" lang="en-US" altLang="zh-CN" sz="2400" b="0" i="0" u="none" strike="noStrike" kern="0" cap="none" spc="0" normalizeH="0" baseline="0" noProof="0" dirty="0">
              <a:ln>
                <a:noFill/>
              </a:ln>
              <a:solidFill>
                <a:srgbClr val="CB2727"/>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1.4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1.5</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1.6</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1.7</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
        <p:nvSpPr>
          <p:cNvPr id="9"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52227" name="Rectangle 3"/>
          <p:cNvSpPr>
            <a:spLocks noGrp="1"/>
          </p:cNvSpPr>
          <p:nvPr>
            <p:ph type="body" sz="half" idx="4294967295"/>
          </p:nvPr>
        </p:nvSpPr>
        <p:spPr>
          <a:xfrm>
            <a:off x="430213" y="1670050"/>
            <a:ext cx="4271962"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r>
              <a:rPr lang="zh-CN" altLang="en-US" sz="2800" dirty="0">
                <a:latin typeface="微软雅黑" panose="020B0503020204020204" pitchFamily="34" charset="-122"/>
                <a:ea typeface="微软雅黑" panose="020B0503020204020204" pitchFamily="34" charset="-122"/>
              </a:rPr>
              <a:t>互相连接的路由器</a:t>
            </a:r>
            <a:endParaRPr lang="en-US" altLang="zh-CN" sz="2800" dirty="0">
              <a:latin typeface="微软雅黑" panose="020B0503020204020204" pitchFamily="34" charset="-122"/>
              <a:ea typeface="微软雅黑" panose="020B0503020204020204" pitchFamily="34" charset="-122"/>
            </a:endParaRPr>
          </a:p>
          <a:p>
            <a:pPr lvl="0" eaLnBrk="1" hangingPunct="1"/>
            <a:r>
              <a:rPr lang="zh-CN" altLang="en-US" sz="2800" dirty="0">
                <a:solidFill>
                  <a:srgbClr val="CC0000"/>
                </a:solidFill>
                <a:latin typeface="微软雅黑" panose="020B0503020204020204" pitchFamily="34" charset="-122"/>
                <a:ea typeface="微软雅黑" panose="020B0503020204020204" pitchFamily="34" charset="-122"/>
              </a:rPr>
              <a:t>分组交换</a:t>
            </a:r>
            <a:r>
              <a:rPr lang="en-US" altLang="zh-CN" sz="2800" dirty="0">
                <a:solidFill>
                  <a:srgbClr val="CC0000"/>
                </a:solidFill>
                <a:latin typeface="微软雅黑" panose="020B0503020204020204" pitchFamily="34" charset="-122"/>
                <a:ea typeface="微软雅黑" panose="020B0503020204020204" pitchFamily="34" charset="-122"/>
              </a:rPr>
              <a:t>:</a:t>
            </a:r>
            <a:r>
              <a:rPr lang="zh-CN" altLang="en-US" sz="2800" dirty="0">
                <a:solidFill>
                  <a:srgbClr val="CC0000"/>
                </a:solidFill>
                <a:latin typeface="微软雅黑" panose="020B0503020204020204" pitchFamily="34" charset="-122"/>
                <a:ea typeface="微软雅黑" panose="020B0503020204020204" pitchFamily="34" charset="-122"/>
              </a:rPr>
              <a:t>主机将应用层的报文</a:t>
            </a:r>
            <a:r>
              <a:rPr lang="en-US" altLang="zh-CN" sz="2800" dirty="0">
                <a:solidFill>
                  <a:srgbClr val="CC0000"/>
                </a:solidFill>
                <a:latin typeface="微软雅黑" panose="020B0503020204020204" pitchFamily="34" charset="-122"/>
                <a:ea typeface="微软雅黑" panose="020B0503020204020204" pitchFamily="34" charset="-122"/>
              </a:rPr>
              <a:t>(message)</a:t>
            </a:r>
            <a:r>
              <a:rPr lang="zh-CN" altLang="en-US" sz="2800" dirty="0">
                <a:solidFill>
                  <a:srgbClr val="CC0000"/>
                </a:solidFill>
                <a:latin typeface="微软雅黑" panose="020B0503020204020204" pitchFamily="34" charset="-122"/>
                <a:ea typeface="微软雅黑" panose="020B0503020204020204" pitchFamily="34" charset="-122"/>
              </a:rPr>
              <a:t>划分成分组</a:t>
            </a:r>
            <a:r>
              <a:rPr lang="en-US" altLang="zh-CN" sz="2800" dirty="0">
                <a:solidFill>
                  <a:srgbClr val="CC0000"/>
                </a:solidFill>
                <a:latin typeface="微软雅黑" panose="020B0503020204020204" pitchFamily="34" charset="-122"/>
                <a:ea typeface="微软雅黑" panose="020B0503020204020204" pitchFamily="34" charset="-122"/>
              </a:rPr>
              <a:t>(packet)</a:t>
            </a:r>
            <a:endParaRPr lang="en-US" altLang="zh-CN" sz="2800" i="1" dirty="0">
              <a:solidFill>
                <a:srgbClr val="CC0000"/>
              </a:solidFill>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在源和目的之间，通过通信链路，将分组从一个路由器转发到下一个路由器</a:t>
            </a:r>
            <a:endParaRPr lang="en-US" altLang="zh-CN" sz="2400" dirty="0">
              <a:latin typeface="微软雅黑" panose="020B0503020204020204" pitchFamily="34" charset="-122"/>
              <a:ea typeface="微软雅黑" panose="020B0503020204020204" pitchFamily="34" charset="-122"/>
            </a:endParaRPr>
          </a:p>
          <a:p>
            <a:pPr lvl="1" eaLnBrk="1" hangingPunct="1"/>
            <a:r>
              <a:rPr lang="zh-CN" altLang="en-US" sz="2400" dirty="0">
                <a:latin typeface="微软雅黑" panose="020B0503020204020204" pitchFamily="34" charset="-122"/>
                <a:ea typeface="微软雅黑" panose="020B0503020204020204" pitchFamily="34" charset="-122"/>
              </a:rPr>
              <a:t>分组以链路最大传输速率进行传输</a:t>
            </a:r>
            <a:endParaRPr lang="en-US" altLang="zh-CN" sz="2400" dirty="0">
              <a:latin typeface="微软雅黑" panose="020B0503020204020204" pitchFamily="34" charset="-122"/>
              <a:ea typeface="微软雅黑" panose="020B0503020204020204" pitchFamily="34" charset="-122"/>
            </a:endParaRPr>
          </a:p>
        </p:txBody>
      </p:sp>
      <p:sp>
        <p:nvSpPr>
          <p:cNvPr id="52228" name="Rectangle 2"/>
          <p:cNvSpPr>
            <a:spLocks noGrp="1"/>
          </p:cNvSpPr>
          <p:nvPr>
            <p:ph type="title" idx="4294967295"/>
          </p:nvPr>
        </p:nvSpPr>
        <p:spPr>
          <a:xfrm>
            <a:off x="533400" y="233045"/>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网络核心</a:t>
            </a:r>
            <a:endParaRPr lang="en-US" altLang="zh-CN" dirty="0">
              <a:latin typeface="微软雅黑" panose="020B0503020204020204" pitchFamily="34" charset="-122"/>
              <a:ea typeface="微软雅黑" panose="020B0503020204020204" pitchFamily="34" charset="-122"/>
            </a:endParaRPr>
          </a:p>
        </p:txBody>
      </p:sp>
      <p:sp>
        <p:nvSpPr>
          <p:cNvPr id="52229" name="Freeform 637"/>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alpha val="100000"/>
            </a:srgbClr>
          </a:solidFill>
          <a:ln w="9525">
            <a:noFill/>
          </a:ln>
        </p:spPr>
        <p:txBody>
          <a:bodyPr/>
          <a:lstStyle/>
          <a:p>
            <a:endParaRPr lang="zh-CN" altLang="en-US"/>
          </a:p>
        </p:txBody>
      </p:sp>
      <p:grpSp>
        <p:nvGrpSpPr>
          <p:cNvPr id="52230" name="Group 638"/>
          <p:cNvGrpSpPr/>
          <p:nvPr/>
        </p:nvGrpSpPr>
        <p:grpSpPr>
          <a:xfrm>
            <a:off x="5370513" y="3048000"/>
            <a:ext cx="1458912" cy="933450"/>
            <a:chOff x="2889" y="1631"/>
            <a:chExt cx="980" cy="743"/>
          </a:xfrm>
        </p:grpSpPr>
        <p:sp>
          <p:nvSpPr>
            <p:cNvPr id="52778" name="Rectangle 639"/>
            <p:cNvSpPr/>
            <p:nvPr/>
          </p:nvSpPr>
          <p:spPr>
            <a:xfrm>
              <a:off x="3046" y="1841"/>
              <a:ext cx="663" cy="533"/>
            </a:xfrm>
            <a:prstGeom prst="rect">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79" name="AutoShape 640"/>
            <p:cNvSpPr/>
            <p:nvPr/>
          </p:nvSpPr>
          <p:spPr>
            <a:xfrm>
              <a:off x="2889" y="1631"/>
              <a:ext cx="980" cy="253"/>
            </a:xfrm>
            <a:prstGeom prst="triangle">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52231" name="Freeform 641"/>
          <p:cNvSpPr/>
          <p:nvPr/>
        </p:nvSpPr>
        <p:spPr>
          <a:xfrm>
            <a:off x="5364163" y="442595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alpha val="100000"/>
            </a:srgbClr>
          </a:solidFill>
          <a:ln w="9525">
            <a:noFill/>
          </a:ln>
        </p:spPr>
        <p:txBody>
          <a:bodyPr/>
          <a:lstStyle/>
          <a:p>
            <a:endParaRPr lang="zh-CN" altLang="en-US"/>
          </a:p>
        </p:txBody>
      </p:sp>
      <p:sp>
        <p:nvSpPr>
          <p:cNvPr id="52232" name="Line 642"/>
          <p:cNvSpPr/>
          <p:nvPr/>
        </p:nvSpPr>
        <p:spPr>
          <a:xfrm rot="-5400000">
            <a:off x="7845425" y="5162550"/>
            <a:ext cx="523875" cy="139700"/>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52233" name="Line 643"/>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52234" name="Line 644"/>
          <p:cNvSpPr/>
          <p:nvPr/>
        </p:nvSpPr>
        <p:spPr>
          <a:xfrm rot="-5400000">
            <a:off x="8177213" y="5119688"/>
            <a:ext cx="0" cy="114300"/>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52235" name="Line 646"/>
          <p:cNvSpPr/>
          <p:nvPr/>
        </p:nvSpPr>
        <p:spPr>
          <a:xfrm>
            <a:off x="6100763" y="4776788"/>
            <a:ext cx="212725" cy="984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36" name="Line 647"/>
          <p:cNvSpPr/>
          <p:nvPr/>
        </p:nvSpPr>
        <p:spPr>
          <a:xfrm flipV="1">
            <a:off x="5842000" y="5040313"/>
            <a:ext cx="390525"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37" name="Line 650"/>
          <p:cNvSpPr/>
          <p:nvPr/>
        </p:nvSpPr>
        <p:spPr>
          <a:xfrm flipH="1">
            <a:off x="6267450" y="5087938"/>
            <a:ext cx="103188" cy="1841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38" name="Line 651"/>
          <p:cNvSpPr/>
          <p:nvPr/>
        </p:nvSpPr>
        <p:spPr>
          <a:xfrm flipH="1" flipV="1">
            <a:off x="6548438" y="5100638"/>
            <a:ext cx="114300" cy="17303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39" name="Line 652"/>
          <p:cNvSpPr/>
          <p:nvPr/>
        </p:nvSpPr>
        <p:spPr>
          <a:xfrm>
            <a:off x="6743700" y="5056188"/>
            <a:ext cx="503238" cy="2698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40" name="Line 654"/>
          <p:cNvSpPr/>
          <p:nvPr/>
        </p:nvSpPr>
        <p:spPr>
          <a:xfrm>
            <a:off x="6046788" y="3582988"/>
            <a:ext cx="234950" cy="7461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41" name="Line 655"/>
          <p:cNvSpPr/>
          <p:nvPr/>
        </p:nvSpPr>
        <p:spPr>
          <a:xfrm flipV="1">
            <a:off x="5891213" y="3736975"/>
            <a:ext cx="168275" cy="317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52242" name="Group 656"/>
          <p:cNvGrpSpPr/>
          <p:nvPr/>
        </p:nvGrpSpPr>
        <p:grpSpPr>
          <a:xfrm>
            <a:off x="5611813" y="3503613"/>
            <a:ext cx="506412" cy="352425"/>
            <a:chOff x="2967" y="478"/>
            <a:chExt cx="788" cy="625"/>
          </a:xfrm>
        </p:grpSpPr>
        <p:pic>
          <p:nvPicPr>
            <p:cNvPr id="52776" name="Picture 657" descr="access_point_stylized_small"/>
            <p:cNvPicPr>
              <a:picLocks noChangeAspect="1"/>
            </p:cNvPicPr>
            <p:nvPr/>
          </p:nvPicPr>
          <p:blipFill>
            <a:blip r:embed="rId3"/>
            <a:stretch>
              <a:fillRect/>
            </a:stretch>
          </p:blipFill>
          <p:spPr>
            <a:xfrm>
              <a:off x="3012" y="559"/>
              <a:ext cx="576" cy="544"/>
            </a:xfrm>
            <a:prstGeom prst="rect">
              <a:avLst/>
            </a:prstGeom>
            <a:noFill/>
            <a:ln w="9525">
              <a:noFill/>
            </a:ln>
          </p:spPr>
        </p:pic>
        <p:pic>
          <p:nvPicPr>
            <p:cNvPr id="52777" name="Picture 658" descr="antenna_radiation_stylized"/>
            <p:cNvPicPr>
              <a:picLocks noChangeAspect="1"/>
            </p:cNvPicPr>
            <p:nvPr/>
          </p:nvPicPr>
          <p:blipFill>
            <a:blip r:embed="rId4"/>
            <a:stretch>
              <a:fillRect/>
            </a:stretch>
          </p:blipFill>
          <p:spPr>
            <a:xfrm>
              <a:off x="2967" y="478"/>
              <a:ext cx="788" cy="188"/>
            </a:xfrm>
            <a:prstGeom prst="rect">
              <a:avLst/>
            </a:prstGeom>
            <a:noFill/>
            <a:ln w="9525">
              <a:noFill/>
            </a:ln>
          </p:spPr>
        </p:pic>
      </p:grpSp>
      <p:sp>
        <p:nvSpPr>
          <p:cNvPr id="52243" name="Freeform 659"/>
          <p:cNvSpPr/>
          <p:nvPr/>
        </p:nvSpPr>
        <p:spPr>
          <a:xfrm>
            <a:off x="6919913" y="3476625"/>
            <a:ext cx="1470025" cy="765175"/>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alpha val="100000"/>
            </a:srgbClr>
          </a:solidFill>
          <a:ln w="9525">
            <a:noFill/>
          </a:ln>
        </p:spPr>
        <p:txBody>
          <a:bodyPr/>
          <a:lstStyle/>
          <a:p>
            <a:endParaRPr lang="zh-CN" altLang="en-US"/>
          </a:p>
        </p:txBody>
      </p:sp>
      <p:sp>
        <p:nvSpPr>
          <p:cNvPr id="52244" name="Freeform 660"/>
          <p:cNvSpPr/>
          <p:nvPr/>
        </p:nvSpPr>
        <p:spPr>
          <a:xfrm>
            <a:off x="6883400" y="2128838"/>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alpha val="100000"/>
            </a:srgbClr>
          </a:solidFill>
          <a:ln w="9525">
            <a:noFill/>
          </a:ln>
        </p:spPr>
        <p:txBody>
          <a:bodyPr/>
          <a:lstStyle/>
          <a:p>
            <a:endParaRPr lang="zh-CN" altLang="en-US"/>
          </a:p>
        </p:txBody>
      </p:sp>
      <p:sp>
        <p:nvSpPr>
          <p:cNvPr id="52245" name="Line 661"/>
          <p:cNvSpPr/>
          <p:nvPr/>
        </p:nvSpPr>
        <p:spPr>
          <a:xfrm>
            <a:off x="7396163" y="3816350"/>
            <a:ext cx="163512" cy="12065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46" name="Line 662"/>
          <p:cNvSpPr/>
          <p:nvPr/>
        </p:nvSpPr>
        <p:spPr>
          <a:xfrm>
            <a:off x="7493000" y="3736975"/>
            <a:ext cx="279400"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47" name="Line 663"/>
          <p:cNvSpPr/>
          <p:nvPr/>
        </p:nvSpPr>
        <p:spPr>
          <a:xfrm flipV="1">
            <a:off x="7729538" y="3822700"/>
            <a:ext cx="134937" cy="104775"/>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48" name="Line 664"/>
          <p:cNvSpPr/>
          <p:nvPr/>
        </p:nvSpPr>
        <p:spPr>
          <a:xfrm>
            <a:off x="6723063" y="2590800"/>
            <a:ext cx="509587" cy="3175"/>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49" name="Line 665"/>
          <p:cNvSpPr/>
          <p:nvPr/>
        </p:nvSpPr>
        <p:spPr>
          <a:xfrm>
            <a:off x="7358063" y="4700588"/>
            <a:ext cx="390525" cy="1841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50" name="Line 666"/>
          <p:cNvSpPr/>
          <p:nvPr/>
        </p:nvSpPr>
        <p:spPr>
          <a:xfrm flipV="1">
            <a:off x="6737350" y="4687888"/>
            <a:ext cx="322263" cy="19843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51" name="Line 667"/>
          <p:cNvSpPr/>
          <p:nvPr/>
        </p:nvSpPr>
        <p:spPr>
          <a:xfrm flipV="1">
            <a:off x="6780213" y="4979988"/>
            <a:ext cx="97155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252" name="Line 668"/>
          <p:cNvSpPr/>
          <p:nvPr/>
        </p:nvSpPr>
        <p:spPr>
          <a:xfrm flipV="1">
            <a:off x="7577138" y="2495550"/>
            <a:ext cx="123825" cy="87313"/>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3" name="Line 669"/>
          <p:cNvSpPr/>
          <p:nvPr/>
        </p:nvSpPr>
        <p:spPr>
          <a:xfrm>
            <a:off x="7405688" y="2668588"/>
            <a:ext cx="0" cy="8255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4" name="Line 670"/>
          <p:cNvSpPr/>
          <p:nvPr/>
        </p:nvSpPr>
        <p:spPr>
          <a:xfrm flipV="1">
            <a:off x="7580313" y="2562225"/>
            <a:ext cx="263525" cy="288925"/>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5" name="Line 671"/>
          <p:cNvSpPr/>
          <p:nvPr/>
        </p:nvSpPr>
        <p:spPr>
          <a:xfrm>
            <a:off x="7942263" y="2563813"/>
            <a:ext cx="0" cy="19685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6" name="Line 672"/>
          <p:cNvSpPr/>
          <p:nvPr/>
        </p:nvSpPr>
        <p:spPr>
          <a:xfrm>
            <a:off x="7596188" y="2870200"/>
            <a:ext cx="188912"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7" name="Line 673"/>
          <p:cNvSpPr/>
          <p:nvPr/>
        </p:nvSpPr>
        <p:spPr>
          <a:xfrm>
            <a:off x="8150225" y="2860675"/>
            <a:ext cx="177800"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8" name="Line 674"/>
          <p:cNvSpPr/>
          <p:nvPr/>
        </p:nvSpPr>
        <p:spPr>
          <a:xfrm flipH="1">
            <a:off x="7299325" y="2936875"/>
            <a:ext cx="98425" cy="704850"/>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59" name="Line 675"/>
          <p:cNvSpPr/>
          <p:nvPr/>
        </p:nvSpPr>
        <p:spPr>
          <a:xfrm flipH="1">
            <a:off x="7888288" y="2936875"/>
            <a:ext cx="111125" cy="727075"/>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60" name="Line 676"/>
          <p:cNvSpPr/>
          <p:nvPr/>
        </p:nvSpPr>
        <p:spPr>
          <a:xfrm flipV="1">
            <a:off x="7272338" y="4078288"/>
            <a:ext cx="227012" cy="436562"/>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261" name="Line 677"/>
          <p:cNvSpPr/>
          <p:nvPr/>
        </p:nvSpPr>
        <p:spPr>
          <a:xfrm>
            <a:off x="8345488" y="2859088"/>
            <a:ext cx="177800" cy="0"/>
          </a:xfrm>
          <a:prstGeom prst="line">
            <a:avLst/>
          </a:prstGeom>
          <a:ln w="9525" cap="flat" cmpd="sng">
            <a:solidFill>
              <a:srgbClr val="FF0000"/>
            </a:solidFill>
            <a:prstDash val="dash"/>
            <a:headEnd type="none" w="med" len="med"/>
            <a:tailEnd type="none" w="med" len="med"/>
          </a:ln>
        </p:spPr>
        <p:txBody>
          <a:bodyPr/>
          <a:lstStyle/>
          <a:p>
            <a:endParaRPr lang="zh-CN" altLang="en-US"/>
          </a:p>
        </p:txBody>
      </p:sp>
      <p:grpSp>
        <p:nvGrpSpPr>
          <p:cNvPr id="52262" name="Group 678"/>
          <p:cNvGrpSpPr/>
          <p:nvPr/>
        </p:nvGrpSpPr>
        <p:grpSpPr>
          <a:xfrm>
            <a:off x="6053138" y="1846263"/>
            <a:ext cx="468312" cy="620712"/>
            <a:chOff x="1653" y="3023"/>
            <a:chExt cx="622" cy="911"/>
          </a:xfrm>
        </p:grpSpPr>
        <p:sp>
          <p:nvSpPr>
            <p:cNvPr id="52759" name="Line 270"/>
            <p:cNvSpPr/>
            <p:nvPr/>
          </p:nvSpPr>
          <p:spPr>
            <a:xfrm flipH="1">
              <a:off x="1766" y="3287"/>
              <a:ext cx="188" cy="586"/>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0" name="Line 271"/>
            <p:cNvSpPr/>
            <p:nvPr/>
          </p:nvSpPr>
          <p:spPr>
            <a:xfrm>
              <a:off x="1954" y="3287"/>
              <a:ext cx="188" cy="583"/>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1" name="Line 272"/>
            <p:cNvSpPr/>
            <p:nvPr/>
          </p:nvSpPr>
          <p:spPr>
            <a:xfrm>
              <a:off x="1766" y="3870"/>
              <a:ext cx="188" cy="64"/>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2" name="Line 273"/>
            <p:cNvSpPr/>
            <p:nvPr/>
          </p:nvSpPr>
          <p:spPr>
            <a:xfrm flipH="1">
              <a:off x="1954" y="3870"/>
              <a:ext cx="188" cy="64"/>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3" name="Line 274"/>
            <p:cNvSpPr/>
            <p:nvPr/>
          </p:nvSpPr>
          <p:spPr>
            <a:xfrm>
              <a:off x="1954" y="3300"/>
              <a:ext cx="0" cy="634"/>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4" name="Line 275"/>
            <p:cNvSpPr/>
            <p:nvPr/>
          </p:nvSpPr>
          <p:spPr>
            <a:xfrm flipV="1">
              <a:off x="1766" y="3810"/>
              <a:ext cx="188" cy="63"/>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5" name="Line 276"/>
            <p:cNvSpPr/>
            <p:nvPr/>
          </p:nvSpPr>
          <p:spPr>
            <a:xfrm flipH="1" flipV="1">
              <a:off x="1954" y="3810"/>
              <a:ext cx="188" cy="60"/>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6" name="Line 277"/>
            <p:cNvSpPr/>
            <p:nvPr/>
          </p:nvSpPr>
          <p:spPr>
            <a:xfrm>
              <a:off x="1846" y="3618"/>
              <a:ext cx="108" cy="48"/>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7" name="Line 278"/>
            <p:cNvSpPr/>
            <p:nvPr/>
          </p:nvSpPr>
          <p:spPr>
            <a:xfrm flipV="1">
              <a:off x="1954" y="3618"/>
              <a:ext cx="114" cy="48"/>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8" name="Line 279"/>
            <p:cNvSpPr/>
            <p:nvPr/>
          </p:nvSpPr>
          <p:spPr>
            <a:xfrm>
              <a:off x="1810" y="3704"/>
              <a:ext cx="139" cy="65"/>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69" name="Line 280"/>
            <p:cNvSpPr/>
            <p:nvPr/>
          </p:nvSpPr>
          <p:spPr>
            <a:xfrm flipV="1">
              <a:off x="1954" y="3717"/>
              <a:ext cx="140" cy="57"/>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70" name="Line 281"/>
            <p:cNvSpPr/>
            <p:nvPr/>
          </p:nvSpPr>
          <p:spPr>
            <a:xfrm flipV="1">
              <a:off x="1954" y="3530"/>
              <a:ext cx="72" cy="24"/>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71" name="Line 282"/>
            <p:cNvSpPr/>
            <p:nvPr/>
          </p:nvSpPr>
          <p:spPr>
            <a:xfrm flipV="1">
              <a:off x="1954" y="3409"/>
              <a:ext cx="45" cy="18"/>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72" name="Line 283"/>
            <p:cNvSpPr/>
            <p:nvPr/>
          </p:nvSpPr>
          <p:spPr>
            <a:xfrm>
              <a:off x="1873" y="3522"/>
              <a:ext cx="87" cy="32"/>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73" name="Line 284"/>
            <p:cNvSpPr/>
            <p:nvPr/>
          </p:nvSpPr>
          <p:spPr>
            <a:xfrm>
              <a:off x="1912" y="3404"/>
              <a:ext cx="50" cy="31"/>
            </a:xfrm>
            <a:prstGeom prst="line">
              <a:avLst/>
            </a:prstGeom>
            <a:ln w="19050" cap="flat" cmpd="sng">
              <a:solidFill>
                <a:srgbClr val="808080"/>
              </a:solidFill>
              <a:prstDash val="solid"/>
              <a:headEnd type="none" w="med" len="med"/>
              <a:tailEnd type="none" w="med" len="med"/>
            </a:ln>
          </p:spPr>
          <p:txBody>
            <a:bodyPr/>
            <a:lstStyle/>
            <a:p>
              <a:endParaRPr lang="zh-CN" altLang="en-US"/>
            </a:p>
          </p:txBody>
        </p:sp>
        <p:sp>
          <p:nvSpPr>
            <p:cNvPr id="52774" name="Oval 694"/>
            <p:cNvSpPr/>
            <p:nvPr/>
          </p:nvSpPr>
          <p:spPr>
            <a:xfrm>
              <a:off x="1921" y="3233"/>
              <a:ext cx="63" cy="68"/>
            </a:xfrm>
            <a:prstGeom prst="ellipse">
              <a:avLst/>
            </a:prstGeom>
            <a:solidFill>
              <a:srgbClr val="808080"/>
            </a:solidFill>
            <a:ln w="9525" cap="flat" cmpd="sng">
              <a:solidFill>
                <a:srgbClr val="80808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52775" name="Picture 695" descr="cell_tower_radiation_gray"/>
            <p:cNvPicPr>
              <a:picLocks noChangeAspect="1"/>
            </p:cNvPicPr>
            <p:nvPr/>
          </p:nvPicPr>
          <p:blipFill>
            <a:blip r:embed="rId5"/>
            <a:stretch>
              <a:fillRect/>
            </a:stretch>
          </p:blipFill>
          <p:spPr>
            <a:xfrm>
              <a:off x="1653" y="3023"/>
              <a:ext cx="622" cy="503"/>
            </a:xfrm>
            <a:prstGeom prst="rect">
              <a:avLst/>
            </a:prstGeom>
            <a:noFill/>
            <a:ln w="9525">
              <a:noFill/>
            </a:ln>
          </p:spPr>
        </p:pic>
      </p:grpSp>
      <p:grpSp>
        <p:nvGrpSpPr>
          <p:cNvPr id="52263" name="Group 696"/>
          <p:cNvGrpSpPr/>
          <p:nvPr/>
        </p:nvGrpSpPr>
        <p:grpSpPr>
          <a:xfrm>
            <a:off x="6289675" y="2406650"/>
            <a:ext cx="454025" cy="254000"/>
            <a:chOff x="3843" y="1516"/>
            <a:chExt cx="286" cy="160"/>
          </a:xfrm>
        </p:grpSpPr>
        <p:sp>
          <p:nvSpPr>
            <p:cNvPr id="52750" name="Line 697"/>
            <p:cNvSpPr/>
            <p:nvPr/>
          </p:nvSpPr>
          <p:spPr>
            <a:xfrm>
              <a:off x="3843" y="1516"/>
              <a:ext cx="96" cy="6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52751" name="Oval 407"/>
            <p:cNvSpPr/>
            <p:nvPr/>
          </p:nvSpPr>
          <p:spPr>
            <a:xfrm>
              <a:off x="3884" y="1616"/>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52" name="Rectangle 410"/>
            <p:cNvSpPr/>
            <p:nvPr/>
          </p:nvSpPr>
          <p:spPr>
            <a:xfrm>
              <a:off x="3884" y="1610"/>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53" name="Oval 411"/>
            <p:cNvSpPr/>
            <p:nvPr/>
          </p:nvSpPr>
          <p:spPr>
            <a:xfrm>
              <a:off x="3883" y="1569"/>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54" name="Group 701"/>
            <p:cNvGrpSpPr/>
            <p:nvPr/>
          </p:nvGrpSpPr>
          <p:grpSpPr>
            <a:xfrm>
              <a:off x="3932" y="1587"/>
              <a:ext cx="138" cy="33"/>
              <a:chOff x="2468" y="1332"/>
              <a:chExt cx="310" cy="60"/>
            </a:xfrm>
          </p:grpSpPr>
          <p:sp>
            <p:nvSpPr>
              <p:cNvPr id="52757" name="Freeform 70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58" name="Freeform 70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55" name="Line 704"/>
            <p:cNvSpPr/>
            <p:nvPr/>
          </p:nvSpPr>
          <p:spPr>
            <a:xfrm>
              <a:off x="3884" y="1602"/>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56" name="Line 705"/>
            <p:cNvSpPr/>
            <p:nvPr/>
          </p:nvSpPr>
          <p:spPr>
            <a:xfrm>
              <a:off x="4127" y="1604"/>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64" name="Group 706"/>
          <p:cNvGrpSpPr/>
          <p:nvPr/>
        </p:nvGrpSpPr>
        <p:grpSpPr>
          <a:xfrm>
            <a:off x="7202488" y="2493963"/>
            <a:ext cx="390525" cy="174625"/>
            <a:chOff x="4334" y="1470"/>
            <a:chExt cx="246" cy="107"/>
          </a:xfrm>
        </p:grpSpPr>
        <p:sp>
          <p:nvSpPr>
            <p:cNvPr id="5274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4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4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45" name="Group 710"/>
            <p:cNvGrpSpPr/>
            <p:nvPr/>
          </p:nvGrpSpPr>
          <p:grpSpPr>
            <a:xfrm>
              <a:off x="4383" y="1488"/>
              <a:ext cx="138" cy="33"/>
              <a:chOff x="2468" y="1332"/>
              <a:chExt cx="310" cy="60"/>
            </a:xfrm>
          </p:grpSpPr>
          <p:sp>
            <p:nvSpPr>
              <p:cNvPr id="52748" name="Freeform 71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49" name="Freeform 71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46" name="Line 71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47" name="Line 71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65" name="Group 715"/>
          <p:cNvGrpSpPr/>
          <p:nvPr/>
        </p:nvGrpSpPr>
        <p:grpSpPr>
          <a:xfrm>
            <a:off x="7213600" y="2757488"/>
            <a:ext cx="390525" cy="174625"/>
            <a:chOff x="4334" y="1470"/>
            <a:chExt cx="246" cy="107"/>
          </a:xfrm>
        </p:grpSpPr>
        <p:sp>
          <p:nvSpPr>
            <p:cNvPr id="5273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3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3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37" name="Group 719"/>
            <p:cNvGrpSpPr/>
            <p:nvPr/>
          </p:nvGrpSpPr>
          <p:grpSpPr>
            <a:xfrm>
              <a:off x="4383" y="1488"/>
              <a:ext cx="138" cy="33"/>
              <a:chOff x="2468" y="1332"/>
              <a:chExt cx="310" cy="60"/>
            </a:xfrm>
          </p:grpSpPr>
          <p:sp>
            <p:nvSpPr>
              <p:cNvPr id="52740" name="Freeform 72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41" name="Freeform 72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38" name="Line 722"/>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39" name="Line 723"/>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66" name="Group 724"/>
          <p:cNvGrpSpPr/>
          <p:nvPr/>
        </p:nvGrpSpPr>
        <p:grpSpPr>
          <a:xfrm>
            <a:off x="7762875" y="2759075"/>
            <a:ext cx="390525" cy="174625"/>
            <a:chOff x="4334" y="1470"/>
            <a:chExt cx="246" cy="107"/>
          </a:xfrm>
        </p:grpSpPr>
        <p:sp>
          <p:nvSpPr>
            <p:cNvPr id="5272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2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2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29" name="Group 728"/>
            <p:cNvGrpSpPr/>
            <p:nvPr/>
          </p:nvGrpSpPr>
          <p:grpSpPr>
            <a:xfrm>
              <a:off x="4383" y="1488"/>
              <a:ext cx="138" cy="33"/>
              <a:chOff x="2468" y="1332"/>
              <a:chExt cx="310" cy="60"/>
            </a:xfrm>
          </p:grpSpPr>
          <p:sp>
            <p:nvSpPr>
              <p:cNvPr id="52732" name="Freeform 72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33" name="Freeform 73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30" name="Line 73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31" name="Line 73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67" name="Group 733"/>
          <p:cNvGrpSpPr/>
          <p:nvPr/>
        </p:nvGrpSpPr>
        <p:grpSpPr>
          <a:xfrm>
            <a:off x="7689850" y="2393950"/>
            <a:ext cx="390525" cy="174625"/>
            <a:chOff x="4334" y="1470"/>
            <a:chExt cx="246" cy="107"/>
          </a:xfrm>
        </p:grpSpPr>
        <p:sp>
          <p:nvSpPr>
            <p:cNvPr id="5271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1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2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21" name="Group 737"/>
            <p:cNvGrpSpPr/>
            <p:nvPr/>
          </p:nvGrpSpPr>
          <p:grpSpPr>
            <a:xfrm>
              <a:off x="4383" y="1488"/>
              <a:ext cx="138" cy="33"/>
              <a:chOff x="2468" y="1332"/>
              <a:chExt cx="310" cy="60"/>
            </a:xfrm>
          </p:grpSpPr>
          <p:sp>
            <p:nvSpPr>
              <p:cNvPr id="52724" name="Freeform 7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25" name="Freeform 7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22" name="Line 740"/>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23" name="Line 741"/>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52268" name="Line 751"/>
          <p:cNvSpPr/>
          <p:nvPr/>
        </p:nvSpPr>
        <p:spPr>
          <a:xfrm>
            <a:off x="6427788" y="3743325"/>
            <a:ext cx="679450" cy="0"/>
          </a:xfrm>
          <a:prstGeom prst="line">
            <a:avLst/>
          </a:prstGeom>
          <a:ln w="9525" cap="flat" cmpd="sng">
            <a:solidFill>
              <a:srgbClr val="FF0000"/>
            </a:solidFill>
            <a:prstDash val="solid"/>
            <a:headEnd type="none" w="med" len="med"/>
            <a:tailEnd type="none" w="med" len="med"/>
          </a:ln>
        </p:spPr>
        <p:txBody>
          <a:bodyPr/>
          <a:lstStyle/>
          <a:p>
            <a:endParaRPr lang="zh-CN" altLang="en-US"/>
          </a:p>
        </p:txBody>
      </p:sp>
      <p:grpSp>
        <p:nvGrpSpPr>
          <p:cNvPr id="52269" name="Group 761"/>
          <p:cNvGrpSpPr/>
          <p:nvPr/>
        </p:nvGrpSpPr>
        <p:grpSpPr>
          <a:xfrm>
            <a:off x="7591425" y="4806950"/>
            <a:ext cx="622300" cy="244475"/>
            <a:chOff x="4334" y="1470"/>
            <a:chExt cx="246" cy="107"/>
          </a:xfrm>
        </p:grpSpPr>
        <p:sp>
          <p:nvSpPr>
            <p:cNvPr id="5271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1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1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13" name="Group 765"/>
            <p:cNvGrpSpPr/>
            <p:nvPr/>
          </p:nvGrpSpPr>
          <p:grpSpPr>
            <a:xfrm>
              <a:off x="4383" y="1488"/>
              <a:ext cx="138" cy="33"/>
              <a:chOff x="2468" y="1332"/>
              <a:chExt cx="310" cy="60"/>
            </a:xfrm>
          </p:grpSpPr>
          <p:sp>
            <p:nvSpPr>
              <p:cNvPr id="52716" name="Freeform 76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17" name="Freeform 76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14" name="Line 76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15" name="Line 76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70" name="Group 770"/>
          <p:cNvGrpSpPr/>
          <p:nvPr/>
        </p:nvGrpSpPr>
        <p:grpSpPr>
          <a:xfrm>
            <a:off x="6965950" y="4508500"/>
            <a:ext cx="622300" cy="244475"/>
            <a:chOff x="4334" y="1470"/>
            <a:chExt cx="246" cy="107"/>
          </a:xfrm>
        </p:grpSpPr>
        <p:sp>
          <p:nvSpPr>
            <p:cNvPr id="5270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0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70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705" name="Group 774"/>
            <p:cNvGrpSpPr/>
            <p:nvPr/>
          </p:nvGrpSpPr>
          <p:grpSpPr>
            <a:xfrm>
              <a:off x="4383" y="1488"/>
              <a:ext cx="138" cy="33"/>
              <a:chOff x="2468" y="1332"/>
              <a:chExt cx="310" cy="60"/>
            </a:xfrm>
          </p:grpSpPr>
          <p:sp>
            <p:nvSpPr>
              <p:cNvPr id="52708" name="Freeform 77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09" name="Freeform 77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706" name="Line 77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707" name="Line 77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71" name="Group 779"/>
          <p:cNvGrpSpPr/>
          <p:nvPr/>
        </p:nvGrpSpPr>
        <p:grpSpPr>
          <a:xfrm>
            <a:off x="6242050" y="4851400"/>
            <a:ext cx="622300" cy="244475"/>
            <a:chOff x="4334" y="1470"/>
            <a:chExt cx="246" cy="107"/>
          </a:xfrm>
        </p:grpSpPr>
        <p:sp>
          <p:nvSpPr>
            <p:cNvPr id="5269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69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69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697" name="Group 783"/>
            <p:cNvGrpSpPr/>
            <p:nvPr/>
          </p:nvGrpSpPr>
          <p:grpSpPr>
            <a:xfrm>
              <a:off x="4383" y="1488"/>
              <a:ext cx="138" cy="33"/>
              <a:chOff x="2468" y="1332"/>
              <a:chExt cx="310" cy="60"/>
            </a:xfrm>
          </p:grpSpPr>
          <p:sp>
            <p:nvSpPr>
              <p:cNvPr id="52700" name="Freeform 78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701" name="Freeform 78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698" name="Line 78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699" name="Line 78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72" name="Group 788"/>
          <p:cNvGrpSpPr/>
          <p:nvPr/>
        </p:nvGrpSpPr>
        <p:grpSpPr>
          <a:xfrm>
            <a:off x="6051550" y="3644900"/>
            <a:ext cx="390525" cy="171450"/>
            <a:chOff x="4334" y="1470"/>
            <a:chExt cx="246" cy="107"/>
          </a:xfrm>
        </p:grpSpPr>
        <p:sp>
          <p:nvSpPr>
            <p:cNvPr id="5268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68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68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689" name="Group 792"/>
            <p:cNvGrpSpPr/>
            <p:nvPr/>
          </p:nvGrpSpPr>
          <p:grpSpPr>
            <a:xfrm>
              <a:off x="4383" y="1488"/>
              <a:ext cx="138" cy="33"/>
              <a:chOff x="2468" y="1332"/>
              <a:chExt cx="310" cy="60"/>
            </a:xfrm>
          </p:grpSpPr>
          <p:sp>
            <p:nvSpPr>
              <p:cNvPr id="52692" name="Freeform 79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93" name="Freeform 79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690" name="Line 79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691" name="Line 79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52273" name="Group 797"/>
          <p:cNvGrpSpPr/>
          <p:nvPr/>
        </p:nvGrpSpPr>
        <p:grpSpPr>
          <a:xfrm>
            <a:off x="7161213" y="5005388"/>
            <a:ext cx="446087" cy="422275"/>
            <a:chOff x="5072" y="3611"/>
            <a:chExt cx="459" cy="380"/>
          </a:xfrm>
        </p:grpSpPr>
        <p:grpSp>
          <p:nvGrpSpPr>
            <p:cNvPr id="52672" name="Group 798"/>
            <p:cNvGrpSpPr/>
            <p:nvPr/>
          </p:nvGrpSpPr>
          <p:grpSpPr>
            <a:xfrm>
              <a:off x="5144" y="3611"/>
              <a:ext cx="387" cy="99"/>
              <a:chOff x="5030" y="2639"/>
              <a:chExt cx="387" cy="99"/>
            </a:xfrm>
          </p:grpSpPr>
          <p:sp>
            <p:nvSpPr>
              <p:cNvPr id="52674" name="Freeform 799"/>
              <p:cNvSpPr/>
              <p:nvPr/>
            </p:nvSpPr>
            <p:spPr>
              <a:xfrm>
                <a:off x="5134" y="2657"/>
                <a:ext cx="69" cy="55"/>
              </a:xfrm>
              <a:custGeom>
                <a:avLst/>
                <a:gdLst>
                  <a:gd name="txL" fmla="*/ 0 w 199"/>
                  <a:gd name="txT" fmla="*/ 0 h 232"/>
                  <a:gd name="txR" fmla="*/ 199 w 199"/>
                  <a:gd name="txB" fmla="*/ 232 h 23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alpha val="100000"/>
                </a:srgbClr>
              </a:solidFill>
              <a:ln w="9525">
                <a:noFill/>
              </a:ln>
            </p:spPr>
            <p:txBody>
              <a:bodyPr/>
              <a:lstStyle/>
              <a:p>
                <a:endParaRPr lang="zh-CN" altLang="en-US"/>
              </a:p>
            </p:txBody>
          </p:sp>
          <p:sp>
            <p:nvSpPr>
              <p:cNvPr id="52675" name="Freeform 800"/>
              <p:cNvSpPr/>
              <p:nvPr/>
            </p:nvSpPr>
            <p:spPr>
              <a:xfrm>
                <a:off x="5252" y="2656"/>
                <a:ext cx="47" cy="42"/>
              </a:xfrm>
              <a:custGeom>
                <a:avLst/>
                <a:gdLst>
                  <a:gd name="txL" fmla="*/ 0 w 128"/>
                  <a:gd name="txT" fmla="*/ 0 h 180"/>
                  <a:gd name="txR" fmla="*/ 128 w 128"/>
                  <a:gd name="txB" fmla="*/ 180 h 18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alpha val="100000"/>
                </a:srgbClr>
              </a:solidFill>
              <a:ln w="9525">
                <a:noFill/>
              </a:ln>
            </p:spPr>
            <p:txBody>
              <a:bodyPr/>
              <a:lstStyle/>
              <a:p>
                <a:endParaRPr lang="zh-CN" altLang="en-US"/>
              </a:p>
            </p:txBody>
          </p:sp>
          <p:sp>
            <p:nvSpPr>
              <p:cNvPr id="52676" name="Freeform 801"/>
              <p:cNvSpPr/>
              <p:nvPr/>
            </p:nvSpPr>
            <p:spPr>
              <a:xfrm>
                <a:off x="5089" y="2646"/>
                <a:ext cx="114" cy="88"/>
              </a:xfrm>
              <a:custGeom>
                <a:avLst/>
                <a:gdLst>
                  <a:gd name="txL" fmla="*/ 0 w 322"/>
                  <a:gd name="txT" fmla="*/ 0 h 378"/>
                  <a:gd name="txR" fmla="*/ 322 w 322"/>
                  <a:gd name="txB" fmla="*/ 378 h 37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alpha val="100000"/>
                </a:srgbClr>
              </a:solidFill>
              <a:ln w="9525">
                <a:noFill/>
              </a:ln>
            </p:spPr>
            <p:txBody>
              <a:bodyPr/>
              <a:lstStyle/>
              <a:p>
                <a:endParaRPr lang="zh-CN" altLang="en-US"/>
              </a:p>
            </p:txBody>
          </p:sp>
          <p:sp>
            <p:nvSpPr>
              <p:cNvPr id="52677" name="Freeform 802"/>
              <p:cNvSpPr/>
              <p:nvPr/>
            </p:nvSpPr>
            <p:spPr>
              <a:xfrm>
                <a:off x="5250" y="2643"/>
                <a:ext cx="99" cy="59"/>
              </a:xfrm>
              <a:custGeom>
                <a:avLst/>
                <a:gdLst>
                  <a:gd name="txL" fmla="*/ 0 w 283"/>
                  <a:gd name="txT" fmla="*/ 0 h 252"/>
                  <a:gd name="txR" fmla="*/ 283 w 283"/>
                  <a:gd name="txB" fmla="*/ 252 h 25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alpha val="100000"/>
                </a:srgbClr>
              </a:solidFill>
              <a:ln w="9525">
                <a:noFill/>
              </a:ln>
            </p:spPr>
            <p:txBody>
              <a:bodyPr/>
              <a:lstStyle/>
              <a:p>
                <a:endParaRPr lang="zh-CN" altLang="en-US"/>
              </a:p>
            </p:txBody>
          </p:sp>
          <p:sp>
            <p:nvSpPr>
              <p:cNvPr id="52678" name="Freeform 803"/>
              <p:cNvSpPr/>
              <p:nvPr/>
            </p:nvSpPr>
            <p:spPr>
              <a:xfrm>
                <a:off x="5047" y="2671"/>
                <a:ext cx="40" cy="55"/>
              </a:xfrm>
              <a:custGeom>
                <a:avLst/>
                <a:gdLst>
                  <a:gd name="txL" fmla="*/ 0 w 114"/>
                  <a:gd name="txT" fmla="*/ 0 h 238"/>
                  <a:gd name="txR" fmla="*/ 114 w 114"/>
                  <a:gd name="txB" fmla="*/ 238 h 23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alpha val="100000"/>
                </a:srgbClr>
              </a:solidFill>
              <a:ln w="9525">
                <a:noFill/>
              </a:ln>
            </p:spPr>
            <p:txBody>
              <a:bodyPr/>
              <a:lstStyle/>
              <a:p>
                <a:endParaRPr lang="zh-CN" altLang="en-US"/>
              </a:p>
            </p:txBody>
          </p:sp>
          <p:sp>
            <p:nvSpPr>
              <p:cNvPr id="52679" name="Freeform 804"/>
              <p:cNvSpPr/>
              <p:nvPr/>
            </p:nvSpPr>
            <p:spPr>
              <a:xfrm>
                <a:off x="5330" y="2639"/>
                <a:ext cx="87" cy="73"/>
              </a:xfrm>
              <a:custGeom>
                <a:avLst/>
                <a:gdLst>
                  <a:gd name="txL" fmla="*/ 0 w 246"/>
                  <a:gd name="txT" fmla="*/ 0 h 310"/>
                  <a:gd name="txR" fmla="*/ 246 w 246"/>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alpha val="100000"/>
                </a:srgbClr>
              </a:solidFill>
              <a:ln w="9525">
                <a:noFill/>
              </a:ln>
            </p:spPr>
            <p:txBody>
              <a:bodyPr/>
              <a:lstStyle/>
              <a:p>
                <a:endParaRPr lang="zh-CN" altLang="en-US"/>
              </a:p>
            </p:txBody>
          </p:sp>
          <p:sp>
            <p:nvSpPr>
              <p:cNvPr id="52680" name="Freeform 805"/>
              <p:cNvSpPr/>
              <p:nvPr/>
            </p:nvSpPr>
            <p:spPr>
              <a:xfrm>
                <a:off x="5115" y="2660"/>
                <a:ext cx="69" cy="55"/>
              </a:xfrm>
              <a:custGeom>
                <a:avLst/>
                <a:gdLst>
                  <a:gd name="txL" fmla="*/ 0 w 198"/>
                  <a:gd name="txT" fmla="*/ 0 h 236"/>
                  <a:gd name="txR" fmla="*/ 198 w 198"/>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81" name="Freeform 806"/>
              <p:cNvSpPr/>
              <p:nvPr/>
            </p:nvSpPr>
            <p:spPr>
              <a:xfrm>
                <a:off x="5233" y="2660"/>
                <a:ext cx="47" cy="42"/>
              </a:xfrm>
              <a:custGeom>
                <a:avLst/>
                <a:gdLst>
                  <a:gd name="txL" fmla="*/ 0 w 128"/>
                  <a:gd name="txT" fmla="*/ 0 h 183"/>
                  <a:gd name="txR" fmla="*/ 128 w 128"/>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82" name="Freeform 807"/>
              <p:cNvSpPr/>
              <p:nvPr/>
            </p:nvSpPr>
            <p:spPr>
              <a:xfrm>
                <a:off x="5070" y="2650"/>
                <a:ext cx="112" cy="88"/>
              </a:xfrm>
              <a:custGeom>
                <a:avLst/>
                <a:gdLst>
                  <a:gd name="txL" fmla="*/ 0 w 323"/>
                  <a:gd name="txT" fmla="*/ 0 h 379"/>
                  <a:gd name="txR" fmla="*/ 323 w 323"/>
                  <a:gd name="txB" fmla="*/ 379 h 37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83" name="Freeform 808"/>
              <p:cNvSpPr/>
              <p:nvPr/>
            </p:nvSpPr>
            <p:spPr>
              <a:xfrm>
                <a:off x="5229" y="2647"/>
                <a:ext cx="99" cy="59"/>
              </a:xfrm>
              <a:custGeom>
                <a:avLst/>
                <a:gdLst>
                  <a:gd name="txL" fmla="*/ 0 w 282"/>
                  <a:gd name="txT" fmla="*/ 0 h 253"/>
                  <a:gd name="txR" fmla="*/ 282 w 282"/>
                  <a:gd name="txB" fmla="*/ 253 h 2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84" name="Freeform 809"/>
              <p:cNvSpPr/>
              <p:nvPr/>
            </p:nvSpPr>
            <p:spPr>
              <a:xfrm>
                <a:off x="5030" y="2680"/>
                <a:ext cx="40" cy="54"/>
              </a:xfrm>
              <a:custGeom>
                <a:avLst/>
                <a:gdLst>
                  <a:gd name="txL" fmla="*/ 0 w 115"/>
                  <a:gd name="txT" fmla="*/ 0 h 236"/>
                  <a:gd name="txR" fmla="*/ 115 w 115"/>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85" name="Freeform 810"/>
              <p:cNvSpPr/>
              <p:nvPr/>
            </p:nvSpPr>
            <p:spPr>
              <a:xfrm>
                <a:off x="5311" y="2643"/>
                <a:ext cx="87" cy="73"/>
              </a:xfrm>
              <a:custGeom>
                <a:avLst/>
                <a:gdLst>
                  <a:gd name="txL" fmla="*/ 0 w 245"/>
                  <a:gd name="txT" fmla="*/ 0 h 310"/>
                  <a:gd name="txR" fmla="*/ 245 w 245"/>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grpSp>
        <p:pic>
          <p:nvPicPr>
            <p:cNvPr id="52673" name="Picture 811" descr="access_point_stylized_gray_small"/>
            <p:cNvPicPr>
              <a:picLocks noChangeAspect="1"/>
            </p:cNvPicPr>
            <p:nvPr/>
          </p:nvPicPr>
          <p:blipFill>
            <a:blip r:embed="rId6"/>
            <a:stretch>
              <a:fillRect/>
            </a:stretch>
          </p:blipFill>
          <p:spPr>
            <a:xfrm>
              <a:off x="5072" y="3642"/>
              <a:ext cx="430" cy="349"/>
            </a:xfrm>
            <a:prstGeom prst="rect">
              <a:avLst/>
            </a:prstGeom>
            <a:noFill/>
            <a:ln w="9525">
              <a:noFill/>
            </a:ln>
          </p:spPr>
        </p:pic>
      </p:grpSp>
      <p:grpSp>
        <p:nvGrpSpPr>
          <p:cNvPr id="52274" name="Group 812"/>
          <p:cNvGrpSpPr/>
          <p:nvPr/>
        </p:nvGrpSpPr>
        <p:grpSpPr>
          <a:xfrm>
            <a:off x="5638800" y="3509963"/>
            <a:ext cx="398463" cy="358775"/>
            <a:chOff x="5072" y="3611"/>
            <a:chExt cx="459" cy="380"/>
          </a:xfrm>
        </p:grpSpPr>
        <p:grpSp>
          <p:nvGrpSpPr>
            <p:cNvPr id="52658" name="Group 813"/>
            <p:cNvGrpSpPr/>
            <p:nvPr/>
          </p:nvGrpSpPr>
          <p:grpSpPr>
            <a:xfrm>
              <a:off x="5144" y="3611"/>
              <a:ext cx="387" cy="99"/>
              <a:chOff x="5030" y="2639"/>
              <a:chExt cx="387" cy="99"/>
            </a:xfrm>
          </p:grpSpPr>
          <p:sp>
            <p:nvSpPr>
              <p:cNvPr id="52660" name="Freeform 814"/>
              <p:cNvSpPr/>
              <p:nvPr/>
            </p:nvSpPr>
            <p:spPr>
              <a:xfrm>
                <a:off x="5134" y="2657"/>
                <a:ext cx="69" cy="55"/>
              </a:xfrm>
              <a:custGeom>
                <a:avLst/>
                <a:gdLst>
                  <a:gd name="txL" fmla="*/ 0 w 199"/>
                  <a:gd name="txT" fmla="*/ 0 h 232"/>
                  <a:gd name="txR" fmla="*/ 199 w 199"/>
                  <a:gd name="txB" fmla="*/ 232 h 23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alpha val="100000"/>
                </a:srgbClr>
              </a:solidFill>
              <a:ln w="9525">
                <a:noFill/>
              </a:ln>
            </p:spPr>
            <p:txBody>
              <a:bodyPr/>
              <a:lstStyle/>
              <a:p>
                <a:endParaRPr lang="zh-CN" altLang="en-US"/>
              </a:p>
            </p:txBody>
          </p:sp>
          <p:sp>
            <p:nvSpPr>
              <p:cNvPr id="52661" name="Freeform 815"/>
              <p:cNvSpPr/>
              <p:nvPr/>
            </p:nvSpPr>
            <p:spPr>
              <a:xfrm>
                <a:off x="5252" y="2656"/>
                <a:ext cx="47" cy="42"/>
              </a:xfrm>
              <a:custGeom>
                <a:avLst/>
                <a:gdLst>
                  <a:gd name="txL" fmla="*/ 0 w 128"/>
                  <a:gd name="txT" fmla="*/ 0 h 180"/>
                  <a:gd name="txR" fmla="*/ 128 w 128"/>
                  <a:gd name="txB" fmla="*/ 180 h 18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alpha val="100000"/>
                </a:srgbClr>
              </a:solidFill>
              <a:ln w="9525">
                <a:noFill/>
              </a:ln>
            </p:spPr>
            <p:txBody>
              <a:bodyPr/>
              <a:lstStyle/>
              <a:p>
                <a:endParaRPr lang="zh-CN" altLang="en-US"/>
              </a:p>
            </p:txBody>
          </p:sp>
          <p:sp>
            <p:nvSpPr>
              <p:cNvPr id="52662" name="Freeform 816"/>
              <p:cNvSpPr/>
              <p:nvPr/>
            </p:nvSpPr>
            <p:spPr>
              <a:xfrm>
                <a:off x="5089" y="2646"/>
                <a:ext cx="114" cy="88"/>
              </a:xfrm>
              <a:custGeom>
                <a:avLst/>
                <a:gdLst>
                  <a:gd name="txL" fmla="*/ 0 w 322"/>
                  <a:gd name="txT" fmla="*/ 0 h 378"/>
                  <a:gd name="txR" fmla="*/ 322 w 322"/>
                  <a:gd name="txB" fmla="*/ 378 h 37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alpha val="100000"/>
                </a:srgbClr>
              </a:solidFill>
              <a:ln w="9525">
                <a:noFill/>
              </a:ln>
            </p:spPr>
            <p:txBody>
              <a:bodyPr/>
              <a:lstStyle/>
              <a:p>
                <a:endParaRPr lang="zh-CN" altLang="en-US"/>
              </a:p>
            </p:txBody>
          </p:sp>
          <p:sp>
            <p:nvSpPr>
              <p:cNvPr id="52663" name="Freeform 817"/>
              <p:cNvSpPr/>
              <p:nvPr/>
            </p:nvSpPr>
            <p:spPr>
              <a:xfrm>
                <a:off x="5250" y="2643"/>
                <a:ext cx="99" cy="59"/>
              </a:xfrm>
              <a:custGeom>
                <a:avLst/>
                <a:gdLst>
                  <a:gd name="txL" fmla="*/ 0 w 283"/>
                  <a:gd name="txT" fmla="*/ 0 h 252"/>
                  <a:gd name="txR" fmla="*/ 283 w 283"/>
                  <a:gd name="txB" fmla="*/ 252 h 252"/>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alpha val="100000"/>
                </a:srgbClr>
              </a:solidFill>
              <a:ln w="9525">
                <a:noFill/>
              </a:ln>
            </p:spPr>
            <p:txBody>
              <a:bodyPr/>
              <a:lstStyle/>
              <a:p>
                <a:endParaRPr lang="zh-CN" altLang="en-US"/>
              </a:p>
            </p:txBody>
          </p:sp>
          <p:sp>
            <p:nvSpPr>
              <p:cNvPr id="52664" name="Freeform 818"/>
              <p:cNvSpPr/>
              <p:nvPr/>
            </p:nvSpPr>
            <p:spPr>
              <a:xfrm>
                <a:off x="5047" y="2671"/>
                <a:ext cx="40" cy="55"/>
              </a:xfrm>
              <a:custGeom>
                <a:avLst/>
                <a:gdLst>
                  <a:gd name="txL" fmla="*/ 0 w 114"/>
                  <a:gd name="txT" fmla="*/ 0 h 238"/>
                  <a:gd name="txR" fmla="*/ 114 w 114"/>
                  <a:gd name="txB" fmla="*/ 238 h 238"/>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alpha val="100000"/>
                </a:srgbClr>
              </a:solidFill>
              <a:ln w="9525">
                <a:noFill/>
              </a:ln>
            </p:spPr>
            <p:txBody>
              <a:bodyPr/>
              <a:lstStyle/>
              <a:p>
                <a:endParaRPr lang="zh-CN" altLang="en-US"/>
              </a:p>
            </p:txBody>
          </p:sp>
          <p:sp>
            <p:nvSpPr>
              <p:cNvPr id="52665" name="Freeform 819"/>
              <p:cNvSpPr/>
              <p:nvPr/>
            </p:nvSpPr>
            <p:spPr>
              <a:xfrm>
                <a:off x="5330" y="2639"/>
                <a:ext cx="87" cy="73"/>
              </a:xfrm>
              <a:custGeom>
                <a:avLst/>
                <a:gdLst>
                  <a:gd name="txL" fmla="*/ 0 w 246"/>
                  <a:gd name="txT" fmla="*/ 0 h 310"/>
                  <a:gd name="txR" fmla="*/ 246 w 246"/>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alpha val="100000"/>
                </a:srgbClr>
              </a:solidFill>
              <a:ln w="9525">
                <a:noFill/>
              </a:ln>
            </p:spPr>
            <p:txBody>
              <a:bodyPr/>
              <a:lstStyle/>
              <a:p>
                <a:endParaRPr lang="zh-CN" altLang="en-US"/>
              </a:p>
            </p:txBody>
          </p:sp>
          <p:sp>
            <p:nvSpPr>
              <p:cNvPr id="52666" name="Freeform 820"/>
              <p:cNvSpPr/>
              <p:nvPr/>
            </p:nvSpPr>
            <p:spPr>
              <a:xfrm>
                <a:off x="5115" y="2660"/>
                <a:ext cx="69" cy="55"/>
              </a:xfrm>
              <a:custGeom>
                <a:avLst/>
                <a:gdLst>
                  <a:gd name="txL" fmla="*/ 0 w 198"/>
                  <a:gd name="txT" fmla="*/ 0 h 236"/>
                  <a:gd name="txR" fmla="*/ 198 w 198"/>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67" name="Freeform 821"/>
              <p:cNvSpPr/>
              <p:nvPr/>
            </p:nvSpPr>
            <p:spPr>
              <a:xfrm>
                <a:off x="5233" y="2660"/>
                <a:ext cx="47" cy="42"/>
              </a:xfrm>
              <a:custGeom>
                <a:avLst/>
                <a:gdLst>
                  <a:gd name="txL" fmla="*/ 0 w 128"/>
                  <a:gd name="txT" fmla="*/ 0 h 183"/>
                  <a:gd name="txR" fmla="*/ 128 w 128"/>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68" name="Freeform 822"/>
              <p:cNvSpPr/>
              <p:nvPr/>
            </p:nvSpPr>
            <p:spPr>
              <a:xfrm>
                <a:off x="5070" y="2650"/>
                <a:ext cx="112" cy="88"/>
              </a:xfrm>
              <a:custGeom>
                <a:avLst/>
                <a:gdLst>
                  <a:gd name="txL" fmla="*/ 0 w 323"/>
                  <a:gd name="txT" fmla="*/ 0 h 379"/>
                  <a:gd name="txR" fmla="*/ 323 w 323"/>
                  <a:gd name="txB" fmla="*/ 379 h 37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69" name="Freeform 823"/>
              <p:cNvSpPr/>
              <p:nvPr/>
            </p:nvSpPr>
            <p:spPr>
              <a:xfrm>
                <a:off x="5229" y="2647"/>
                <a:ext cx="99" cy="59"/>
              </a:xfrm>
              <a:custGeom>
                <a:avLst/>
                <a:gdLst>
                  <a:gd name="txL" fmla="*/ 0 w 282"/>
                  <a:gd name="txT" fmla="*/ 0 h 253"/>
                  <a:gd name="txR" fmla="*/ 282 w 282"/>
                  <a:gd name="txB" fmla="*/ 253 h 25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70" name="Freeform 824"/>
              <p:cNvSpPr/>
              <p:nvPr/>
            </p:nvSpPr>
            <p:spPr>
              <a:xfrm>
                <a:off x="5030" y="2680"/>
                <a:ext cx="40" cy="54"/>
              </a:xfrm>
              <a:custGeom>
                <a:avLst/>
                <a:gdLst>
                  <a:gd name="txL" fmla="*/ 0 w 115"/>
                  <a:gd name="txT" fmla="*/ 0 h 236"/>
                  <a:gd name="txR" fmla="*/ 115 w 115"/>
                  <a:gd name="txB" fmla="*/ 236 h 23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71" name="Freeform 825"/>
              <p:cNvSpPr/>
              <p:nvPr/>
            </p:nvSpPr>
            <p:spPr>
              <a:xfrm>
                <a:off x="5311" y="2643"/>
                <a:ext cx="87" cy="73"/>
              </a:xfrm>
              <a:custGeom>
                <a:avLst/>
                <a:gdLst>
                  <a:gd name="txL" fmla="*/ 0 w 245"/>
                  <a:gd name="txT" fmla="*/ 0 h 310"/>
                  <a:gd name="txR" fmla="*/ 245 w 245"/>
                  <a:gd name="txB" fmla="*/ 310 h 310"/>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grpSp>
        <p:pic>
          <p:nvPicPr>
            <p:cNvPr id="52659" name="Picture 826" descr="access_point_stylized_gray_small"/>
            <p:cNvPicPr>
              <a:picLocks noChangeAspect="1"/>
            </p:cNvPicPr>
            <p:nvPr/>
          </p:nvPicPr>
          <p:blipFill>
            <a:blip r:embed="rId6"/>
            <a:stretch>
              <a:fillRect/>
            </a:stretch>
          </p:blipFill>
          <p:spPr>
            <a:xfrm>
              <a:off x="5072" y="3642"/>
              <a:ext cx="430" cy="349"/>
            </a:xfrm>
            <a:prstGeom prst="rect">
              <a:avLst/>
            </a:prstGeom>
            <a:noFill/>
            <a:ln w="9525">
              <a:noFill/>
            </a:ln>
          </p:spPr>
        </p:pic>
      </p:grpSp>
      <p:sp>
        <p:nvSpPr>
          <p:cNvPr id="52275" name="Line 827"/>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52276" name="Group 828"/>
          <p:cNvGrpSpPr/>
          <p:nvPr/>
        </p:nvGrpSpPr>
        <p:grpSpPr>
          <a:xfrm>
            <a:off x="5254625" y="2038350"/>
            <a:ext cx="504825" cy="401638"/>
            <a:chOff x="2896" y="396"/>
            <a:chExt cx="1848" cy="1887"/>
          </a:xfrm>
        </p:grpSpPr>
        <p:pic>
          <p:nvPicPr>
            <p:cNvPr id="52635" name="Picture 829" descr="laptop_keyboard"/>
            <p:cNvPicPr>
              <a:picLocks noChangeAspect="1"/>
            </p:cNvPicPr>
            <p:nvPr/>
          </p:nvPicPr>
          <p:blipFill>
            <a:blip r:embed="rId7"/>
            <a:stretch>
              <a:fillRect/>
            </a:stretch>
          </p:blipFill>
          <p:spPr>
            <a:xfrm rot="109064" flipH="1">
              <a:off x="2966" y="1553"/>
              <a:ext cx="1526" cy="730"/>
            </a:xfrm>
            <a:prstGeom prst="rect">
              <a:avLst/>
            </a:prstGeom>
            <a:noFill/>
            <a:ln w="9525">
              <a:noFill/>
            </a:ln>
          </p:spPr>
        </p:pic>
        <p:sp>
          <p:nvSpPr>
            <p:cNvPr id="52636" name="Freeform 830"/>
            <p:cNvSpPr/>
            <p:nvPr/>
          </p:nvSpPr>
          <p:spPr>
            <a:xfrm>
              <a:off x="3472" y="844"/>
              <a:ext cx="1228" cy="953"/>
            </a:xfrm>
            <a:custGeom>
              <a:avLst/>
              <a:gdLst>
                <a:gd name="txL" fmla="*/ 0 w 2982"/>
                <a:gd name="txT" fmla="*/ 0 h 2442"/>
                <a:gd name="txR" fmla="*/ 2982 w 2982"/>
                <a:gd name="txB" fmla="*/ 2442 h 2442"/>
              </a:gdLst>
              <a:ahLst/>
              <a:cxnLst>
                <a:cxn ang="0">
                  <a:pos x="0" y="0"/>
                </a:cxn>
                <a:cxn ang="0">
                  <a:pos x="0" y="0"/>
                </a:cxn>
                <a:cxn ang="0">
                  <a:pos x="0" y="0"/>
                </a:cxn>
                <a:cxn ang="0">
                  <a:pos x="0" y="0"/>
                </a:cxn>
                <a:cxn ang="0">
                  <a:pos x="0"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637" name="Picture 831" descr="screen"/>
            <p:cNvPicPr>
              <a:picLocks noChangeAspect="1"/>
            </p:cNvPicPr>
            <p:nvPr/>
          </p:nvPicPr>
          <p:blipFill>
            <a:blip r:embed="rId8"/>
            <a:stretch>
              <a:fillRect/>
            </a:stretch>
          </p:blipFill>
          <p:spPr>
            <a:xfrm>
              <a:off x="3532" y="868"/>
              <a:ext cx="1117" cy="868"/>
            </a:xfrm>
            <a:prstGeom prst="rect">
              <a:avLst/>
            </a:prstGeom>
            <a:noFill/>
            <a:ln w="9525">
              <a:noFill/>
            </a:ln>
          </p:spPr>
        </p:pic>
        <p:sp>
          <p:nvSpPr>
            <p:cNvPr id="52638" name="Freeform 832"/>
            <p:cNvSpPr/>
            <p:nvPr/>
          </p:nvSpPr>
          <p:spPr>
            <a:xfrm>
              <a:off x="3695" y="816"/>
              <a:ext cx="1042" cy="177"/>
            </a:xfrm>
            <a:custGeom>
              <a:avLst/>
              <a:gdLst>
                <a:gd name="txL" fmla="*/ 0 w 2528"/>
                <a:gd name="txT" fmla="*/ 0 h 455"/>
                <a:gd name="txR" fmla="*/ 2528 w 2528"/>
                <a:gd name="txB" fmla="*/ 455 h 455"/>
              </a:gdLst>
              <a:ahLst/>
              <a:cxnLst>
                <a:cxn ang="0">
                  <a:pos x="0" y="0"/>
                </a:cxn>
                <a:cxn ang="0">
                  <a:pos x="0" y="0"/>
                </a:cxn>
                <a:cxn ang="0">
                  <a:pos x="0" y="0"/>
                </a:cxn>
                <a:cxn ang="0">
                  <a:pos x="0" y="0"/>
                </a:cxn>
                <a:cxn ang="0">
                  <a:pos x="0" y="0"/>
                </a:cxn>
              </a:cxnLst>
              <a:rect l="txL" t="txT" r="txR" b="txB"/>
              <a:pathLst>
                <a:path w="2528" h="455">
                  <a:moveTo>
                    <a:pt x="14" y="0"/>
                  </a:moveTo>
                  <a:lnTo>
                    <a:pt x="2528" y="341"/>
                  </a:lnTo>
                  <a:lnTo>
                    <a:pt x="2480" y="455"/>
                  </a:lnTo>
                  <a:lnTo>
                    <a:pt x="0" y="86"/>
                  </a:lnTo>
                  <a:lnTo>
                    <a:pt x="14" y="0"/>
                  </a:lnTo>
                  <a:close/>
                </a:path>
              </a:pathLst>
            </a:custGeom>
            <a:gradFill rotWithShape="1">
              <a:gsLst>
                <a:gs pos="0">
                  <a:schemeClr val="bg2">
                    <a:alpha val="100000"/>
                  </a:schemeClr>
                </a:gs>
                <a:gs pos="100000">
                  <a:srgbClr val="EAEAEA">
                    <a:alpha val="100000"/>
                  </a:srgbClr>
                </a:gs>
              </a:gsLst>
              <a:lin ang="0" scaled="1"/>
              <a:tileRect/>
            </a:gradFill>
            <a:ln w="9525">
              <a:noFill/>
            </a:ln>
          </p:spPr>
          <p:txBody>
            <a:bodyPr/>
            <a:lstStyle/>
            <a:p>
              <a:endParaRPr lang="zh-CN" altLang="en-US"/>
            </a:p>
          </p:txBody>
        </p:sp>
        <p:sp>
          <p:nvSpPr>
            <p:cNvPr id="52639" name="Freeform 833"/>
            <p:cNvSpPr/>
            <p:nvPr/>
          </p:nvSpPr>
          <p:spPr>
            <a:xfrm>
              <a:off x="3461" y="814"/>
              <a:ext cx="289" cy="739"/>
            </a:xfrm>
            <a:custGeom>
              <a:avLst/>
              <a:gdLst>
                <a:gd name="txL" fmla="*/ 0 w 702"/>
                <a:gd name="txT" fmla="*/ 0 h 1893"/>
                <a:gd name="txR" fmla="*/ 702 w 702"/>
                <a:gd name="txB" fmla="*/ 1893 h 1893"/>
              </a:gdLst>
              <a:ahLst/>
              <a:cxnLst>
                <a:cxn ang="0">
                  <a:pos x="0" y="0"/>
                </a:cxn>
                <a:cxn ang="0">
                  <a:pos x="0" y="0"/>
                </a:cxn>
                <a:cxn ang="0">
                  <a:pos x="0" y="0"/>
                </a:cxn>
                <a:cxn ang="0">
                  <a:pos x="0" y="0"/>
                </a:cxn>
                <a:cxn ang="0">
                  <a:pos x="0" y="0"/>
                </a:cxn>
              </a:cxnLst>
              <a:rect l="txL" t="txT" r="txR" b="txB"/>
              <a:pathLst>
                <a:path w="702" h="1893">
                  <a:moveTo>
                    <a:pt x="579" y="0"/>
                  </a:moveTo>
                  <a:lnTo>
                    <a:pt x="0" y="1869"/>
                  </a:lnTo>
                  <a:lnTo>
                    <a:pt x="114" y="1893"/>
                  </a:lnTo>
                  <a:lnTo>
                    <a:pt x="702" y="51"/>
                  </a:lnTo>
                  <a:lnTo>
                    <a:pt x="579" y="0"/>
                  </a:lnTo>
                  <a:close/>
                </a:path>
              </a:pathLst>
            </a:custGeom>
            <a:solidFill>
              <a:schemeClr val="bg2">
                <a:alpha val="100000"/>
              </a:schemeClr>
            </a:solidFill>
            <a:ln w="9525">
              <a:noFill/>
            </a:ln>
          </p:spPr>
          <p:txBody>
            <a:bodyPr/>
            <a:lstStyle/>
            <a:p>
              <a:endParaRPr lang="zh-CN" altLang="en-US"/>
            </a:p>
          </p:txBody>
        </p:sp>
        <p:sp>
          <p:nvSpPr>
            <p:cNvPr id="52640" name="Freeform 834"/>
            <p:cNvSpPr/>
            <p:nvPr/>
          </p:nvSpPr>
          <p:spPr>
            <a:xfrm>
              <a:off x="4418" y="946"/>
              <a:ext cx="311" cy="853"/>
            </a:xfrm>
            <a:custGeom>
              <a:avLst/>
              <a:gdLst>
                <a:gd name="txL" fmla="*/ 0 w 756"/>
                <a:gd name="txT" fmla="*/ 0 h 2184"/>
                <a:gd name="txR" fmla="*/ 756 w 756"/>
                <a:gd name="txB" fmla="*/ 2184 h 2184"/>
              </a:gdLst>
              <a:ahLst/>
              <a:cxnLst>
                <a:cxn ang="0">
                  <a:pos x="0" y="0"/>
                </a:cxn>
                <a:cxn ang="0">
                  <a:pos x="0" y="0"/>
                </a:cxn>
                <a:cxn ang="0">
                  <a:pos x="0" y="0"/>
                </a:cxn>
                <a:cxn ang="0">
                  <a:pos x="0" y="0"/>
                </a:cxn>
                <a:cxn ang="0">
                  <a:pos x="0"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52641" name="Freeform 835"/>
            <p:cNvSpPr/>
            <p:nvPr/>
          </p:nvSpPr>
          <p:spPr>
            <a:xfrm>
              <a:off x="3457" y="1515"/>
              <a:ext cx="1143" cy="288"/>
            </a:xfrm>
            <a:custGeom>
              <a:avLst/>
              <a:gdLst>
                <a:gd name="txL" fmla="*/ 0 w 2773"/>
                <a:gd name="txT" fmla="*/ 0 h 738"/>
                <a:gd name="txR" fmla="*/ 2773 w 2773"/>
                <a:gd name="txB" fmla="*/ 738 h 738"/>
              </a:gdLst>
              <a:ahLst/>
              <a:cxnLst>
                <a:cxn ang="0">
                  <a:pos x="0" y="0"/>
                </a:cxn>
                <a:cxn ang="0">
                  <a:pos x="0" y="0"/>
                </a:cxn>
                <a:cxn ang="0">
                  <a:pos x="0" y="0"/>
                </a:cxn>
                <a:cxn ang="0">
                  <a:pos x="0" y="0"/>
                </a:cxn>
                <a:cxn ang="0">
                  <a:pos x="0"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alpha val="100000"/>
                  </a:schemeClr>
                </a:gs>
                <a:gs pos="100000">
                  <a:schemeClr val="bg1">
                    <a:alpha val="100000"/>
                  </a:schemeClr>
                </a:gs>
              </a:gsLst>
              <a:lin ang="0" scaled="1"/>
              <a:tileRect/>
            </a:gradFill>
            <a:ln w="9525">
              <a:noFill/>
            </a:ln>
          </p:spPr>
          <p:txBody>
            <a:bodyPr/>
            <a:lstStyle/>
            <a:p>
              <a:endParaRPr lang="zh-CN" altLang="en-US"/>
            </a:p>
          </p:txBody>
        </p:sp>
        <p:sp>
          <p:nvSpPr>
            <p:cNvPr id="52642" name="Freeform 836"/>
            <p:cNvSpPr/>
            <p:nvPr/>
          </p:nvSpPr>
          <p:spPr>
            <a:xfrm>
              <a:off x="4452" y="954"/>
              <a:ext cx="292" cy="855"/>
            </a:xfrm>
            <a:custGeom>
              <a:avLst/>
              <a:gdLst>
                <a:gd name="txL" fmla="*/ 0 w 637"/>
                <a:gd name="txT" fmla="*/ 0 h 1659"/>
                <a:gd name="txR" fmla="*/ 637 w 637"/>
                <a:gd name="txB" fmla="*/ 1659 h 1659"/>
              </a:gdLst>
              <a:ahLst/>
              <a:cxnLst>
                <a:cxn ang="0">
                  <a:pos x="0" y="0"/>
                </a:cxn>
                <a:cxn ang="0">
                  <a:pos x="0" y="0"/>
                </a:cxn>
                <a:cxn ang="0">
                  <a:pos x="0" y="1"/>
                </a:cxn>
                <a:cxn ang="0">
                  <a:pos x="0" y="1"/>
                </a:cxn>
                <a:cxn ang="0">
                  <a:pos x="0"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52643" name="Freeform 837"/>
            <p:cNvSpPr/>
            <p:nvPr/>
          </p:nvSpPr>
          <p:spPr>
            <a:xfrm>
              <a:off x="3459" y="1553"/>
              <a:ext cx="1016" cy="284"/>
            </a:xfrm>
            <a:custGeom>
              <a:avLst/>
              <a:gdLst>
                <a:gd name="txL" fmla="*/ 0 w 2216"/>
                <a:gd name="txT" fmla="*/ 0 h 550"/>
                <a:gd name="txR" fmla="*/ 2216 w 2216"/>
                <a:gd name="txB" fmla="*/ 550 h 550"/>
              </a:gdLst>
              <a:ahLst/>
              <a:cxnLst>
                <a:cxn ang="0">
                  <a:pos x="0" y="0"/>
                </a:cxn>
                <a:cxn ang="0">
                  <a:pos x="0" y="1"/>
                </a:cxn>
                <a:cxn ang="0">
                  <a:pos x="0" y="1"/>
                </a:cxn>
                <a:cxn ang="0">
                  <a:pos x="0"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chemeClr val="bg2">
                    <a:alpha val="100000"/>
                  </a:schemeClr>
                </a:gs>
                <a:gs pos="100000">
                  <a:srgbClr val="DDDDDD">
                    <a:alpha val="100000"/>
                  </a:srgbClr>
                </a:gs>
              </a:gsLst>
              <a:lin ang="0" scaled="1"/>
              <a:tileRect/>
            </a:gradFill>
            <a:ln w="9525">
              <a:noFill/>
            </a:ln>
          </p:spPr>
          <p:txBody>
            <a:bodyPr/>
            <a:lstStyle/>
            <a:p>
              <a:endParaRPr lang="zh-CN" altLang="en-US"/>
            </a:p>
          </p:txBody>
        </p:sp>
        <p:sp>
          <p:nvSpPr>
            <p:cNvPr id="52644" name="Freeform 838"/>
            <p:cNvSpPr/>
            <p:nvPr/>
          </p:nvSpPr>
          <p:spPr>
            <a:xfrm>
              <a:off x="3442" y="1857"/>
              <a:ext cx="345" cy="169"/>
            </a:xfrm>
            <a:custGeom>
              <a:avLst/>
              <a:gdLst>
                <a:gd name="txL" fmla="*/ 0 w 752"/>
                <a:gd name="txT" fmla="*/ 0 h 327"/>
                <a:gd name="txR" fmla="*/ 752 w 752"/>
                <a:gd name="txB" fmla="*/ 327 h 327"/>
              </a:gdLst>
              <a:ahLst/>
              <a:cxnLst>
                <a:cxn ang="0">
                  <a:pos x="0" y="0"/>
                </a:cxn>
                <a:cxn ang="0">
                  <a:pos x="0" y="1"/>
                </a:cxn>
                <a:cxn ang="0">
                  <a:pos x="0" y="1"/>
                </a:cxn>
                <a:cxn ang="0">
                  <a:pos x="0" y="1"/>
                </a:cxn>
                <a:cxn ang="0">
                  <a:pos x="0" y="0"/>
                </a:cxn>
              </a:cxnLst>
              <a:rect l="txL" t="txT" r="txR" b="txB"/>
              <a:pathLst>
                <a:path w="752" h="327">
                  <a:moveTo>
                    <a:pt x="293" y="0"/>
                  </a:moveTo>
                  <a:lnTo>
                    <a:pt x="752" y="124"/>
                  </a:lnTo>
                  <a:lnTo>
                    <a:pt x="470" y="327"/>
                  </a:lnTo>
                  <a:lnTo>
                    <a:pt x="0" y="183"/>
                  </a:lnTo>
                  <a:lnTo>
                    <a:pt x="293" y="0"/>
                  </a:lnTo>
                  <a:close/>
                </a:path>
              </a:pathLst>
            </a:custGeom>
            <a:solidFill>
              <a:srgbClr val="333333">
                <a:alpha val="100000"/>
              </a:srgbClr>
            </a:solidFill>
            <a:ln w="9525">
              <a:noFill/>
            </a:ln>
          </p:spPr>
          <p:txBody>
            <a:bodyPr/>
            <a:lstStyle/>
            <a:p>
              <a:endParaRPr lang="zh-CN" altLang="en-US"/>
            </a:p>
          </p:txBody>
        </p:sp>
        <p:sp>
          <p:nvSpPr>
            <p:cNvPr id="52645" name="Freeform 839"/>
            <p:cNvSpPr/>
            <p:nvPr/>
          </p:nvSpPr>
          <p:spPr>
            <a:xfrm>
              <a:off x="3449" y="1860"/>
              <a:ext cx="333" cy="160"/>
            </a:xfrm>
            <a:custGeom>
              <a:avLst/>
              <a:gdLst>
                <a:gd name="txL" fmla="*/ 0 w 726"/>
                <a:gd name="txT" fmla="*/ 0 h 311"/>
                <a:gd name="txR" fmla="*/ 726 w 726"/>
                <a:gd name="txB" fmla="*/ 311 h 311"/>
              </a:gdLst>
              <a:ahLst/>
              <a:cxnLst>
                <a:cxn ang="0">
                  <a:pos x="0" y="0"/>
                </a:cxn>
                <a:cxn ang="0">
                  <a:pos x="0" y="1"/>
                </a:cxn>
                <a:cxn ang="0">
                  <a:pos x="0" y="1"/>
                </a:cxn>
                <a:cxn ang="0">
                  <a:pos x="0" y="1"/>
                </a:cxn>
                <a:cxn ang="0">
                  <a:pos x="0"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52646" name="Freeform 840"/>
            <p:cNvSpPr/>
            <p:nvPr/>
          </p:nvSpPr>
          <p:spPr>
            <a:xfrm>
              <a:off x="3473" y="1923"/>
              <a:ext cx="119" cy="52"/>
            </a:xfrm>
            <a:custGeom>
              <a:avLst/>
              <a:gdLst>
                <a:gd name="txL" fmla="*/ 0 w 258"/>
                <a:gd name="txT" fmla="*/ 0 h 100"/>
                <a:gd name="txR" fmla="*/ 258 w 258"/>
                <a:gd name="txB" fmla="*/ 100 h 100"/>
              </a:gdLst>
              <a:ahLst/>
              <a:cxnLst>
                <a:cxn ang="0">
                  <a:pos x="0" y="1"/>
                </a:cxn>
                <a:cxn ang="0">
                  <a:pos x="0" y="0"/>
                </a:cxn>
                <a:cxn ang="0">
                  <a:pos x="0" y="1"/>
                </a:cxn>
                <a:cxn ang="0">
                  <a:pos x="0" y="1"/>
                </a:cxn>
                <a:cxn ang="0">
                  <a:pos x="0" y="1"/>
                </a:cxn>
              </a:cxnLst>
              <a:rect l="txL" t="txT" r="txR" b="txB"/>
              <a:pathLst>
                <a:path w="258" h="100">
                  <a:moveTo>
                    <a:pt x="0" y="44"/>
                  </a:moveTo>
                  <a:lnTo>
                    <a:pt x="75" y="0"/>
                  </a:lnTo>
                  <a:lnTo>
                    <a:pt x="258" y="50"/>
                  </a:lnTo>
                  <a:lnTo>
                    <a:pt x="183" y="100"/>
                  </a:lnTo>
                  <a:lnTo>
                    <a:pt x="0" y="44"/>
                  </a:lnTo>
                  <a:close/>
                </a:path>
              </a:pathLst>
            </a:custGeom>
            <a:solidFill>
              <a:srgbClr val="333333">
                <a:alpha val="100000"/>
              </a:srgbClr>
            </a:solidFill>
            <a:ln w="9525">
              <a:noFill/>
            </a:ln>
          </p:spPr>
          <p:txBody>
            <a:bodyPr/>
            <a:lstStyle/>
            <a:p>
              <a:endParaRPr lang="zh-CN" altLang="en-US"/>
            </a:p>
          </p:txBody>
        </p:sp>
        <p:sp>
          <p:nvSpPr>
            <p:cNvPr id="52647" name="Freeform 841"/>
            <p:cNvSpPr/>
            <p:nvPr/>
          </p:nvSpPr>
          <p:spPr>
            <a:xfrm>
              <a:off x="3469" y="1947"/>
              <a:ext cx="89" cy="32"/>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48" name="Freeform 842"/>
            <p:cNvSpPr/>
            <p:nvPr/>
          </p:nvSpPr>
          <p:spPr>
            <a:xfrm>
              <a:off x="3570" y="1956"/>
              <a:ext cx="119" cy="53"/>
            </a:xfrm>
            <a:custGeom>
              <a:avLst/>
              <a:gdLst>
                <a:gd name="txL" fmla="*/ 0 w 258"/>
                <a:gd name="txT" fmla="*/ 0 h 102"/>
                <a:gd name="txR" fmla="*/ 258 w 258"/>
                <a:gd name="txB" fmla="*/ 102 h 102"/>
              </a:gdLst>
              <a:ahLst/>
              <a:cxnLst>
                <a:cxn ang="0">
                  <a:pos x="0" y="1"/>
                </a:cxn>
                <a:cxn ang="0">
                  <a:pos x="0" y="0"/>
                </a:cxn>
                <a:cxn ang="0">
                  <a:pos x="0" y="1"/>
                </a:cxn>
                <a:cxn ang="0">
                  <a:pos x="0" y="1"/>
                </a:cxn>
                <a:cxn ang="0">
                  <a:pos x="0" y="1"/>
                </a:cxn>
              </a:cxnLst>
              <a:rect l="txL" t="txT" r="txR" b="txB"/>
              <a:pathLst>
                <a:path w="258" h="102">
                  <a:moveTo>
                    <a:pt x="0" y="46"/>
                  </a:moveTo>
                  <a:lnTo>
                    <a:pt x="71" y="0"/>
                  </a:lnTo>
                  <a:lnTo>
                    <a:pt x="258" y="52"/>
                  </a:lnTo>
                  <a:lnTo>
                    <a:pt x="183" y="102"/>
                  </a:lnTo>
                  <a:lnTo>
                    <a:pt x="0" y="46"/>
                  </a:lnTo>
                  <a:close/>
                </a:path>
              </a:pathLst>
            </a:custGeom>
            <a:solidFill>
              <a:srgbClr val="333333">
                <a:alpha val="100000"/>
              </a:srgbClr>
            </a:solidFill>
            <a:ln w="9525">
              <a:noFill/>
            </a:ln>
          </p:spPr>
          <p:txBody>
            <a:bodyPr/>
            <a:lstStyle/>
            <a:p>
              <a:endParaRPr lang="zh-CN" altLang="en-US"/>
            </a:p>
          </p:txBody>
        </p:sp>
        <p:sp>
          <p:nvSpPr>
            <p:cNvPr id="52649" name="Freeform 843"/>
            <p:cNvSpPr/>
            <p:nvPr/>
          </p:nvSpPr>
          <p:spPr>
            <a:xfrm>
              <a:off x="3566" y="1981"/>
              <a:ext cx="89" cy="33"/>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50" name="Freeform 844"/>
            <p:cNvSpPr/>
            <p:nvPr/>
          </p:nvSpPr>
          <p:spPr>
            <a:xfrm>
              <a:off x="4032" y="1882"/>
              <a:ext cx="418" cy="371"/>
            </a:xfrm>
            <a:custGeom>
              <a:avLst/>
              <a:gdLst>
                <a:gd name="txL" fmla="*/ 0 w 990"/>
                <a:gd name="txT" fmla="*/ 0 h 792"/>
                <a:gd name="txR" fmla="*/ 990 w 990"/>
                <a:gd name="txB" fmla="*/ 792 h 792"/>
              </a:gdLst>
              <a:ahLst/>
              <a:cxnLst>
                <a:cxn ang="0">
                  <a:pos x="0" y="0"/>
                </a:cxn>
                <a:cxn ang="0">
                  <a:pos x="0" y="0"/>
                </a:cxn>
                <a:cxn ang="0">
                  <a:pos x="0" y="0"/>
                </a:cxn>
                <a:cxn ang="0">
                  <a:pos x="0" y="0"/>
                </a:cxn>
                <a:cxn ang="0">
                  <a:pos x="0" y="0"/>
                </a:cxn>
              </a:cxnLst>
              <a:rect l="txL" t="txT" r="txR" b="txB"/>
              <a:pathLst>
                <a:path w="990" h="792">
                  <a:moveTo>
                    <a:pt x="3" y="738"/>
                  </a:moveTo>
                  <a:lnTo>
                    <a:pt x="990" y="0"/>
                  </a:lnTo>
                  <a:lnTo>
                    <a:pt x="987" y="60"/>
                  </a:lnTo>
                  <a:lnTo>
                    <a:pt x="0" y="792"/>
                  </a:lnTo>
                  <a:lnTo>
                    <a:pt x="3" y="738"/>
                  </a:lnTo>
                  <a:close/>
                </a:path>
              </a:pathLst>
            </a:custGeom>
            <a:solidFill>
              <a:schemeClr val="bg2">
                <a:alpha val="100000"/>
              </a:schemeClr>
            </a:solidFill>
            <a:ln w="9525">
              <a:noFill/>
            </a:ln>
          </p:spPr>
          <p:txBody>
            <a:bodyPr/>
            <a:lstStyle/>
            <a:p>
              <a:endParaRPr lang="zh-CN" altLang="en-US"/>
            </a:p>
          </p:txBody>
        </p:sp>
        <p:sp>
          <p:nvSpPr>
            <p:cNvPr id="52651" name="Freeform 845"/>
            <p:cNvSpPr/>
            <p:nvPr/>
          </p:nvSpPr>
          <p:spPr>
            <a:xfrm>
              <a:off x="2966" y="1912"/>
              <a:ext cx="1069" cy="338"/>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52" name="Freeform 846"/>
            <p:cNvSpPr/>
            <p:nvPr/>
          </p:nvSpPr>
          <p:spPr>
            <a:xfrm>
              <a:off x="2967" y="1850"/>
              <a:ext cx="12" cy="68"/>
            </a:xfrm>
            <a:custGeom>
              <a:avLst/>
              <a:gdLst>
                <a:gd name="txL" fmla="*/ 0 w 26"/>
                <a:gd name="txT" fmla="*/ 0 h 147"/>
                <a:gd name="txR" fmla="*/ 26 w 26"/>
                <a:gd name="txB" fmla="*/ 147 h 147"/>
              </a:gdLst>
              <a:ahLst/>
              <a:cxnLst>
                <a:cxn ang="0">
                  <a:pos x="0" y="0"/>
                </a:cxn>
                <a:cxn ang="0">
                  <a:pos x="0" y="0"/>
                </a:cxn>
                <a:cxn ang="0">
                  <a:pos x="0" y="0"/>
                </a:cxn>
                <a:cxn ang="0">
                  <a:pos x="0" y="0"/>
                </a:cxn>
                <a:cxn ang="0">
                  <a:pos x="0" y="0"/>
                </a:cxn>
              </a:cxnLst>
              <a:rect l="txL" t="txT" r="txR" b="txB"/>
              <a:pathLst>
                <a:path w="26" h="147">
                  <a:moveTo>
                    <a:pt x="26" y="10"/>
                  </a:moveTo>
                  <a:lnTo>
                    <a:pt x="23" y="147"/>
                  </a:lnTo>
                  <a:lnTo>
                    <a:pt x="0" y="144"/>
                  </a:lnTo>
                  <a:lnTo>
                    <a:pt x="3" y="0"/>
                  </a:lnTo>
                  <a:lnTo>
                    <a:pt x="26" y="10"/>
                  </a:lnTo>
                  <a:close/>
                </a:path>
              </a:pathLst>
            </a:custGeom>
            <a:solidFill>
              <a:srgbClr val="B2B2B2">
                <a:alpha val="100000"/>
              </a:srgbClr>
            </a:solidFill>
            <a:ln w="9525">
              <a:noFill/>
            </a:ln>
          </p:spPr>
          <p:txBody>
            <a:bodyPr/>
            <a:lstStyle/>
            <a:p>
              <a:endParaRPr lang="zh-CN" altLang="en-US"/>
            </a:p>
          </p:txBody>
        </p:sp>
        <p:sp>
          <p:nvSpPr>
            <p:cNvPr id="52653" name="Freeform 847"/>
            <p:cNvSpPr/>
            <p:nvPr/>
          </p:nvSpPr>
          <p:spPr>
            <a:xfrm>
              <a:off x="2968" y="1571"/>
              <a:ext cx="496" cy="283"/>
            </a:xfrm>
            <a:custGeom>
              <a:avLst/>
              <a:gdLst>
                <a:gd name="txL" fmla="*/ 0 w 1176"/>
                <a:gd name="txT" fmla="*/ 0 h 606"/>
                <a:gd name="txR" fmla="*/ 1176 w 1176"/>
                <a:gd name="txB" fmla="*/ 606 h 606"/>
              </a:gdLst>
              <a:ahLst/>
              <a:cxnLst>
                <a:cxn ang="0">
                  <a:pos x="0" y="0"/>
                </a:cxn>
                <a:cxn ang="0">
                  <a:pos x="0" y="0"/>
                </a:cxn>
                <a:cxn ang="0">
                  <a:pos x="0" y="0"/>
                </a:cxn>
                <a:cxn ang="0">
                  <a:pos x="0" y="0"/>
                </a:cxn>
                <a:cxn ang="0">
                  <a:pos x="0" y="0"/>
                </a:cxn>
              </a:cxnLst>
              <a:rect l="txL" t="txT" r="txR" b="txB"/>
              <a:pathLst>
                <a:path w="1176" h="606">
                  <a:moveTo>
                    <a:pt x="1170" y="0"/>
                  </a:moveTo>
                  <a:lnTo>
                    <a:pt x="0" y="597"/>
                  </a:lnTo>
                  <a:lnTo>
                    <a:pt x="30" y="606"/>
                  </a:lnTo>
                  <a:lnTo>
                    <a:pt x="1176" y="18"/>
                  </a:lnTo>
                  <a:lnTo>
                    <a:pt x="1170" y="0"/>
                  </a:lnTo>
                  <a:close/>
                </a:path>
              </a:pathLst>
            </a:custGeom>
            <a:solidFill>
              <a:srgbClr val="B2B2B2">
                <a:alpha val="100000"/>
              </a:srgbClr>
            </a:solidFill>
            <a:ln w="9525">
              <a:noFill/>
            </a:ln>
          </p:spPr>
          <p:txBody>
            <a:bodyPr/>
            <a:lstStyle/>
            <a:p>
              <a:endParaRPr lang="zh-CN" altLang="en-US"/>
            </a:p>
          </p:txBody>
        </p:sp>
        <p:sp>
          <p:nvSpPr>
            <p:cNvPr id="52654" name="Freeform 848"/>
            <p:cNvSpPr/>
            <p:nvPr/>
          </p:nvSpPr>
          <p:spPr>
            <a:xfrm>
              <a:off x="3001" y="1864"/>
              <a:ext cx="1013" cy="325"/>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a:noFill/>
            </a:ln>
          </p:spPr>
          <p:txBody>
            <a:bodyPr/>
            <a:lstStyle/>
            <a:p>
              <a:endParaRPr lang="zh-CN" altLang="en-US"/>
            </a:p>
          </p:txBody>
        </p:sp>
        <p:sp>
          <p:nvSpPr>
            <p:cNvPr id="52655" name="Freeform 849"/>
            <p:cNvSpPr/>
            <p:nvPr/>
          </p:nvSpPr>
          <p:spPr>
            <a:xfrm flipV="1">
              <a:off x="4013" y="1841"/>
              <a:ext cx="413" cy="337"/>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B2B2B2">
                <a:alpha val="100000"/>
              </a:srgbClr>
            </a:solidFill>
            <a:ln w="9525">
              <a:noFill/>
            </a:ln>
          </p:spPr>
          <p:txBody>
            <a:bodyPr/>
            <a:lstStyle/>
            <a:p>
              <a:endParaRPr lang="zh-CN" altLang="en-US"/>
            </a:p>
          </p:txBody>
        </p:sp>
        <p:sp>
          <p:nvSpPr>
            <p:cNvPr id="52656" name="Freeform 850"/>
            <p:cNvSpPr/>
            <p:nvPr/>
          </p:nvSpPr>
          <p:spPr>
            <a:xfrm>
              <a:off x="3530" y="862"/>
              <a:ext cx="1124" cy="872"/>
            </a:xfrm>
            <a:custGeom>
              <a:avLst/>
              <a:gdLst>
                <a:gd name="txL" fmla="*/ 0 w 1124"/>
                <a:gd name="txT" fmla="*/ 0 h 872"/>
                <a:gd name="txR" fmla="*/ 1124 w 1124"/>
                <a:gd name="txB" fmla="*/ 872 h 872"/>
              </a:gdLst>
              <a:ahLst/>
              <a:cxnLst>
                <a:cxn ang="0">
                  <a:pos x="214" y="0"/>
                </a:cxn>
                <a:cxn ang="0">
                  <a:pos x="1124" y="128"/>
                </a:cxn>
                <a:cxn ang="0">
                  <a:pos x="884" y="872"/>
                </a:cxn>
                <a:cxn ang="0">
                  <a:pos x="0" y="656"/>
                </a:cxn>
                <a:cxn ang="0">
                  <a:pos x="214" y="0"/>
                </a:cxn>
              </a:cxnLst>
              <a:rect l="txL" t="txT" r="txR" b="txB"/>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657" name="Picture 851" descr="grayed_radiation"/>
            <p:cNvPicPr>
              <a:picLocks noChangeAspect="1"/>
            </p:cNvPicPr>
            <p:nvPr/>
          </p:nvPicPr>
          <p:blipFill>
            <a:blip r:embed="rId9"/>
            <a:stretch>
              <a:fillRect/>
            </a:stretch>
          </p:blipFill>
          <p:spPr>
            <a:xfrm>
              <a:off x="2896" y="396"/>
              <a:ext cx="1808" cy="1056"/>
            </a:xfrm>
            <a:prstGeom prst="rect">
              <a:avLst/>
            </a:prstGeom>
            <a:noFill/>
            <a:ln w="9525">
              <a:noFill/>
            </a:ln>
          </p:spPr>
        </p:pic>
      </p:grpSp>
      <p:grpSp>
        <p:nvGrpSpPr>
          <p:cNvPr id="52277" name="Group 852"/>
          <p:cNvGrpSpPr/>
          <p:nvPr/>
        </p:nvGrpSpPr>
        <p:grpSpPr>
          <a:xfrm>
            <a:off x="5537200" y="3054350"/>
            <a:ext cx="504825" cy="401638"/>
            <a:chOff x="2896" y="396"/>
            <a:chExt cx="1848" cy="1887"/>
          </a:xfrm>
        </p:grpSpPr>
        <p:pic>
          <p:nvPicPr>
            <p:cNvPr id="52612" name="Picture 853" descr="laptop_keyboard"/>
            <p:cNvPicPr>
              <a:picLocks noChangeAspect="1"/>
            </p:cNvPicPr>
            <p:nvPr/>
          </p:nvPicPr>
          <p:blipFill>
            <a:blip r:embed="rId7"/>
            <a:stretch>
              <a:fillRect/>
            </a:stretch>
          </p:blipFill>
          <p:spPr>
            <a:xfrm rot="109064" flipH="1">
              <a:off x="2966" y="1553"/>
              <a:ext cx="1526" cy="730"/>
            </a:xfrm>
            <a:prstGeom prst="rect">
              <a:avLst/>
            </a:prstGeom>
            <a:noFill/>
            <a:ln w="9525">
              <a:noFill/>
            </a:ln>
          </p:spPr>
        </p:pic>
        <p:sp>
          <p:nvSpPr>
            <p:cNvPr id="52613" name="Freeform 854"/>
            <p:cNvSpPr/>
            <p:nvPr/>
          </p:nvSpPr>
          <p:spPr>
            <a:xfrm>
              <a:off x="3472" y="844"/>
              <a:ext cx="1228" cy="953"/>
            </a:xfrm>
            <a:custGeom>
              <a:avLst/>
              <a:gdLst>
                <a:gd name="txL" fmla="*/ 0 w 2982"/>
                <a:gd name="txT" fmla="*/ 0 h 2442"/>
                <a:gd name="txR" fmla="*/ 2982 w 2982"/>
                <a:gd name="txB" fmla="*/ 2442 h 2442"/>
              </a:gdLst>
              <a:ahLst/>
              <a:cxnLst>
                <a:cxn ang="0">
                  <a:pos x="0" y="0"/>
                </a:cxn>
                <a:cxn ang="0">
                  <a:pos x="0" y="0"/>
                </a:cxn>
                <a:cxn ang="0">
                  <a:pos x="0" y="0"/>
                </a:cxn>
                <a:cxn ang="0">
                  <a:pos x="0" y="0"/>
                </a:cxn>
                <a:cxn ang="0">
                  <a:pos x="0"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614" name="Picture 855" descr="screen"/>
            <p:cNvPicPr>
              <a:picLocks noChangeAspect="1"/>
            </p:cNvPicPr>
            <p:nvPr/>
          </p:nvPicPr>
          <p:blipFill>
            <a:blip r:embed="rId8"/>
            <a:stretch>
              <a:fillRect/>
            </a:stretch>
          </p:blipFill>
          <p:spPr>
            <a:xfrm>
              <a:off x="3532" y="868"/>
              <a:ext cx="1117" cy="868"/>
            </a:xfrm>
            <a:prstGeom prst="rect">
              <a:avLst/>
            </a:prstGeom>
            <a:noFill/>
            <a:ln w="9525">
              <a:noFill/>
            </a:ln>
          </p:spPr>
        </p:pic>
        <p:sp>
          <p:nvSpPr>
            <p:cNvPr id="52615" name="Freeform 856"/>
            <p:cNvSpPr/>
            <p:nvPr/>
          </p:nvSpPr>
          <p:spPr>
            <a:xfrm>
              <a:off x="3695" y="816"/>
              <a:ext cx="1042" cy="177"/>
            </a:xfrm>
            <a:custGeom>
              <a:avLst/>
              <a:gdLst>
                <a:gd name="txL" fmla="*/ 0 w 2528"/>
                <a:gd name="txT" fmla="*/ 0 h 455"/>
                <a:gd name="txR" fmla="*/ 2528 w 2528"/>
                <a:gd name="txB" fmla="*/ 455 h 455"/>
              </a:gdLst>
              <a:ahLst/>
              <a:cxnLst>
                <a:cxn ang="0">
                  <a:pos x="0" y="0"/>
                </a:cxn>
                <a:cxn ang="0">
                  <a:pos x="0" y="0"/>
                </a:cxn>
                <a:cxn ang="0">
                  <a:pos x="0" y="0"/>
                </a:cxn>
                <a:cxn ang="0">
                  <a:pos x="0" y="0"/>
                </a:cxn>
                <a:cxn ang="0">
                  <a:pos x="0" y="0"/>
                </a:cxn>
              </a:cxnLst>
              <a:rect l="txL" t="txT" r="txR" b="txB"/>
              <a:pathLst>
                <a:path w="2528" h="455">
                  <a:moveTo>
                    <a:pt x="14" y="0"/>
                  </a:moveTo>
                  <a:lnTo>
                    <a:pt x="2528" y="341"/>
                  </a:lnTo>
                  <a:lnTo>
                    <a:pt x="2480" y="455"/>
                  </a:lnTo>
                  <a:lnTo>
                    <a:pt x="0" y="86"/>
                  </a:lnTo>
                  <a:lnTo>
                    <a:pt x="14" y="0"/>
                  </a:lnTo>
                  <a:close/>
                </a:path>
              </a:pathLst>
            </a:custGeom>
            <a:gradFill rotWithShape="1">
              <a:gsLst>
                <a:gs pos="0">
                  <a:schemeClr val="bg2">
                    <a:alpha val="100000"/>
                  </a:schemeClr>
                </a:gs>
                <a:gs pos="100000">
                  <a:srgbClr val="EAEAEA">
                    <a:alpha val="100000"/>
                  </a:srgbClr>
                </a:gs>
              </a:gsLst>
              <a:lin ang="0" scaled="1"/>
              <a:tileRect/>
            </a:gradFill>
            <a:ln w="9525">
              <a:noFill/>
            </a:ln>
          </p:spPr>
          <p:txBody>
            <a:bodyPr/>
            <a:lstStyle/>
            <a:p>
              <a:endParaRPr lang="zh-CN" altLang="en-US"/>
            </a:p>
          </p:txBody>
        </p:sp>
        <p:sp>
          <p:nvSpPr>
            <p:cNvPr id="52616" name="Freeform 857"/>
            <p:cNvSpPr/>
            <p:nvPr/>
          </p:nvSpPr>
          <p:spPr>
            <a:xfrm>
              <a:off x="3461" y="814"/>
              <a:ext cx="289" cy="739"/>
            </a:xfrm>
            <a:custGeom>
              <a:avLst/>
              <a:gdLst>
                <a:gd name="txL" fmla="*/ 0 w 702"/>
                <a:gd name="txT" fmla="*/ 0 h 1893"/>
                <a:gd name="txR" fmla="*/ 702 w 702"/>
                <a:gd name="txB" fmla="*/ 1893 h 1893"/>
              </a:gdLst>
              <a:ahLst/>
              <a:cxnLst>
                <a:cxn ang="0">
                  <a:pos x="0" y="0"/>
                </a:cxn>
                <a:cxn ang="0">
                  <a:pos x="0" y="0"/>
                </a:cxn>
                <a:cxn ang="0">
                  <a:pos x="0" y="0"/>
                </a:cxn>
                <a:cxn ang="0">
                  <a:pos x="0" y="0"/>
                </a:cxn>
                <a:cxn ang="0">
                  <a:pos x="0" y="0"/>
                </a:cxn>
              </a:cxnLst>
              <a:rect l="txL" t="txT" r="txR" b="txB"/>
              <a:pathLst>
                <a:path w="702" h="1893">
                  <a:moveTo>
                    <a:pt x="579" y="0"/>
                  </a:moveTo>
                  <a:lnTo>
                    <a:pt x="0" y="1869"/>
                  </a:lnTo>
                  <a:lnTo>
                    <a:pt x="114" y="1893"/>
                  </a:lnTo>
                  <a:lnTo>
                    <a:pt x="702" y="51"/>
                  </a:lnTo>
                  <a:lnTo>
                    <a:pt x="579" y="0"/>
                  </a:lnTo>
                  <a:close/>
                </a:path>
              </a:pathLst>
            </a:custGeom>
            <a:solidFill>
              <a:schemeClr val="bg2">
                <a:alpha val="100000"/>
              </a:schemeClr>
            </a:solidFill>
            <a:ln w="9525">
              <a:noFill/>
            </a:ln>
          </p:spPr>
          <p:txBody>
            <a:bodyPr/>
            <a:lstStyle/>
            <a:p>
              <a:endParaRPr lang="zh-CN" altLang="en-US"/>
            </a:p>
          </p:txBody>
        </p:sp>
        <p:sp>
          <p:nvSpPr>
            <p:cNvPr id="52617" name="Freeform 858"/>
            <p:cNvSpPr/>
            <p:nvPr/>
          </p:nvSpPr>
          <p:spPr>
            <a:xfrm>
              <a:off x="4418" y="946"/>
              <a:ext cx="311" cy="853"/>
            </a:xfrm>
            <a:custGeom>
              <a:avLst/>
              <a:gdLst>
                <a:gd name="txL" fmla="*/ 0 w 756"/>
                <a:gd name="txT" fmla="*/ 0 h 2184"/>
                <a:gd name="txR" fmla="*/ 756 w 756"/>
                <a:gd name="txB" fmla="*/ 2184 h 2184"/>
              </a:gdLst>
              <a:ahLst/>
              <a:cxnLst>
                <a:cxn ang="0">
                  <a:pos x="0" y="0"/>
                </a:cxn>
                <a:cxn ang="0">
                  <a:pos x="0" y="0"/>
                </a:cxn>
                <a:cxn ang="0">
                  <a:pos x="0" y="0"/>
                </a:cxn>
                <a:cxn ang="0">
                  <a:pos x="0" y="0"/>
                </a:cxn>
                <a:cxn ang="0">
                  <a:pos x="0"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52618" name="Freeform 859"/>
            <p:cNvSpPr/>
            <p:nvPr/>
          </p:nvSpPr>
          <p:spPr>
            <a:xfrm>
              <a:off x="3457" y="1515"/>
              <a:ext cx="1143" cy="288"/>
            </a:xfrm>
            <a:custGeom>
              <a:avLst/>
              <a:gdLst>
                <a:gd name="txL" fmla="*/ 0 w 2773"/>
                <a:gd name="txT" fmla="*/ 0 h 738"/>
                <a:gd name="txR" fmla="*/ 2773 w 2773"/>
                <a:gd name="txB" fmla="*/ 738 h 738"/>
              </a:gdLst>
              <a:ahLst/>
              <a:cxnLst>
                <a:cxn ang="0">
                  <a:pos x="0" y="0"/>
                </a:cxn>
                <a:cxn ang="0">
                  <a:pos x="0" y="0"/>
                </a:cxn>
                <a:cxn ang="0">
                  <a:pos x="0" y="0"/>
                </a:cxn>
                <a:cxn ang="0">
                  <a:pos x="0" y="0"/>
                </a:cxn>
                <a:cxn ang="0">
                  <a:pos x="0"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alpha val="100000"/>
                  </a:schemeClr>
                </a:gs>
                <a:gs pos="100000">
                  <a:schemeClr val="bg1">
                    <a:alpha val="100000"/>
                  </a:schemeClr>
                </a:gs>
              </a:gsLst>
              <a:lin ang="0" scaled="1"/>
              <a:tileRect/>
            </a:gradFill>
            <a:ln w="9525">
              <a:noFill/>
            </a:ln>
          </p:spPr>
          <p:txBody>
            <a:bodyPr/>
            <a:lstStyle/>
            <a:p>
              <a:endParaRPr lang="zh-CN" altLang="en-US"/>
            </a:p>
          </p:txBody>
        </p:sp>
        <p:sp>
          <p:nvSpPr>
            <p:cNvPr id="52619" name="Freeform 860"/>
            <p:cNvSpPr/>
            <p:nvPr/>
          </p:nvSpPr>
          <p:spPr>
            <a:xfrm>
              <a:off x="4452" y="954"/>
              <a:ext cx="292" cy="855"/>
            </a:xfrm>
            <a:custGeom>
              <a:avLst/>
              <a:gdLst>
                <a:gd name="txL" fmla="*/ 0 w 637"/>
                <a:gd name="txT" fmla="*/ 0 h 1659"/>
                <a:gd name="txR" fmla="*/ 637 w 637"/>
                <a:gd name="txB" fmla="*/ 1659 h 1659"/>
              </a:gdLst>
              <a:ahLst/>
              <a:cxnLst>
                <a:cxn ang="0">
                  <a:pos x="0" y="0"/>
                </a:cxn>
                <a:cxn ang="0">
                  <a:pos x="0" y="0"/>
                </a:cxn>
                <a:cxn ang="0">
                  <a:pos x="0" y="1"/>
                </a:cxn>
                <a:cxn ang="0">
                  <a:pos x="0" y="1"/>
                </a:cxn>
                <a:cxn ang="0">
                  <a:pos x="0"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52620" name="Freeform 861"/>
            <p:cNvSpPr/>
            <p:nvPr/>
          </p:nvSpPr>
          <p:spPr>
            <a:xfrm>
              <a:off x="3459" y="1553"/>
              <a:ext cx="1016" cy="284"/>
            </a:xfrm>
            <a:custGeom>
              <a:avLst/>
              <a:gdLst>
                <a:gd name="txL" fmla="*/ 0 w 2216"/>
                <a:gd name="txT" fmla="*/ 0 h 550"/>
                <a:gd name="txR" fmla="*/ 2216 w 2216"/>
                <a:gd name="txB" fmla="*/ 550 h 550"/>
              </a:gdLst>
              <a:ahLst/>
              <a:cxnLst>
                <a:cxn ang="0">
                  <a:pos x="0" y="0"/>
                </a:cxn>
                <a:cxn ang="0">
                  <a:pos x="0" y="1"/>
                </a:cxn>
                <a:cxn ang="0">
                  <a:pos x="0" y="1"/>
                </a:cxn>
                <a:cxn ang="0">
                  <a:pos x="0"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chemeClr val="bg2">
                    <a:alpha val="100000"/>
                  </a:schemeClr>
                </a:gs>
                <a:gs pos="100000">
                  <a:srgbClr val="DDDDDD">
                    <a:alpha val="100000"/>
                  </a:srgbClr>
                </a:gs>
              </a:gsLst>
              <a:lin ang="0" scaled="1"/>
              <a:tileRect/>
            </a:gradFill>
            <a:ln w="9525">
              <a:noFill/>
            </a:ln>
          </p:spPr>
          <p:txBody>
            <a:bodyPr/>
            <a:lstStyle/>
            <a:p>
              <a:endParaRPr lang="zh-CN" altLang="en-US"/>
            </a:p>
          </p:txBody>
        </p:sp>
        <p:sp>
          <p:nvSpPr>
            <p:cNvPr id="52621" name="Freeform 862"/>
            <p:cNvSpPr/>
            <p:nvPr/>
          </p:nvSpPr>
          <p:spPr>
            <a:xfrm>
              <a:off x="3442" y="1857"/>
              <a:ext cx="345" cy="169"/>
            </a:xfrm>
            <a:custGeom>
              <a:avLst/>
              <a:gdLst>
                <a:gd name="txL" fmla="*/ 0 w 752"/>
                <a:gd name="txT" fmla="*/ 0 h 327"/>
                <a:gd name="txR" fmla="*/ 752 w 752"/>
                <a:gd name="txB" fmla="*/ 327 h 327"/>
              </a:gdLst>
              <a:ahLst/>
              <a:cxnLst>
                <a:cxn ang="0">
                  <a:pos x="0" y="0"/>
                </a:cxn>
                <a:cxn ang="0">
                  <a:pos x="0" y="1"/>
                </a:cxn>
                <a:cxn ang="0">
                  <a:pos x="0" y="1"/>
                </a:cxn>
                <a:cxn ang="0">
                  <a:pos x="0" y="1"/>
                </a:cxn>
                <a:cxn ang="0">
                  <a:pos x="0" y="0"/>
                </a:cxn>
              </a:cxnLst>
              <a:rect l="txL" t="txT" r="txR" b="txB"/>
              <a:pathLst>
                <a:path w="752" h="327">
                  <a:moveTo>
                    <a:pt x="293" y="0"/>
                  </a:moveTo>
                  <a:lnTo>
                    <a:pt x="752" y="124"/>
                  </a:lnTo>
                  <a:lnTo>
                    <a:pt x="470" y="327"/>
                  </a:lnTo>
                  <a:lnTo>
                    <a:pt x="0" y="183"/>
                  </a:lnTo>
                  <a:lnTo>
                    <a:pt x="293" y="0"/>
                  </a:lnTo>
                  <a:close/>
                </a:path>
              </a:pathLst>
            </a:custGeom>
            <a:solidFill>
              <a:srgbClr val="333333">
                <a:alpha val="100000"/>
              </a:srgbClr>
            </a:solidFill>
            <a:ln w="9525">
              <a:noFill/>
            </a:ln>
          </p:spPr>
          <p:txBody>
            <a:bodyPr/>
            <a:lstStyle/>
            <a:p>
              <a:endParaRPr lang="zh-CN" altLang="en-US"/>
            </a:p>
          </p:txBody>
        </p:sp>
        <p:sp>
          <p:nvSpPr>
            <p:cNvPr id="52622" name="Freeform 863"/>
            <p:cNvSpPr/>
            <p:nvPr/>
          </p:nvSpPr>
          <p:spPr>
            <a:xfrm>
              <a:off x="3449" y="1860"/>
              <a:ext cx="333" cy="160"/>
            </a:xfrm>
            <a:custGeom>
              <a:avLst/>
              <a:gdLst>
                <a:gd name="txL" fmla="*/ 0 w 726"/>
                <a:gd name="txT" fmla="*/ 0 h 311"/>
                <a:gd name="txR" fmla="*/ 726 w 726"/>
                <a:gd name="txB" fmla="*/ 311 h 311"/>
              </a:gdLst>
              <a:ahLst/>
              <a:cxnLst>
                <a:cxn ang="0">
                  <a:pos x="0" y="0"/>
                </a:cxn>
                <a:cxn ang="0">
                  <a:pos x="0" y="1"/>
                </a:cxn>
                <a:cxn ang="0">
                  <a:pos x="0" y="1"/>
                </a:cxn>
                <a:cxn ang="0">
                  <a:pos x="0" y="1"/>
                </a:cxn>
                <a:cxn ang="0">
                  <a:pos x="0"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52623" name="Freeform 864"/>
            <p:cNvSpPr/>
            <p:nvPr/>
          </p:nvSpPr>
          <p:spPr>
            <a:xfrm>
              <a:off x="3473" y="1923"/>
              <a:ext cx="119" cy="52"/>
            </a:xfrm>
            <a:custGeom>
              <a:avLst/>
              <a:gdLst>
                <a:gd name="txL" fmla="*/ 0 w 258"/>
                <a:gd name="txT" fmla="*/ 0 h 100"/>
                <a:gd name="txR" fmla="*/ 258 w 258"/>
                <a:gd name="txB" fmla="*/ 100 h 100"/>
              </a:gdLst>
              <a:ahLst/>
              <a:cxnLst>
                <a:cxn ang="0">
                  <a:pos x="0" y="1"/>
                </a:cxn>
                <a:cxn ang="0">
                  <a:pos x="0" y="0"/>
                </a:cxn>
                <a:cxn ang="0">
                  <a:pos x="0" y="1"/>
                </a:cxn>
                <a:cxn ang="0">
                  <a:pos x="0" y="1"/>
                </a:cxn>
                <a:cxn ang="0">
                  <a:pos x="0" y="1"/>
                </a:cxn>
              </a:cxnLst>
              <a:rect l="txL" t="txT" r="txR" b="txB"/>
              <a:pathLst>
                <a:path w="258" h="100">
                  <a:moveTo>
                    <a:pt x="0" y="44"/>
                  </a:moveTo>
                  <a:lnTo>
                    <a:pt x="75" y="0"/>
                  </a:lnTo>
                  <a:lnTo>
                    <a:pt x="258" y="50"/>
                  </a:lnTo>
                  <a:lnTo>
                    <a:pt x="183" y="100"/>
                  </a:lnTo>
                  <a:lnTo>
                    <a:pt x="0" y="44"/>
                  </a:lnTo>
                  <a:close/>
                </a:path>
              </a:pathLst>
            </a:custGeom>
            <a:solidFill>
              <a:srgbClr val="333333">
                <a:alpha val="100000"/>
              </a:srgbClr>
            </a:solidFill>
            <a:ln w="9525">
              <a:noFill/>
            </a:ln>
          </p:spPr>
          <p:txBody>
            <a:bodyPr/>
            <a:lstStyle/>
            <a:p>
              <a:endParaRPr lang="zh-CN" altLang="en-US"/>
            </a:p>
          </p:txBody>
        </p:sp>
        <p:sp>
          <p:nvSpPr>
            <p:cNvPr id="52624" name="Freeform 865"/>
            <p:cNvSpPr/>
            <p:nvPr/>
          </p:nvSpPr>
          <p:spPr>
            <a:xfrm>
              <a:off x="3469" y="1947"/>
              <a:ext cx="89" cy="32"/>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25" name="Freeform 866"/>
            <p:cNvSpPr/>
            <p:nvPr/>
          </p:nvSpPr>
          <p:spPr>
            <a:xfrm>
              <a:off x="3570" y="1956"/>
              <a:ext cx="119" cy="53"/>
            </a:xfrm>
            <a:custGeom>
              <a:avLst/>
              <a:gdLst>
                <a:gd name="txL" fmla="*/ 0 w 258"/>
                <a:gd name="txT" fmla="*/ 0 h 102"/>
                <a:gd name="txR" fmla="*/ 258 w 258"/>
                <a:gd name="txB" fmla="*/ 102 h 102"/>
              </a:gdLst>
              <a:ahLst/>
              <a:cxnLst>
                <a:cxn ang="0">
                  <a:pos x="0" y="1"/>
                </a:cxn>
                <a:cxn ang="0">
                  <a:pos x="0" y="0"/>
                </a:cxn>
                <a:cxn ang="0">
                  <a:pos x="0" y="1"/>
                </a:cxn>
                <a:cxn ang="0">
                  <a:pos x="0" y="1"/>
                </a:cxn>
                <a:cxn ang="0">
                  <a:pos x="0" y="1"/>
                </a:cxn>
              </a:cxnLst>
              <a:rect l="txL" t="txT" r="txR" b="txB"/>
              <a:pathLst>
                <a:path w="258" h="102">
                  <a:moveTo>
                    <a:pt x="0" y="46"/>
                  </a:moveTo>
                  <a:lnTo>
                    <a:pt x="71" y="0"/>
                  </a:lnTo>
                  <a:lnTo>
                    <a:pt x="258" y="52"/>
                  </a:lnTo>
                  <a:lnTo>
                    <a:pt x="183" y="102"/>
                  </a:lnTo>
                  <a:lnTo>
                    <a:pt x="0" y="46"/>
                  </a:lnTo>
                  <a:close/>
                </a:path>
              </a:pathLst>
            </a:custGeom>
            <a:solidFill>
              <a:srgbClr val="333333">
                <a:alpha val="100000"/>
              </a:srgbClr>
            </a:solidFill>
            <a:ln w="9525">
              <a:noFill/>
            </a:ln>
          </p:spPr>
          <p:txBody>
            <a:bodyPr/>
            <a:lstStyle/>
            <a:p>
              <a:endParaRPr lang="zh-CN" altLang="en-US"/>
            </a:p>
          </p:txBody>
        </p:sp>
        <p:sp>
          <p:nvSpPr>
            <p:cNvPr id="52626" name="Freeform 867"/>
            <p:cNvSpPr/>
            <p:nvPr/>
          </p:nvSpPr>
          <p:spPr>
            <a:xfrm>
              <a:off x="3566" y="1981"/>
              <a:ext cx="89" cy="33"/>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27" name="Freeform 868"/>
            <p:cNvSpPr/>
            <p:nvPr/>
          </p:nvSpPr>
          <p:spPr>
            <a:xfrm>
              <a:off x="4032" y="1882"/>
              <a:ext cx="418" cy="371"/>
            </a:xfrm>
            <a:custGeom>
              <a:avLst/>
              <a:gdLst>
                <a:gd name="txL" fmla="*/ 0 w 990"/>
                <a:gd name="txT" fmla="*/ 0 h 792"/>
                <a:gd name="txR" fmla="*/ 990 w 990"/>
                <a:gd name="txB" fmla="*/ 792 h 792"/>
              </a:gdLst>
              <a:ahLst/>
              <a:cxnLst>
                <a:cxn ang="0">
                  <a:pos x="0" y="0"/>
                </a:cxn>
                <a:cxn ang="0">
                  <a:pos x="0" y="0"/>
                </a:cxn>
                <a:cxn ang="0">
                  <a:pos x="0" y="0"/>
                </a:cxn>
                <a:cxn ang="0">
                  <a:pos x="0" y="0"/>
                </a:cxn>
                <a:cxn ang="0">
                  <a:pos x="0" y="0"/>
                </a:cxn>
              </a:cxnLst>
              <a:rect l="txL" t="txT" r="txR" b="txB"/>
              <a:pathLst>
                <a:path w="990" h="792">
                  <a:moveTo>
                    <a:pt x="3" y="738"/>
                  </a:moveTo>
                  <a:lnTo>
                    <a:pt x="990" y="0"/>
                  </a:lnTo>
                  <a:lnTo>
                    <a:pt x="987" y="60"/>
                  </a:lnTo>
                  <a:lnTo>
                    <a:pt x="0" y="792"/>
                  </a:lnTo>
                  <a:lnTo>
                    <a:pt x="3" y="738"/>
                  </a:lnTo>
                  <a:close/>
                </a:path>
              </a:pathLst>
            </a:custGeom>
            <a:solidFill>
              <a:schemeClr val="bg2">
                <a:alpha val="100000"/>
              </a:schemeClr>
            </a:solidFill>
            <a:ln w="9525">
              <a:noFill/>
            </a:ln>
          </p:spPr>
          <p:txBody>
            <a:bodyPr/>
            <a:lstStyle/>
            <a:p>
              <a:endParaRPr lang="zh-CN" altLang="en-US"/>
            </a:p>
          </p:txBody>
        </p:sp>
        <p:sp>
          <p:nvSpPr>
            <p:cNvPr id="52628" name="Freeform 869"/>
            <p:cNvSpPr/>
            <p:nvPr/>
          </p:nvSpPr>
          <p:spPr>
            <a:xfrm>
              <a:off x="2966" y="1912"/>
              <a:ext cx="1069" cy="338"/>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29" name="Freeform 870"/>
            <p:cNvSpPr/>
            <p:nvPr/>
          </p:nvSpPr>
          <p:spPr>
            <a:xfrm>
              <a:off x="2967" y="1850"/>
              <a:ext cx="12" cy="68"/>
            </a:xfrm>
            <a:custGeom>
              <a:avLst/>
              <a:gdLst>
                <a:gd name="txL" fmla="*/ 0 w 26"/>
                <a:gd name="txT" fmla="*/ 0 h 147"/>
                <a:gd name="txR" fmla="*/ 26 w 26"/>
                <a:gd name="txB" fmla="*/ 147 h 147"/>
              </a:gdLst>
              <a:ahLst/>
              <a:cxnLst>
                <a:cxn ang="0">
                  <a:pos x="0" y="0"/>
                </a:cxn>
                <a:cxn ang="0">
                  <a:pos x="0" y="0"/>
                </a:cxn>
                <a:cxn ang="0">
                  <a:pos x="0" y="0"/>
                </a:cxn>
                <a:cxn ang="0">
                  <a:pos x="0" y="0"/>
                </a:cxn>
                <a:cxn ang="0">
                  <a:pos x="0" y="0"/>
                </a:cxn>
              </a:cxnLst>
              <a:rect l="txL" t="txT" r="txR" b="txB"/>
              <a:pathLst>
                <a:path w="26" h="147">
                  <a:moveTo>
                    <a:pt x="26" y="10"/>
                  </a:moveTo>
                  <a:lnTo>
                    <a:pt x="23" y="147"/>
                  </a:lnTo>
                  <a:lnTo>
                    <a:pt x="0" y="144"/>
                  </a:lnTo>
                  <a:lnTo>
                    <a:pt x="3" y="0"/>
                  </a:lnTo>
                  <a:lnTo>
                    <a:pt x="26" y="10"/>
                  </a:lnTo>
                  <a:close/>
                </a:path>
              </a:pathLst>
            </a:custGeom>
            <a:solidFill>
              <a:srgbClr val="B2B2B2">
                <a:alpha val="100000"/>
              </a:srgbClr>
            </a:solidFill>
            <a:ln w="9525">
              <a:noFill/>
            </a:ln>
          </p:spPr>
          <p:txBody>
            <a:bodyPr/>
            <a:lstStyle/>
            <a:p>
              <a:endParaRPr lang="zh-CN" altLang="en-US"/>
            </a:p>
          </p:txBody>
        </p:sp>
        <p:sp>
          <p:nvSpPr>
            <p:cNvPr id="52630" name="Freeform 871"/>
            <p:cNvSpPr/>
            <p:nvPr/>
          </p:nvSpPr>
          <p:spPr>
            <a:xfrm>
              <a:off x="2968" y="1571"/>
              <a:ext cx="496" cy="283"/>
            </a:xfrm>
            <a:custGeom>
              <a:avLst/>
              <a:gdLst>
                <a:gd name="txL" fmla="*/ 0 w 1176"/>
                <a:gd name="txT" fmla="*/ 0 h 606"/>
                <a:gd name="txR" fmla="*/ 1176 w 1176"/>
                <a:gd name="txB" fmla="*/ 606 h 606"/>
              </a:gdLst>
              <a:ahLst/>
              <a:cxnLst>
                <a:cxn ang="0">
                  <a:pos x="0" y="0"/>
                </a:cxn>
                <a:cxn ang="0">
                  <a:pos x="0" y="0"/>
                </a:cxn>
                <a:cxn ang="0">
                  <a:pos x="0" y="0"/>
                </a:cxn>
                <a:cxn ang="0">
                  <a:pos x="0" y="0"/>
                </a:cxn>
                <a:cxn ang="0">
                  <a:pos x="0" y="0"/>
                </a:cxn>
              </a:cxnLst>
              <a:rect l="txL" t="txT" r="txR" b="txB"/>
              <a:pathLst>
                <a:path w="1176" h="606">
                  <a:moveTo>
                    <a:pt x="1170" y="0"/>
                  </a:moveTo>
                  <a:lnTo>
                    <a:pt x="0" y="597"/>
                  </a:lnTo>
                  <a:lnTo>
                    <a:pt x="30" y="606"/>
                  </a:lnTo>
                  <a:lnTo>
                    <a:pt x="1176" y="18"/>
                  </a:lnTo>
                  <a:lnTo>
                    <a:pt x="1170" y="0"/>
                  </a:lnTo>
                  <a:close/>
                </a:path>
              </a:pathLst>
            </a:custGeom>
            <a:solidFill>
              <a:srgbClr val="B2B2B2">
                <a:alpha val="100000"/>
              </a:srgbClr>
            </a:solidFill>
            <a:ln w="9525">
              <a:noFill/>
            </a:ln>
          </p:spPr>
          <p:txBody>
            <a:bodyPr/>
            <a:lstStyle/>
            <a:p>
              <a:endParaRPr lang="zh-CN" altLang="en-US"/>
            </a:p>
          </p:txBody>
        </p:sp>
        <p:sp>
          <p:nvSpPr>
            <p:cNvPr id="52631" name="Freeform 872"/>
            <p:cNvSpPr/>
            <p:nvPr/>
          </p:nvSpPr>
          <p:spPr>
            <a:xfrm>
              <a:off x="3001" y="1864"/>
              <a:ext cx="1013" cy="325"/>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a:noFill/>
            </a:ln>
          </p:spPr>
          <p:txBody>
            <a:bodyPr/>
            <a:lstStyle/>
            <a:p>
              <a:endParaRPr lang="zh-CN" altLang="en-US"/>
            </a:p>
          </p:txBody>
        </p:sp>
        <p:sp>
          <p:nvSpPr>
            <p:cNvPr id="52632" name="Freeform 873"/>
            <p:cNvSpPr/>
            <p:nvPr/>
          </p:nvSpPr>
          <p:spPr>
            <a:xfrm flipV="1">
              <a:off x="4013" y="1841"/>
              <a:ext cx="413" cy="337"/>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B2B2B2">
                <a:alpha val="100000"/>
              </a:srgbClr>
            </a:solidFill>
            <a:ln w="9525">
              <a:noFill/>
            </a:ln>
          </p:spPr>
          <p:txBody>
            <a:bodyPr/>
            <a:lstStyle/>
            <a:p>
              <a:endParaRPr lang="zh-CN" altLang="en-US"/>
            </a:p>
          </p:txBody>
        </p:sp>
        <p:sp>
          <p:nvSpPr>
            <p:cNvPr id="52633" name="Freeform 874"/>
            <p:cNvSpPr/>
            <p:nvPr/>
          </p:nvSpPr>
          <p:spPr>
            <a:xfrm>
              <a:off x="3530" y="862"/>
              <a:ext cx="1124" cy="872"/>
            </a:xfrm>
            <a:custGeom>
              <a:avLst/>
              <a:gdLst>
                <a:gd name="txL" fmla="*/ 0 w 1124"/>
                <a:gd name="txT" fmla="*/ 0 h 872"/>
                <a:gd name="txR" fmla="*/ 1124 w 1124"/>
                <a:gd name="txB" fmla="*/ 872 h 872"/>
              </a:gdLst>
              <a:ahLst/>
              <a:cxnLst>
                <a:cxn ang="0">
                  <a:pos x="214" y="0"/>
                </a:cxn>
                <a:cxn ang="0">
                  <a:pos x="1124" y="128"/>
                </a:cxn>
                <a:cxn ang="0">
                  <a:pos x="884" y="872"/>
                </a:cxn>
                <a:cxn ang="0">
                  <a:pos x="0" y="656"/>
                </a:cxn>
                <a:cxn ang="0">
                  <a:pos x="214" y="0"/>
                </a:cxn>
              </a:cxnLst>
              <a:rect l="txL" t="txT" r="txR" b="txB"/>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634" name="Picture 875" descr="grayed_radiation"/>
            <p:cNvPicPr>
              <a:picLocks noChangeAspect="1"/>
            </p:cNvPicPr>
            <p:nvPr/>
          </p:nvPicPr>
          <p:blipFill>
            <a:blip r:embed="rId9"/>
            <a:stretch>
              <a:fillRect/>
            </a:stretch>
          </p:blipFill>
          <p:spPr>
            <a:xfrm>
              <a:off x="2896" y="396"/>
              <a:ext cx="1808" cy="1056"/>
            </a:xfrm>
            <a:prstGeom prst="rect">
              <a:avLst/>
            </a:prstGeom>
            <a:noFill/>
            <a:ln w="9525">
              <a:noFill/>
            </a:ln>
          </p:spPr>
        </p:pic>
      </p:grpSp>
      <p:grpSp>
        <p:nvGrpSpPr>
          <p:cNvPr id="52278" name="Group 876"/>
          <p:cNvGrpSpPr/>
          <p:nvPr/>
        </p:nvGrpSpPr>
        <p:grpSpPr>
          <a:xfrm>
            <a:off x="6959600" y="5495925"/>
            <a:ext cx="504825" cy="401638"/>
            <a:chOff x="2896" y="396"/>
            <a:chExt cx="1848" cy="1887"/>
          </a:xfrm>
        </p:grpSpPr>
        <p:pic>
          <p:nvPicPr>
            <p:cNvPr id="52589" name="Picture 877" descr="laptop_keyboard"/>
            <p:cNvPicPr>
              <a:picLocks noChangeAspect="1"/>
            </p:cNvPicPr>
            <p:nvPr/>
          </p:nvPicPr>
          <p:blipFill>
            <a:blip r:embed="rId7"/>
            <a:stretch>
              <a:fillRect/>
            </a:stretch>
          </p:blipFill>
          <p:spPr>
            <a:xfrm rot="109064" flipH="1">
              <a:off x="2966" y="1553"/>
              <a:ext cx="1526" cy="730"/>
            </a:xfrm>
            <a:prstGeom prst="rect">
              <a:avLst/>
            </a:prstGeom>
            <a:noFill/>
            <a:ln w="9525">
              <a:noFill/>
            </a:ln>
          </p:spPr>
        </p:pic>
        <p:sp>
          <p:nvSpPr>
            <p:cNvPr id="52590" name="Freeform 878"/>
            <p:cNvSpPr/>
            <p:nvPr/>
          </p:nvSpPr>
          <p:spPr>
            <a:xfrm>
              <a:off x="3472" y="844"/>
              <a:ext cx="1228" cy="953"/>
            </a:xfrm>
            <a:custGeom>
              <a:avLst/>
              <a:gdLst>
                <a:gd name="txL" fmla="*/ 0 w 2982"/>
                <a:gd name="txT" fmla="*/ 0 h 2442"/>
                <a:gd name="txR" fmla="*/ 2982 w 2982"/>
                <a:gd name="txB" fmla="*/ 2442 h 2442"/>
              </a:gdLst>
              <a:ahLst/>
              <a:cxnLst>
                <a:cxn ang="0">
                  <a:pos x="0" y="0"/>
                </a:cxn>
                <a:cxn ang="0">
                  <a:pos x="0" y="0"/>
                </a:cxn>
                <a:cxn ang="0">
                  <a:pos x="0" y="0"/>
                </a:cxn>
                <a:cxn ang="0">
                  <a:pos x="0" y="0"/>
                </a:cxn>
                <a:cxn ang="0">
                  <a:pos x="0"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591" name="Picture 879" descr="screen"/>
            <p:cNvPicPr>
              <a:picLocks noChangeAspect="1"/>
            </p:cNvPicPr>
            <p:nvPr/>
          </p:nvPicPr>
          <p:blipFill>
            <a:blip r:embed="rId8"/>
            <a:stretch>
              <a:fillRect/>
            </a:stretch>
          </p:blipFill>
          <p:spPr>
            <a:xfrm>
              <a:off x="3532" y="868"/>
              <a:ext cx="1117" cy="868"/>
            </a:xfrm>
            <a:prstGeom prst="rect">
              <a:avLst/>
            </a:prstGeom>
            <a:noFill/>
            <a:ln w="9525">
              <a:noFill/>
            </a:ln>
          </p:spPr>
        </p:pic>
        <p:sp>
          <p:nvSpPr>
            <p:cNvPr id="52592" name="Freeform 880"/>
            <p:cNvSpPr/>
            <p:nvPr/>
          </p:nvSpPr>
          <p:spPr>
            <a:xfrm>
              <a:off x="3695" y="816"/>
              <a:ext cx="1042" cy="177"/>
            </a:xfrm>
            <a:custGeom>
              <a:avLst/>
              <a:gdLst>
                <a:gd name="txL" fmla="*/ 0 w 2528"/>
                <a:gd name="txT" fmla="*/ 0 h 455"/>
                <a:gd name="txR" fmla="*/ 2528 w 2528"/>
                <a:gd name="txB" fmla="*/ 455 h 455"/>
              </a:gdLst>
              <a:ahLst/>
              <a:cxnLst>
                <a:cxn ang="0">
                  <a:pos x="0" y="0"/>
                </a:cxn>
                <a:cxn ang="0">
                  <a:pos x="0" y="0"/>
                </a:cxn>
                <a:cxn ang="0">
                  <a:pos x="0" y="0"/>
                </a:cxn>
                <a:cxn ang="0">
                  <a:pos x="0" y="0"/>
                </a:cxn>
                <a:cxn ang="0">
                  <a:pos x="0" y="0"/>
                </a:cxn>
              </a:cxnLst>
              <a:rect l="txL" t="txT" r="txR" b="txB"/>
              <a:pathLst>
                <a:path w="2528" h="455">
                  <a:moveTo>
                    <a:pt x="14" y="0"/>
                  </a:moveTo>
                  <a:lnTo>
                    <a:pt x="2528" y="341"/>
                  </a:lnTo>
                  <a:lnTo>
                    <a:pt x="2480" y="455"/>
                  </a:lnTo>
                  <a:lnTo>
                    <a:pt x="0" y="86"/>
                  </a:lnTo>
                  <a:lnTo>
                    <a:pt x="14" y="0"/>
                  </a:lnTo>
                  <a:close/>
                </a:path>
              </a:pathLst>
            </a:custGeom>
            <a:gradFill rotWithShape="1">
              <a:gsLst>
                <a:gs pos="0">
                  <a:schemeClr val="bg2">
                    <a:alpha val="100000"/>
                  </a:schemeClr>
                </a:gs>
                <a:gs pos="100000">
                  <a:srgbClr val="EAEAEA">
                    <a:alpha val="100000"/>
                  </a:srgbClr>
                </a:gs>
              </a:gsLst>
              <a:lin ang="0" scaled="1"/>
              <a:tileRect/>
            </a:gradFill>
            <a:ln w="9525">
              <a:noFill/>
            </a:ln>
          </p:spPr>
          <p:txBody>
            <a:bodyPr/>
            <a:lstStyle/>
            <a:p>
              <a:endParaRPr lang="zh-CN" altLang="en-US"/>
            </a:p>
          </p:txBody>
        </p:sp>
        <p:sp>
          <p:nvSpPr>
            <p:cNvPr id="52593" name="Freeform 881"/>
            <p:cNvSpPr/>
            <p:nvPr/>
          </p:nvSpPr>
          <p:spPr>
            <a:xfrm>
              <a:off x="3461" y="814"/>
              <a:ext cx="289" cy="739"/>
            </a:xfrm>
            <a:custGeom>
              <a:avLst/>
              <a:gdLst>
                <a:gd name="txL" fmla="*/ 0 w 702"/>
                <a:gd name="txT" fmla="*/ 0 h 1893"/>
                <a:gd name="txR" fmla="*/ 702 w 702"/>
                <a:gd name="txB" fmla="*/ 1893 h 1893"/>
              </a:gdLst>
              <a:ahLst/>
              <a:cxnLst>
                <a:cxn ang="0">
                  <a:pos x="0" y="0"/>
                </a:cxn>
                <a:cxn ang="0">
                  <a:pos x="0" y="0"/>
                </a:cxn>
                <a:cxn ang="0">
                  <a:pos x="0" y="0"/>
                </a:cxn>
                <a:cxn ang="0">
                  <a:pos x="0" y="0"/>
                </a:cxn>
                <a:cxn ang="0">
                  <a:pos x="0" y="0"/>
                </a:cxn>
              </a:cxnLst>
              <a:rect l="txL" t="txT" r="txR" b="txB"/>
              <a:pathLst>
                <a:path w="702" h="1893">
                  <a:moveTo>
                    <a:pt x="579" y="0"/>
                  </a:moveTo>
                  <a:lnTo>
                    <a:pt x="0" y="1869"/>
                  </a:lnTo>
                  <a:lnTo>
                    <a:pt x="114" y="1893"/>
                  </a:lnTo>
                  <a:lnTo>
                    <a:pt x="702" y="51"/>
                  </a:lnTo>
                  <a:lnTo>
                    <a:pt x="579" y="0"/>
                  </a:lnTo>
                  <a:close/>
                </a:path>
              </a:pathLst>
            </a:custGeom>
            <a:solidFill>
              <a:schemeClr val="bg2">
                <a:alpha val="100000"/>
              </a:schemeClr>
            </a:solidFill>
            <a:ln w="9525">
              <a:noFill/>
            </a:ln>
          </p:spPr>
          <p:txBody>
            <a:bodyPr/>
            <a:lstStyle/>
            <a:p>
              <a:endParaRPr lang="zh-CN" altLang="en-US"/>
            </a:p>
          </p:txBody>
        </p:sp>
        <p:sp>
          <p:nvSpPr>
            <p:cNvPr id="52594" name="Freeform 882"/>
            <p:cNvSpPr/>
            <p:nvPr/>
          </p:nvSpPr>
          <p:spPr>
            <a:xfrm>
              <a:off x="4418" y="946"/>
              <a:ext cx="311" cy="853"/>
            </a:xfrm>
            <a:custGeom>
              <a:avLst/>
              <a:gdLst>
                <a:gd name="txL" fmla="*/ 0 w 756"/>
                <a:gd name="txT" fmla="*/ 0 h 2184"/>
                <a:gd name="txR" fmla="*/ 756 w 756"/>
                <a:gd name="txB" fmla="*/ 2184 h 2184"/>
              </a:gdLst>
              <a:ahLst/>
              <a:cxnLst>
                <a:cxn ang="0">
                  <a:pos x="0" y="0"/>
                </a:cxn>
                <a:cxn ang="0">
                  <a:pos x="0" y="0"/>
                </a:cxn>
                <a:cxn ang="0">
                  <a:pos x="0" y="0"/>
                </a:cxn>
                <a:cxn ang="0">
                  <a:pos x="0" y="0"/>
                </a:cxn>
                <a:cxn ang="0">
                  <a:pos x="0"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52595" name="Freeform 883"/>
            <p:cNvSpPr/>
            <p:nvPr/>
          </p:nvSpPr>
          <p:spPr>
            <a:xfrm>
              <a:off x="3457" y="1515"/>
              <a:ext cx="1143" cy="288"/>
            </a:xfrm>
            <a:custGeom>
              <a:avLst/>
              <a:gdLst>
                <a:gd name="txL" fmla="*/ 0 w 2773"/>
                <a:gd name="txT" fmla="*/ 0 h 738"/>
                <a:gd name="txR" fmla="*/ 2773 w 2773"/>
                <a:gd name="txB" fmla="*/ 738 h 738"/>
              </a:gdLst>
              <a:ahLst/>
              <a:cxnLst>
                <a:cxn ang="0">
                  <a:pos x="0" y="0"/>
                </a:cxn>
                <a:cxn ang="0">
                  <a:pos x="0" y="0"/>
                </a:cxn>
                <a:cxn ang="0">
                  <a:pos x="0" y="0"/>
                </a:cxn>
                <a:cxn ang="0">
                  <a:pos x="0" y="0"/>
                </a:cxn>
                <a:cxn ang="0">
                  <a:pos x="0"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alpha val="100000"/>
                  </a:schemeClr>
                </a:gs>
                <a:gs pos="100000">
                  <a:schemeClr val="bg1">
                    <a:alpha val="100000"/>
                  </a:schemeClr>
                </a:gs>
              </a:gsLst>
              <a:lin ang="0" scaled="1"/>
              <a:tileRect/>
            </a:gradFill>
            <a:ln w="9525">
              <a:noFill/>
            </a:ln>
          </p:spPr>
          <p:txBody>
            <a:bodyPr/>
            <a:lstStyle/>
            <a:p>
              <a:endParaRPr lang="zh-CN" altLang="en-US"/>
            </a:p>
          </p:txBody>
        </p:sp>
        <p:sp>
          <p:nvSpPr>
            <p:cNvPr id="52596" name="Freeform 884"/>
            <p:cNvSpPr/>
            <p:nvPr/>
          </p:nvSpPr>
          <p:spPr>
            <a:xfrm>
              <a:off x="4452" y="954"/>
              <a:ext cx="292" cy="855"/>
            </a:xfrm>
            <a:custGeom>
              <a:avLst/>
              <a:gdLst>
                <a:gd name="txL" fmla="*/ 0 w 637"/>
                <a:gd name="txT" fmla="*/ 0 h 1659"/>
                <a:gd name="txR" fmla="*/ 637 w 637"/>
                <a:gd name="txB" fmla="*/ 1659 h 1659"/>
              </a:gdLst>
              <a:ahLst/>
              <a:cxnLst>
                <a:cxn ang="0">
                  <a:pos x="0" y="0"/>
                </a:cxn>
                <a:cxn ang="0">
                  <a:pos x="0" y="0"/>
                </a:cxn>
                <a:cxn ang="0">
                  <a:pos x="0" y="1"/>
                </a:cxn>
                <a:cxn ang="0">
                  <a:pos x="0" y="1"/>
                </a:cxn>
                <a:cxn ang="0">
                  <a:pos x="0"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52597" name="Freeform 885"/>
            <p:cNvSpPr/>
            <p:nvPr/>
          </p:nvSpPr>
          <p:spPr>
            <a:xfrm>
              <a:off x="3459" y="1553"/>
              <a:ext cx="1016" cy="284"/>
            </a:xfrm>
            <a:custGeom>
              <a:avLst/>
              <a:gdLst>
                <a:gd name="txL" fmla="*/ 0 w 2216"/>
                <a:gd name="txT" fmla="*/ 0 h 550"/>
                <a:gd name="txR" fmla="*/ 2216 w 2216"/>
                <a:gd name="txB" fmla="*/ 550 h 550"/>
              </a:gdLst>
              <a:ahLst/>
              <a:cxnLst>
                <a:cxn ang="0">
                  <a:pos x="0" y="0"/>
                </a:cxn>
                <a:cxn ang="0">
                  <a:pos x="0" y="1"/>
                </a:cxn>
                <a:cxn ang="0">
                  <a:pos x="0" y="1"/>
                </a:cxn>
                <a:cxn ang="0">
                  <a:pos x="0"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chemeClr val="bg2">
                    <a:alpha val="100000"/>
                  </a:schemeClr>
                </a:gs>
                <a:gs pos="100000">
                  <a:srgbClr val="DDDDDD">
                    <a:alpha val="100000"/>
                  </a:srgbClr>
                </a:gs>
              </a:gsLst>
              <a:lin ang="0" scaled="1"/>
              <a:tileRect/>
            </a:gradFill>
            <a:ln w="9525">
              <a:noFill/>
            </a:ln>
          </p:spPr>
          <p:txBody>
            <a:bodyPr/>
            <a:lstStyle/>
            <a:p>
              <a:endParaRPr lang="zh-CN" altLang="en-US"/>
            </a:p>
          </p:txBody>
        </p:sp>
        <p:sp>
          <p:nvSpPr>
            <p:cNvPr id="52598" name="Freeform 886"/>
            <p:cNvSpPr/>
            <p:nvPr/>
          </p:nvSpPr>
          <p:spPr>
            <a:xfrm>
              <a:off x="3442" y="1857"/>
              <a:ext cx="345" cy="169"/>
            </a:xfrm>
            <a:custGeom>
              <a:avLst/>
              <a:gdLst>
                <a:gd name="txL" fmla="*/ 0 w 752"/>
                <a:gd name="txT" fmla="*/ 0 h 327"/>
                <a:gd name="txR" fmla="*/ 752 w 752"/>
                <a:gd name="txB" fmla="*/ 327 h 327"/>
              </a:gdLst>
              <a:ahLst/>
              <a:cxnLst>
                <a:cxn ang="0">
                  <a:pos x="0" y="0"/>
                </a:cxn>
                <a:cxn ang="0">
                  <a:pos x="0" y="1"/>
                </a:cxn>
                <a:cxn ang="0">
                  <a:pos x="0" y="1"/>
                </a:cxn>
                <a:cxn ang="0">
                  <a:pos x="0" y="1"/>
                </a:cxn>
                <a:cxn ang="0">
                  <a:pos x="0" y="0"/>
                </a:cxn>
              </a:cxnLst>
              <a:rect l="txL" t="txT" r="txR" b="txB"/>
              <a:pathLst>
                <a:path w="752" h="327">
                  <a:moveTo>
                    <a:pt x="293" y="0"/>
                  </a:moveTo>
                  <a:lnTo>
                    <a:pt x="752" y="124"/>
                  </a:lnTo>
                  <a:lnTo>
                    <a:pt x="470" y="327"/>
                  </a:lnTo>
                  <a:lnTo>
                    <a:pt x="0" y="183"/>
                  </a:lnTo>
                  <a:lnTo>
                    <a:pt x="293" y="0"/>
                  </a:lnTo>
                  <a:close/>
                </a:path>
              </a:pathLst>
            </a:custGeom>
            <a:solidFill>
              <a:srgbClr val="333333">
                <a:alpha val="100000"/>
              </a:srgbClr>
            </a:solidFill>
            <a:ln w="9525">
              <a:noFill/>
            </a:ln>
          </p:spPr>
          <p:txBody>
            <a:bodyPr/>
            <a:lstStyle/>
            <a:p>
              <a:endParaRPr lang="zh-CN" altLang="en-US"/>
            </a:p>
          </p:txBody>
        </p:sp>
        <p:sp>
          <p:nvSpPr>
            <p:cNvPr id="52599" name="Freeform 887"/>
            <p:cNvSpPr/>
            <p:nvPr/>
          </p:nvSpPr>
          <p:spPr>
            <a:xfrm>
              <a:off x="3449" y="1860"/>
              <a:ext cx="333" cy="160"/>
            </a:xfrm>
            <a:custGeom>
              <a:avLst/>
              <a:gdLst>
                <a:gd name="txL" fmla="*/ 0 w 726"/>
                <a:gd name="txT" fmla="*/ 0 h 311"/>
                <a:gd name="txR" fmla="*/ 726 w 726"/>
                <a:gd name="txB" fmla="*/ 311 h 311"/>
              </a:gdLst>
              <a:ahLst/>
              <a:cxnLst>
                <a:cxn ang="0">
                  <a:pos x="0" y="0"/>
                </a:cxn>
                <a:cxn ang="0">
                  <a:pos x="0" y="1"/>
                </a:cxn>
                <a:cxn ang="0">
                  <a:pos x="0" y="1"/>
                </a:cxn>
                <a:cxn ang="0">
                  <a:pos x="0" y="1"/>
                </a:cxn>
                <a:cxn ang="0">
                  <a:pos x="0"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52600" name="Freeform 888"/>
            <p:cNvSpPr/>
            <p:nvPr/>
          </p:nvSpPr>
          <p:spPr>
            <a:xfrm>
              <a:off x="3473" y="1923"/>
              <a:ext cx="119" cy="52"/>
            </a:xfrm>
            <a:custGeom>
              <a:avLst/>
              <a:gdLst>
                <a:gd name="txL" fmla="*/ 0 w 258"/>
                <a:gd name="txT" fmla="*/ 0 h 100"/>
                <a:gd name="txR" fmla="*/ 258 w 258"/>
                <a:gd name="txB" fmla="*/ 100 h 100"/>
              </a:gdLst>
              <a:ahLst/>
              <a:cxnLst>
                <a:cxn ang="0">
                  <a:pos x="0" y="1"/>
                </a:cxn>
                <a:cxn ang="0">
                  <a:pos x="0" y="0"/>
                </a:cxn>
                <a:cxn ang="0">
                  <a:pos x="0" y="1"/>
                </a:cxn>
                <a:cxn ang="0">
                  <a:pos x="0" y="1"/>
                </a:cxn>
                <a:cxn ang="0">
                  <a:pos x="0" y="1"/>
                </a:cxn>
              </a:cxnLst>
              <a:rect l="txL" t="txT" r="txR" b="txB"/>
              <a:pathLst>
                <a:path w="258" h="100">
                  <a:moveTo>
                    <a:pt x="0" y="44"/>
                  </a:moveTo>
                  <a:lnTo>
                    <a:pt x="75" y="0"/>
                  </a:lnTo>
                  <a:lnTo>
                    <a:pt x="258" y="50"/>
                  </a:lnTo>
                  <a:lnTo>
                    <a:pt x="183" y="100"/>
                  </a:lnTo>
                  <a:lnTo>
                    <a:pt x="0" y="44"/>
                  </a:lnTo>
                  <a:close/>
                </a:path>
              </a:pathLst>
            </a:custGeom>
            <a:solidFill>
              <a:srgbClr val="333333">
                <a:alpha val="100000"/>
              </a:srgbClr>
            </a:solidFill>
            <a:ln w="9525">
              <a:noFill/>
            </a:ln>
          </p:spPr>
          <p:txBody>
            <a:bodyPr/>
            <a:lstStyle/>
            <a:p>
              <a:endParaRPr lang="zh-CN" altLang="en-US"/>
            </a:p>
          </p:txBody>
        </p:sp>
        <p:sp>
          <p:nvSpPr>
            <p:cNvPr id="52601" name="Freeform 889"/>
            <p:cNvSpPr/>
            <p:nvPr/>
          </p:nvSpPr>
          <p:spPr>
            <a:xfrm>
              <a:off x="3469" y="1947"/>
              <a:ext cx="89" cy="32"/>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02" name="Freeform 890"/>
            <p:cNvSpPr/>
            <p:nvPr/>
          </p:nvSpPr>
          <p:spPr>
            <a:xfrm>
              <a:off x="3570" y="1956"/>
              <a:ext cx="119" cy="53"/>
            </a:xfrm>
            <a:custGeom>
              <a:avLst/>
              <a:gdLst>
                <a:gd name="txL" fmla="*/ 0 w 258"/>
                <a:gd name="txT" fmla="*/ 0 h 102"/>
                <a:gd name="txR" fmla="*/ 258 w 258"/>
                <a:gd name="txB" fmla="*/ 102 h 102"/>
              </a:gdLst>
              <a:ahLst/>
              <a:cxnLst>
                <a:cxn ang="0">
                  <a:pos x="0" y="1"/>
                </a:cxn>
                <a:cxn ang="0">
                  <a:pos x="0" y="0"/>
                </a:cxn>
                <a:cxn ang="0">
                  <a:pos x="0" y="1"/>
                </a:cxn>
                <a:cxn ang="0">
                  <a:pos x="0" y="1"/>
                </a:cxn>
                <a:cxn ang="0">
                  <a:pos x="0" y="1"/>
                </a:cxn>
              </a:cxnLst>
              <a:rect l="txL" t="txT" r="txR" b="txB"/>
              <a:pathLst>
                <a:path w="258" h="102">
                  <a:moveTo>
                    <a:pt x="0" y="46"/>
                  </a:moveTo>
                  <a:lnTo>
                    <a:pt x="71" y="0"/>
                  </a:lnTo>
                  <a:lnTo>
                    <a:pt x="258" y="52"/>
                  </a:lnTo>
                  <a:lnTo>
                    <a:pt x="183" y="102"/>
                  </a:lnTo>
                  <a:lnTo>
                    <a:pt x="0" y="46"/>
                  </a:lnTo>
                  <a:close/>
                </a:path>
              </a:pathLst>
            </a:custGeom>
            <a:solidFill>
              <a:srgbClr val="333333">
                <a:alpha val="100000"/>
              </a:srgbClr>
            </a:solidFill>
            <a:ln w="9525">
              <a:noFill/>
            </a:ln>
          </p:spPr>
          <p:txBody>
            <a:bodyPr/>
            <a:lstStyle/>
            <a:p>
              <a:endParaRPr lang="zh-CN" altLang="en-US"/>
            </a:p>
          </p:txBody>
        </p:sp>
        <p:sp>
          <p:nvSpPr>
            <p:cNvPr id="52603" name="Freeform 891"/>
            <p:cNvSpPr/>
            <p:nvPr/>
          </p:nvSpPr>
          <p:spPr>
            <a:xfrm>
              <a:off x="3566" y="1981"/>
              <a:ext cx="89" cy="33"/>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604" name="Freeform 892"/>
            <p:cNvSpPr/>
            <p:nvPr/>
          </p:nvSpPr>
          <p:spPr>
            <a:xfrm>
              <a:off x="4032" y="1882"/>
              <a:ext cx="418" cy="371"/>
            </a:xfrm>
            <a:custGeom>
              <a:avLst/>
              <a:gdLst>
                <a:gd name="txL" fmla="*/ 0 w 990"/>
                <a:gd name="txT" fmla="*/ 0 h 792"/>
                <a:gd name="txR" fmla="*/ 990 w 990"/>
                <a:gd name="txB" fmla="*/ 792 h 792"/>
              </a:gdLst>
              <a:ahLst/>
              <a:cxnLst>
                <a:cxn ang="0">
                  <a:pos x="0" y="0"/>
                </a:cxn>
                <a:cxn ang="0">
                  <a:pos x="0" y="0"/>
                </a:cxn>
                <a:cxn ang="0">
                  <a:pos x="0" y="0"/>
                </a:cxn>
                <a:cxn ang="0">
                  <a:pos x="0" y="0"/>
                </a:cxn>
                <a:cxn ang="0">
                  <a:pos x="0" y="0"/>
                </a:cxn>
              </a:cxnLst>
              <a:rect l="txL" t="txT" r="txR" b="txB"/>
              <a:pathLst>
                <a:path w="990" h="792">
                  <a:moveTo>
                    <a:pt x="3" y="738"/>
                  </a:moveTo>
                  <a:lnTo>
                    <a:pt x="990" y="0"/>
                  </a:lnTo>
                  <a:lnTo>
                    <a:pt x="987" y="60"/>
                  </a:lnTo>
                  <a:lnTo>
                    <a:pt x="0" y="792"/>
                  </a:lnTo>
                  <a:lnTo>
                    <a:pt x="3" y="738"/>
                  </a:lnTo>
                  <a:close/>
                </a:path>
              </a:pathLst>
            </a:custGeom>
            <a:solidFill>
              <a:schemeClr val="bg2">
                <a:alpha val="100000"/>
              </a:schemeClr>
            </a:solidFill>
            <a:ln w="9525">
              <a:noFill/>
            </a:ln>
          </p:spPr>
          <p:txBody>
            <a:bodyPr/>
            <a:lstStyle/>
            <a:p>
              <a:endParaRPr lang="zh-CN" altLang="en-US"/>
            </a:p>
          </p:txBody>
        </p:sp>
        <p:sp>
          <p:nvSpPr>
            <p:cNvPr id="52605" name="Freeform 893"/>
            <p:cNvSpPr/>
            <p:nvPr/>
          </p:nvSpPr>
          <p:spPr>
            <a:xfrm>
              <a:off x="2966" y="1912"/>
              <a:ext cx="1069" cy="338"/>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606" name="Freeform 894"/>
            <p:cNvSpPr/>
            <p:nvPr/>
          </p:nvSpPr>
          <p:spPr>
            <a:xfrm>
              <a:off x="2967" y="1850"/>
              <a:ext cx="12" cy="68"/>
            </a:xfrm>
            <a:custGeom>
              <a:avLst/>
              <a:gdLst>
                <a:gd name="txL" fmla="*/ 0 w 26"/>
                <a:gd name="txT" fmla="*/ 0 h 147"/>
                <a:gd name="txR" fmla="*/ 26 w 26"/>
                <a:gd name="txB" fmla="*/ 147 h 147"/>
              </a:gdLst>
              <a:ahLst/>
              <a:cxnLst>
                <a:cxn ang="0">
                  <a:pos x="0" y="0"/>
                </a:cxn>
                <a:cxn ang="0">
                  <a:pos x="0" y="0"/>
                </a:cxn>
                <a:cxn ang="0">
                  <a:pos x="0" y="0"/>
                </a:cxn>
                <a:cxn ang="0">
                  <a:pos x="0" y="0"/>
                </a:cxn>
                <a:cxn ang="0">
                  <a:pos x="0" y="0"/>
                </a:cxn>
              </a:cxnLst>
              <a:rect l="txL" t="txT" r="txR" b="txB"/>
              <a:pathLst>
                <a:path w="26" h="147">
                  <a:moveTo>
                    <a:pt x="26" y="10"/>
                  </a:moveTo>
                  <a:lnTo>
                    <a:pt x="23" y="147"/>
                  </a:lnTo>
                  <a:lnTo>
                    <a:pt x="0" y="144"/>
                  </a:lnTo>
                  <a:lnTo>
                    <a:pt x="3" y="0"/>
                  </a:lnTo>
                  <a:lnTo>
                    <a:pt x="26" y="10"/>
                  </a:lnTo>
                  <a:close/>
                </a:path>
              </a:pathLst>
            </a:custGeom>
            <a:solidFill>
              <a:srgbClr val="B2B2B2">
                <a:alpha val="100000"/>
              </a:srgbClr>
            </a:solidFill>
            <a:ln w="9525">
              <a:noFill/>
            </a:ln>
          </p:spPr>
          <p:txBody>
            <a:bodyPr/>
            <a:lstStyle/>
            <a:p>
              <a:endParaRPr lang="zh-CN" altLang="en-US"/>
            </a:p>
          </p:txBody>
        </p:sp>
        <p:sp>
          <p:nvSpPr>
            <p:cNvPr id="52607" name="Freeform 895"/>
            <p:cNvSpPr/>
            <p:nvPr/>
          </p:nvSpPr>
          <p:spPr>
            <a:xfrm>
              <a:off x="2968" y="1571"/>
              <a:ext cx="496" cy="283"/>
            </a:xfrm>
            <a:custGeom>
              <a:avLst/>
              <a:gdLst>
                <a:gd name="txL" fmla="*/ 0 w 1176"/>
                <a:gd name="txT" fmla="*/ 0 h 606"/>
                <a:gd name="txR" fmla="*/ 1176 w 1176"/>
                <a:gd name="txB" fmla="*/ 606 h 606"/>
              </a:gdLst>
              <a:ahLst/>
              <a:cxnLst>
                <a:cxn ang="0">
                  <a:pos x="0" y="0"/>
                </a:cxn>
                <a:cxn ang="0">
                  <a:pos x="0" y="0"/>
                </a:cxn>
                <a:cxn ang="0">
                  <a:pos x="0" y="0"/>
                </a:cxn>
                <a:cxn ang="0">
                  <a:pos x="0" y="0"/>
                </a:cxn>
                <a:cxn ang="0">
                  <a:pos x="0" y="0"/>
                </a:cxn>
              </a:cxnLst>
              <a:rect l="txL" t="txT" r="txR" b="txB"/>
              <a:pathLst>
                <a:path w="1176" h="606">
                  <a:moveTo>
                    <a:pt x="1170" y="0"/>
                  </a:moveTo>
                  <a:lnTo>
                    <a:pt x="0" y="597"/>
                  </a:lnTo>
                  <a:lnTo>
                    <a:pt x="30" y="606"/>
                  </a:lnTo>
                  <a:lnTo>
                    <a:pt x="1176" y="18"/>
                  </a:lnTo>
                  <a:lnTo>
                    <a:pt x="1170" y="0"/>
                  </a:lnTo>
                  <a:close/>
                </a:path>
              </a:pathLst>
            </a:custGeom>
            <a:solidFill>
              <a:srgbClr val="B2B2B2">
                <a:alpha val="100000"/>
              </a:srgbClr>
            </a:solidFill>
            <a:ln w="9525">
              <a:noFill/>
            </a:ln>
          </p:spPr>
          <p:txBody>
            <a:bodyPr/>
            <a:lstStyle/>
            <a:p>
              <a:endParaRPr lang="zh-CN" altLang="en-US"/>
            </a:p>
          </p:txBody>
        </p:sp>
        <p:sp>
          <p:nvSpPr>
            <p:cNvPr id="52608" name="Freeform 896"/>
            <p:cNvSpPr/>
            <p:nvPr/>
          </p:nvSpPr>
          <p:spPr>
            <a:xfrm>
              <a:off x="3001" y="1864"/>
              <a:ext cx="1013" cy="325"/>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a:noFill/>
            </a:ln>
          </p:spPr>
          <p:txBody>
            <a:bodyPr/>
            <a:lstStyle/>
            <a:p>
              <a:endParaRPr lang="zh-CN" altLang="en-US"/>
            </a:p>
          </p:txBody>
        </p:sp>
        <p:sp>
          <p:nvSpPr>
            <p:cNvPr id="52609" name="Freeform 897"/>
            <p:cNvSpPr/>
            <p:nvPr/>
          </p:nvSpPr>
          <p:spPr>
            <a:xfrm flipV="1">
              <a:off x="4013" y="1841"/>
              <a:ext cx="413" cy="337"/>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B2B2B2">
                <a:alpha val="100000"/>
              </a:srgbClr>
            </a:solidFill>
            <a:ln w="9525">
              <a:noFill/>
            </a:ln>
          </p:spPr>
          <p:txBody>
            <a:bodyPr/>
            <a:lstStyle/>
            <a:p>
              <a:endParaRPr lang="zh-CN" altLang="en-US"/>
            </a:p>
          </p:txBody>
        </p:sp>
        <p:sp>
          <p:nvSpPr>
            <p:cNvPr id="52610" name="Freeform 898"/>
            <p:cNvSpPr/>
            <p:nvPr/>
          </p:nvSpPr>
          <p:spPr>
            <a:xfrm>
              <a:off x="3530" y="862"/>
              <a:ext cx="1124" cy="872"/>
            </a:xfrm>
            <a:custGeom>
              <a:avLst/>
              <a:gdLst>
                <a:gd name="txL" fmla="*/ 0 w 1124"/>
                <a:gd name="txT" fmla="*/ 0 h 872"/>
                <a:gd name="txR" fmla="*/ 1124 w 1124"/>
                <a:gd name="txB" fmla="*/ 872 h 872"/>
              </a:gdLst>
              <a:ahLst/>
              <a:cxnLst>
                <a:cxn ang="0">
                  <a:pos x="214" y="0"/>
                </a:cxn>
                <a:cxn ang="0">
                  <a:pos x="1124" y="128"/>
                </a:cxn>
                <a:cxn ang="0">
                  <a:pos x="884" y="872"/>
                </a:cxn>
                <a:cxn ang="0">
                  <a:pos x="0" y="656"/>
                </a:cxn>
                <a:cxn ang="0">
                  <a:pos x="214" y="0"/>
                </a:cxn>
              </a:cxnLst>
              <a:rect l="txL" t="txT" r="txR" b="txB"/>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611" name="Picture 899" descr="grayed_radiation"/>
            <p:cNvPicPr>
              <a:picLocks noChangeAspect="1"/>
            </p:cNvPicPr>
            <p:nvPr/>
          </p:nvPicPr>
          <p:blipFill>
            <a:blip r:embed="rId9"/>
            <a:stretch>
              <a:fillRect/>
            </a:stretch>
          </p:blipFill>
          <p:spPr>
            <a:xfrm>
              <a:off x="2896" y="396"/>
              <a:ext cx="1808" cy="1056"/>
            </a:xfrm>
            <a:prstGeom prst="rect">
              <a:avLst/>
            </a:prstGeom>
            <a:noFill/>
            <a:ln w="9525">
              <a:noFill/>
            </a:ln>
          </p:spPr>
        </p:pic>
      </p:grpSp>
      <p:grpSp>
        <p:nvGrpSpPr>
          <p:cNvPr id="52279" name="Group 900"/>
          <p:cNvGrpSpPr/>
          <p:nvPr/>
        </p:nvGrpSpPr>
        <p:grpSpPr>
          <a:xfrm>
            <a:off x="7378700" y="5524500"/>
            <a:ext cx="504825" cy="401638"/>
            <a:chOff x="2896" y="396"/>
            <a:chExt cx="1848" cy="1887"/>
          </a:xfrm>
        </p:grpSpPr>
        <p:pic>
          <p:nvPicPr>
            <p:cNvPr id="52566" name="Picture 901" descr="laptop_keyboard"/>
            <p:cNvPicPr>
              <a:picLocks noChangeAspect="1"/>
            </p:cNvPicPr>
            <p:nvPr/>
          </p:nvPicPr>
          <p:blipFill>
            <a:blip r:embed="rId7"/>
            <a:stretch>
              <a:fillRect/>
            </a:stretch>
          </p:blipFill>
          <p:spPr>
            <a:xfrm rot="109064" flipH="1">
              <a:off x="2966" y="1553"/>
              <a:ext cx="1526" cy="730"/>
            </a:xfrm>
            <a:prstGeom prst="rect">
              <a:avLst/>
            </a:prstGeom>
            <a:noFill/>
            <a:ln w="9525">
              <a:noFill/>
            </a:ln>
          </p:spPr>
        </p:pic>
        <p:sp>
          <p:nvSpPr>
            <p:cNvPr id="52567" name="Freeform 902"/>
            <p:cNvSpPr/>
            <p:nvPr/>
          </p:nvSpPr>
          <p:spPr>
            <a:xfrm>
              <a:off x="3472" y="844"/>
              <a:ext cx="1228" cy="953"/>
            </a:xfrm>
            <a:custGeom>
              <a:avLst/>
              <a:gdLst>
                <a:gd name="txL" fmla="*/ 0 w 2982"/>
                <a:gd name="txT" fmla="*/ 0 h 2442"/>
                <a:gd name="txR" fmla="*/ 2982 w 2982"/>
                <a:gd name="txB" fmla="*/ 2442 h 2442"/>
              </a:gdLst>
              <a:ahLst/>
              <a:cxnLst>
                <a:cxn ang="0">
                  <a:pos x="0" y="0"/>
                </a:cxn>
                <a:cxn ang="0">
                  <a:pos x="0" y="0"/>
                </a:cxn>
                <a:cxn ang="0">
                  <a:pos x="0" y="0"/>
                </a:cxn>
                <a:cxn ang="0">
                  <a:pos x="0" y="0"/>
                </a:cxn>
                <a:cxn ang="0">
                  <a:pos x="0"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568" name="Picture 903" descr="screen"/>
            <p:cNvPicPr>
              <a:picLocks noChangeAspect="1"/>
            </p:cNvPicPr>
            <p:nvPr/>
          </p:nvPicPr>
          <p:blipFill>
            <a:blip r:embed="rId8"/>
            <a:stretch>
              <a:fillRect/>
            </a:stretch>
          </p:blipFill>
          <p:spPr>
            <a:xfrm>
              <a:off x="3532" y="868"/>
              <a:ext cx="1117" cy="868"/>
            </a:xfrm>
            <a:prstGeom prst="rect">
              <a:avLst/>
            </a:prstGeom>
            <a:noFill/>
            <a:ln w="9525">
              <a:noFill/>
            </a:ln>
          </p:spPr>
        </p:pic>
        <p:sp>
          <p:nvSpPr>
            <p:cNvPr id="52569" name="Freeform 904"/>
            <p:cNvSpPr/>
            <p:nvPr/>
          </p:nvSpPr>
          <p:spPr>
            <a:xfrm>
              <a:off x="3695" y="816"/>
              <a:ext cx="1042" cy="177"/>
            </a:xfrm>
            <a:custGeom>
              <a:avLst/>
              <a:gdLst>
                <a:gd name="txL" fmla="*/ 0 w 2528"/>
                <a:gd name="txT" fmla="*/ 0 h 455"/>
                <a:gd name="txR" fmla="*/ 2528 w 2528"/>
                <a:gd name="txB" fmla="*/ 455 h 455"/>
              </a:gdLst>
              <a:ahLst/>
              <a:cxnLst>
                <a:cxn ang="0">
                  <a:pos x="0" y="0"/>
                </a:cxn>
                <a:cxn ang="0">
                  <a:pos x="0" y="0"/>
                </a:cxn>
                <a:cxn ang="0">
                  <a:pos x="0" y="0"/>
                </a:cxn>
                <a:cxn ang="0">
                  <a:pos x="0" y="0"/>
                </a:cxn>
                <a:cxn ang="0">
                  <a:pos x="0" y="0"/>
                </a:cxn>
              </a:cxnLst>
              <a:rect l="txL" t="txT" r="txR" b="txB"/>
              <a:pathLst>
                <a:path w="2528" h="455">
                  <a:moveTo>
                    <a:pt x="14" y="0"/>
                  </a:moveTo>
                  <a:lnTo>
                    <a:pt x="2528" y="341"/>
                  </a:lnTo>
                  <a:lnTo>
                    <a:pt x="2480" y="455"/>
                  </a:lnTo>
                  <a:lnTo>
                    <a:pt x="0" y="86"/>
                  </a:lnTo>
                  <a:lnTo>
                    <a:pt x="14" y="0"/>
                  </a:lnTo>
                  <a:close/>
                </a:path>
              </a:pathLst>
            </a:custGeom>
            <a:gradFill rotWithShape="1">
              <a:gsLst>
                <a:gs pos="0">
                  <a:schemeClr val="bg2">
                    <a:alpha val="100000"/>
                  </a:schemeClr>
                </a:gs>
                <a:gs pos="100000">
                  <a:srgbClr val="EAEAEA">
                    <a:alpha val="100000"/>
                  </a:srgbClr>
                </a:gs>
              </a:gsLst>
              <a:lin ang="0" scaled="1"/>
              <a:tileRect/>
            </a:gradFill>
            <a:ln w="9525">
              <a:noFill/>
            </a:ln>
          </p:spPr>
          <p:txBody>
            <a:bodyPr/>
            <a:lstStyle/>
            <a:p>
              <a:endParaRPr lang="zh-CN" altLang="en-US"/>
            </a:p>
          </p:txBody>
        </p:sp>
        <p:sp>
          <p:nvSpPr>
            <p:cNvPr id="52570" name="Freeform 905"/>
            <p:cNvSpPr/>
            <p:nvPr/>
          </p:nvSpPr>
          <p:spPr>
            <a:xfrm>
              <a:off x="3461" y="814"/>
              <a:ext cx="289" cy="739"/>
            </a:xfrm>
            <a:custGeom>
              <a:avLst/>
              <a:gdLst>
                <a:gd name="txL" fmla="*/ 0 w 702"/>
                <a:gd name="txT" fmla="*/ 0 h 1893"/>
                <a:gd name="txR" fmla="*/ 702 w 702"/>
                <a:gd name="txB" fmla="*/ 1893 h 1893"/>
              </a:gdLst>
              <a:ahLst/>
              <a:cxnLst>
                <a:cxn ang="0">
                  <a:pos x="0" y="0"/>
                </a:cxn>
                <a:cxn ang="0">
                  <a:pos x="0" y="0"/>
                </a:cxn>
                <a:cxn ang="0">
                  <a:pos x="0" y="0"/>
                </a:cxn>
                <a:cxn ang="0">
                  <a:pos x="0" y="0"/>
                </a:cxn>
                <a:cxn ang="0">
                  <a:pos x="0" y="0"/>
                </a:cxn>
              </a:cxnLst>
              <a:rect l="txL" t="txT" r="txR" b="txB"/>
              <a:pathLst>
                <a:path w="702" h="1893">
                  <a:moveTo>
                    <a:pt x="579" y="0"/>
                  </a:moveTo>
                  <a:lnTo>
                    <a:pt x="0" y="1869"/>
                  </a:lnTo>
                  <a:lnTo>
                    <a:pt x="114" y="1893"/>
                  </a:lnTo>
                  <a:lnTo>
                    <a:pt x="702" y="51"/>
                  </a:lnTo>
                  <a:lnTo>
                    <a:pt x="579" y="0"/>
                  </a:lnTo>
                  <a:close/>
                </a:path>
              </a:pathLst>
            </a:custGeom>
            <a:solidFill>
              <a:schemeClr val="bg2">
                <a:alpha val="100000"/>
              </a:schemeClr>
            </a:solidFill>
            <a:ln w="9525">
              <a:noFill/>
            </a:ln>
          </p:spPr>
          <p:txBody>
            <a:bodyPr/>
            <a:lstStyle/>
            <a:p>
              <a:endParaRPr lang="zh-CN" altLang="en-US"/>
            </a:p>
          </p:txBody>
        </p:sp>
        <p:sp>
          <p:nvSpPr>
            <p:cNvPr id="52571" name="Freeform 906"/>
            <p:cNvSpPr/>
            <p:nvPr/>
          </p:nvSpPr>
          <p:spPr>
            <a:xfrm>
              <a:off x="4418" y="946"/>
              <a:ext cx="311" cy="853"/>
            </a:xfrm>
            <a:custGeom>
              <a:avLst/>
              <a:gdLst>
                <a:gd name="txL" fmla="*/ 0 w 756"/>
                <a:gd name="txT" fmla="*/ 0 h 2184"/>
                <a:gd name="txR" fmla="*/ 756 w 756"/>
                <a:gd name="txB" fmla="*/ 2184 h 2184"/>
              </a:gdLst>
              <a:ahLst/>
              <a:cxnLst>
                <a:cxn ang="0">
                  <a:pos x="0" y="0"/>
                </a:cxn>
                <a:cxn ang="0">
                  <a:pos x="0" y="0"/>
                </a:cxn>
                <a:cxn ang="0">
                  <a:pos x="0" y="0"/>
                </a:cxn>
                <a:cxn ang="0">
                  <a:pos x="0" y="0"/>
                </a:cxn>
                <a:cxn ang="0">
                  <a:pos x="0"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52572" name="Freeform 907"/>
            <p:cNvSpPr/>
            <p:nvPr/>
          </p:nvSpPr>
          <p:spPr>
            <a:xfrm>
              <a:off x="3457" y="1515"/>
              <a:ext cx="1143" cy="288"/>
            </a:xfrm>
            <a:custGeom>
              <a:avLst/>
              <a:gdLst>
                <a:gd name="txL" fmla="*/ 0 w 2773"/>
                <a:gd name="txT" fmla="*/ 0 h 738"/>
                <a:gd name="txR" fmla="*/ 2773 w 2773"/>
                <a:gd name="txB" fmla="*/ 738 h 738"/>
              </a:gdLst>
              <a:ahLst/>
              <a:cxnLst>
                <a:cxn ang="0">
                  <a:pos x="0" y="0"/>
                </a:cxn>
                <a:cxn ang="0">
                  <a:pos x="0" y="0"/>
                </a:cxn>
                <a:cxn ang="0">
                  <a:pos x="0" y="0"/>
                </a:cxn>
                <a:cxn ang="0">
                  <a:pos x="0" y="0"/>
                </a:cxn>
                <a:cxn ang="0">
                  <a:pos x="0"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alpha val="100000"/>
                  </a:schemeClr>
                </a:gs>
                <a:gs pos="100000">
                  <a:schemeClr val="bg1">
                    <a:alpha val="100000"/>
                  </a:schemeClr>
                </a:gs>
              </a:gsLst>
              <a:lin ang="0" scaled="1"/>
              <a:tileRect/>
            </a:gradFill>
            <a:ln w="9525">
              <a:noFill/>
            </a:ln>
          </p:spPr>
          <p:txBody>
            <a:bodyPr/>
            <a:lstStyle/>
            <a:p>
              <a:endParaRPr lang="zh-CN" altLang="en-US"/>
            </a:p>
          </p:txBody>
        </p:sp>
        <p:sp>
          <p:nvSpPr>
            <p:cNvPr id="52573" name="Freeform 908"/>
            <p:cNvSpPr/>
            <p:nvPr/>
          </p:nvSpPr>
          <p:spPr>
            <a:xfrm>
              <a:off x="4452" y="954"/>
              <a:ext cx="292" cy="855"/>
            </a:xfrm>
            <a:custGeom>
              <a:avLst/>
              <a:gdLst>
                <a:gd name="txL" fmla="*/ 0 w 637"/>
                <a:gd name="txT" fmla="*/ 0 h 1659"/>
                <a:gd name="txR" fmla="*/ 637 w 637"/>
                <a:gd name="txB" fmla="*/ 1659 h 1659"/>
              </a:gdLst>
              <a:ahLst/>
              <a:cxnLst>
                <a:cxn ang="0">
                  <a:pos x="0" y="0"/>
                </a:cxn>
                <a:cxn ang="0">
                  <a:pos x="0" y="0"/>
                </a:cxn>
                <a:cxn ang="0">
                  <a:pos x="0" y="1"/>
                </a:cxn>
                <a:cxn ang="0">
                  <a:pos x="0" y="1"/>
                </a:cxn>
                <a:cxn ang="0">
                  <a:pos x="0"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52574" name="Freeform 909"/>
            <p:cNvSpPr/>
            <p:nvPr/>
          </p:nvSpPr>
          <p:spPr>
            <a:xfrm>
              <a:off x="3459" y="1553"/>
              <a:ext cx="1016" cy="284"/>
            </a:xfrm>
            <a:custGeom>
              <a:avLst/>
              <a:gdLst>
                <a:gd name="txL" fmla="*/ 0 w 2216"/>
                <a:gd name="txT" fmla="*/ 0 h 550"/>
                <a:gd name="txR" fmla="*/ 2216 w 2216"/>
                <a:gd name="txB" fmla="*/ 550 h 550"/>
              </a:gdLst>
              <a:ahLst/>
              <a:cxnLst>
                <a:cxn ang="0">
                  <a:pos x="0" y="0"/>
                </a:cxn>
                <a:cxn ang="0">
                  <a:pos x="0" y="1"/>
                </a:cxn>
                <a:cxn ang="0">
                  <a:pos x="0" y="1"/>
                </a:cxn>
                <a:cxn ang="0">
                  <a:pos x="0"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chemeClr val="bg2">
                    <a:alpha val="100000"/>
                  </a:schemeClr>
                </a:gs>
                <a:gs pos="100000">
                  <a:srgbClr val="DDDDDD">
                    <a:alpha val="100000"/>
                  </a:srgbClr>
                </a:gs>
              </a:gsLst>
              <a:lin ang="0" scaled="1"/>
              <a:tileRect/>
            </a:gradFill>
            <a:ln w="9525">
              <a:noFill/>
            </a:ln>
          </p:spPr>
          <p:txBody>
            <a:bodyPr/>
            <a:lstStyle/>
            <a:p>
              <a:endParaRPr lang="zh-CN" altLang="en-US"/>
            </a:p>
          </p:txBody>
        </p:sp>
        <p:sp>
          <p:nvSpPr>
            <p:cNvPr id="52575" name="Freeform 910"/>
            <p:cNvSpPr/>
            <p:nvPr/>
          </p:nvSpPr>
          <p:spPr>
            <a:xfrm>
              <a:off x="3442" y="1857"/>
              <a:ext cx="345" cy="169"/>
            </a:xfrm>
            <a:custGeom>
              <a:avLst/>
              <a:gdLst>
                <a:gd name="txL" fmla="*/ 0 w 752"/>
                <a:gd name="txT" fmla="*/ 0 h 327"/>
                <a:gd name="txR" fmla="*/ 752 w 752"/>
                <a:gd name="txB" fmla="*/ 327 h 327"/>
              </a:gdLst>
              <a:ahLst/>
              <a:cxnLst>
                <a:cxn ang="0">
                  <a:pos x="0" y="0"/>
                </a:cxn>
                <a:cxn ang="0">
                  <a:pos x="0" y="1"/>
                </a:cxn>
                <a:cxn ang="0">
                  <a:pos x="0" y="1"/>
                </a:cxn>
                <a:cxn ang="0">
                  <a:pos x="0" y="1"/>
                </a:cxn>
                <a:cxn ang="0">
                  <a:pos x="0" y="0"/>
                </a:cxn>
              </a:cxnLst>
              <a:rect l="txL" t="txT" r="txR" b="txB"/>
              <a:pathLst>
                <a:path w="752" h="327">
                  <a:moveTo>
                    <a:pt x="293" y="0"/>
                  </a:moveTo>
                  <a:lnTo>
                    <a:pt x="752" y="124"/>
                  </a:lnTo>
                  <a:lnTo>
                    <a:pt x="470" y="327"/>
                  </a:lnTo>
                  <a:lnTo>
                    <a:pt x="0" y="183"/>
                  </a:lnTo>
                  <a:lnTo>
                    <a:pt x="293" y="0"/>
                  </a:lnTo>
                  <a:close/>
                </a:path>
              </a:pathLst>
            </a:custGeom>
            <a:solidFill>
              <a:srgbClr val="333333">
                <a:alpha val="100000"/>
              </a:srgbClr>
            </a:solidFill>
            <a:ln w="9525">
              <a:noFill/>
            </a:ln>
          </p:spPr>
          <p:txBody>
            <a:bodyPr/>
            <a:lstStyle/>
            <a:p>
              <a:endParaRPr lang="zh-CN" altLang="en-US"/>
            </a:p>
          </p:txBody>
        </p:sp>
        <p:sp>
          <p:nvSpPr>
            <p:cNvPr id="52576" name="Freeform 911"/>
            <p:cNvSpPr/>
            <p:nvPr/>
          </p:nvSpPr>
          <p:spPr>
            <a:xfrm>
              <a:off x="3449" y="1860"/>
              <a:ext cx="333" cy="160"/>
            </a:xfrm>
            <a:custGeom>
              <a:avLst/>
              <a:gdLst>
                <a:gd name="txL" fmla="*/ 0 w 726"/>
                <a:gd name="txT" fmla="*/ 0 h 311"/>
                <a:gd name="txR" fmla="*/ 726 w 726"/>
                <a:gd name="txB" fmla="*/ 311 h 311"/>
              </a:gdLst>
              <a:ahLst/>
              <a:cxnLst>
                <a:cxn ang="0">
                  <a:pos x="0" y="0"/>
                </a:cxn>
                <a:cxn ang="0">
                  <a:pos x="0" y="1"/>
                </a:cxn>
                <a:cxn ang="0">
                  <a:pos x="0" y="1"/>
                </a:cxn>
                <a:cxn ang="0">
                  <a:pos x="0" y="1"/>
                </a:cxn>
                <a:cxn ang="0">
                  <a:pos x="0"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52577" name="Freeform 912"/>
            <p:cNvSpPr/>
            <p:nvPr/>
          </p:nvSpPr>
          <p:spPr>
            <a:xfrm>
              <a:off x="3473" y="1923"/>
              <a:ext cx="119" cy="52"/>
            </a:xfrm>
            <a:custGeom>
              <a:avLst/>
              <a:gdLst>
                <a:gd name="txL" fmla="*/ 0 w 258"/>
                <a:gd name="txT" fmla="*/ 0 h 100"/>
                <a:gd name="txR" fmla="*/ 258 w 258"/>
                <a:gd name="txB" fmla="*/ 100 h 100"/>
              </a:gdLst>
              <a:ahLst/>
              <a:cxnLst>
                <a:cxn ang="0">
                  <a:pos x="0" y="1"/>
                </a:cxn>
                <a:cxn ang="0">
                  <a:pos x="0" y="0"/>
                </a:cxn>
                <a:cxn ang="0">
                  <a:pos x="0" y="1"/>
                </a:cxn>
                <a:cxn ang="0">
                  <a:pos x="0" y="1"/>
                </a:cxn>
                <a:cxn ang="0">
                  <a:pos x="0" y="1"/>
                </a:cxn>
              </a:cxnLst>
              <a:rect l="txL" t="txT" r="txR" b="txB"/>
              <a:pathLst>
                <a:path w="258" h="100">
                  <a:moveTo>
                    <a:pt x="0" y="44"/>
                  </a:moveTo>
                  <a:lnTo>
                    <a:pt x="75" y="0"/>
                  </a:lnTo>
                  <a:lnTo>
                    <a:pt x="258" y="50"/>
                  </a:lnTo>
                  <a:lnTo>
                    <a:pt x="183" y="100"/>
                  </a:lnTo>
                  <a:lnTo>
                    <a:pt x="0" y="44"/>
                  </a:lnTo>
                  <a:close/>
                </a:path>
              </a:pathLst>
            </a:custGeom>
            <a:solidFill>
              <a:srgbClr val="333333">
                <a:alpha val="100000"/>
              </a:srgbClr>
            </a:solidFill>
            <a:ln w="9525">
              <a:noFill/>
            </a:ln>
          </p:spPr>
          <p:txBody>
            <a:bodyPr/>
            <a:lstStyle/>
            <a:p>
              <a:endParaRPr lang="zh-CN" altLang="en-US"/>
            </a:p>
          </p:txBody>
        </p:sp>
        <p:sp>
          <p:nvSpPr>
            <p:cNvPr id="52578" name="Freeform 913"/>
            <p:cNvSpPr/>
            <p:nvPr/>
          </p:nvSpPr>
          <p:spPr>
            <a:xfrm>
              <a:off x="3469" y="1947"/>
              <a:ext cx="89" cy="32"/>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579" name="Freeform 914"/>
            <p:cNvSpPr/>
            <p:nvPr/>
          </p:nvSpPr>
          <p:spPr>
            <a:xfrm>
              <a:off x="3570" y="1956"/>
              <a:ext cx="119" cy="53"/>
            </a:xfrm>
            <a:custGeom>
              <a:avLst/>
              <a:gdLst>
                <a:gd name="txL" fmla="*/ 0 w 258"/>
                <a:gd name="txT" fmla="*/ 0 h 102"/>
                <a:gd name="txR" fmla="*/ 258 w 258"/>
                <a:gd name="txB" fmla="*/ 102 h 102"/>
              </a:gdLst>
              <a:ahLst/>
              <a:cxnLst>
                <a:cxn ang="0">
                  <a:pos x="0" y="1"/>
                </a:cxn>
                <a:cxn ang="0">
                  <a:pos x="0" y="0"/>
                </a:cxn>
                <a:cxn ang="0">
                  <a:pos x="0" y="1"/>
                </a:cxn>
                <a:cxn ang="0">
                  <a:pos x="0" y="1"/>
                </a:cxn>
                <a:cxn ang="0">
                  <a:pos x="0" y="1"/>
                </a:cxn>
              </a:cxnLst>
              <a:rect l="txL" t="txT" r="txR" b="txB"/>
              <a:pathLst>
                <a:path w="258" h="102">
                  <a:moveTo>
                    <a:pt x="0" y="46"/>
                  </a:moveTo>
                  <a:lnTo>
                    <a:pt x="71" y="0"/>
                  </a:lnTo>
                  <a:lnTo>
                    <a:pt x="258" y="52"/>
                  </a:lnTo>
                  <a:lnTo>
                    <a:pt x="183" y="102"/>
                  </a:lnTo>
                  <a:lnTo>
                    <a:pt x="0" y="46"/>
                  </a:lnTo>
                  <a:close/>
                </a:path>
              </a:pathLst>
            </a:custGeom>
            <a:solidFill>
              <a:srgbClr val="333333">
                <a:alpha val="100000"/>
              </a:srgbClr>
            </a:solidFill>
            <a:ln w="9525">
              <a:noFill/>
            </a:ln>
          </p:spPr>
          <p:txBody>
            <a:bodyPr/>
            <a:lstStyle/>
            <a:p>
              <a:endParaRPr lang="zh-CN" altLang="en-US"/>
            </a:p>
          </p:txBody>
        </p:sp>
        <p:sp>
          <p:nvSpPr>
            <p:cNvPr id="52580" name="Freeform 915"/>
            <p:cNvSpPr/>
            <p:nvPr/>
          </p:nvSpPr>
          <p:spPr>
            <a:xfrm>
              <a:off x="3566" y="1981"/>
              <a:ext cx="89" cy="33"/>
            </a:xfrm>
            <a:custGeom>
              <a:avLst/>
              <a:gdLst>
                <a:gd name="txL" fmla="*/ 0 w 194"/>
                <a:gd name="txT" fmla="*/ 0 h 63"/>
                <a:gd name="txR" fmla="*/ 194 w 194"/>
                <a:gd name="txB" fmla="*/ 63 h 63"/>
              </a:gdLst>
              <a:ahLst/>
              <a:cxnLst>
                <a:cxn ang="0">
                  <a:pos x="0" y="0"/>
                </a:cxn>
                <a:cxn ang="0">
                  <a:pos x="0" y="1"/>
                </a:cxn>
                <a:cxn ang="0">
                  <a:pos x="0" y="1"/>
                </a:cxn>
                <a:cxn ang="0">
                  <a:pos x="0" y="1"/>
                </a:cxn>
                <a:cxn ang="0">
                  <a:pos x="0" y="0"/>
                </a:cxn>
              </a:cxnLst>
              <a:rect l="txL" t="txT" r="txR" b="txB"/>
              <a:pathLst>
                <a:path w="194" h="63">
                  <a:moveTo>
                    <a:pt x="12" y="0"/>
                  </a:moveTo>
                  <a:lnTo>
                    <a:pt x="194" y="53"/>
                  </a:lnTo>
                  <a:lnTo>
                    <a:pt x="180" y="63"/>
                  </a:lnTo>
                  <a:lnTo>
                    <a:pt x="0" y="9"/>
                  </a:lnTo>
                  <a:lnTo>
                    <a:pt x="12" y="0"/>
                  </a:lnTo>
                  <a:close/>
                </a:path>
              </a:pathLst>
            </a:custGeom>
            <a:solidFill>
              <a:srgbClr val="DDDDDD">
                <a:alpha val="100000"/>
              </a:srgbClr>
            </a:solidFill>
            <a:ln w="9525">
              <a:noFill/>
            </a:ln>
          </p:spPr>
          <p:txBody>
            <a:bodyPr/>
            <a:lstStyle/>
            <a:p>
              <a:endParaRPr lang="zh-CN" altLang="en-US"/>
            </a:p>
          </p:txBody>
        </p:sp>
        <p:sp>
          <p:nvSpPr>
            <p:cNvPr id="52581" name="Freeform 916"/>
            <p:cNvSpPr/>
            <p:nvPr/>
          </p:nvSpPr>
          <p:spPr>
            <a:xfrm>
              <a:off x="4032" y="1882"/>
              <a:ext cx="418" cy="371"/>
            </a:xfrm>
            <a:custGeom>
              <a:avLst/>
              <a:gdLst>
                <a:gd name="txL" fmla="*/ 0 w 990"/>
                <a:gd name="txT" fmla="*/ 0 h 792"/>
                <a:gd name="txR" fmla="*/ 990 w 990"/>
                <a:gd name="txB" fmla="*/ 792 h 792"/>
              </a:gdLst>
              <a:ahLst/>
              <a:cxnLst>
                <a:cxn ang="0">
                  <a:pos x="0" y="0"/>
                </a:cxn>
                <a:cxn ang="0">
                  <a:pos x="0" y="0"/>
                </a:cxn>
                <a:cxn ang="0">
                  <a:pos x="0" y="0"/>
                </a:cxn>
                <a:cxn ang="0">
                  <a:pos x="0" y="0"/>
                </a:cxn>
                <a:cxn ang="0">
                  <a:pos x="0" y="0"/>
                </a:cxn>
              </a:cxnLst>
              <a:rect l="txL" t="txT" r="txR" b="txB"/>
              <a:pathLst>
                <a:path w="990" h="792">
                  <a:moveTo>
                    <a:pt x="3" y="738"/>
                  </a:moveTo>
                  <a:lnTo>
                    <a:pt x="990" y="0"/>
                  </a:lnTo>
                  <a:lnTo>
                    <a:pt x="987" y="60"/>
                  </a:lnTo>
                  <a:lnTo>
                    <a:pt x="0" y="792"/>
                  </a:lnTo>
                  <a:lnTo>
                    <a:pt x="3" y="738"/>
                  </a:lnTo>
                  <a:close/>
                </a:path>
              </a:pathLst>
            </a:custGeom>
            <a:solidFill>
              <a:schemeClr val="bg2">
                <a:alpha val="100000"/>
              </a:schemeClr>
            </a:solidFill>
            <a:ln w="9525">
              <a:noFill/>
            </a:ln>
          </p:spPr>
          <p:txBody>
            <a:bodyPr/>
            <a:lstStyle/>
            <a:p>
              <a:endParaRPr lang="zh-CN" altLang="en-US"/>
            </a:p>
          </p:txBody>
        </p:sp>
        <p:sp>
          <p:nvSpPr>
            <p:cNvPr id="52582" name="Freeform 917"/>
            <p:cNvSpPr/>
            <p:nvPr/>
          </p:nvSpPr>
          <p:spPr>
            <a:xfrm>
              <a:off x="2966" y="1912"/>
              <a:ext cx="1069" cy="338"/>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583" name="Freeform 918"/>
            <p:cNvSpPr/>
            <p:nvPr/>
          </p:nvSpPr>
          <p:spPr>
            <a:xfrm>
              <a:off x="2967" y="1850"/>
              <a:ext cx="12" cy="68"/>
            </a:xfrm>
            <a:custGeom>
              <a:avLst/>
              <a:gdLst>
                <a:gd name="txL" fmla="*/ 0 w 26"/>
                <a:gd name="txT" fmla="*/ 0 h 147"/>
                <a:gd name="txR" fmla="*/ 26 w 26"/>
                <a:gd name="txB" fmla="*/ 147 h 147"/>
              </a:gdLst>
              <a:ahLst/>
              <a:cxnLst>
                <a:cxn ang="0">
                  <a:pos x="0" y="0"/>
                </a:cxn>
                <a:cxn ang="0">
                  <a:pos x="0" y="0"/>
                </a:cxn>
                <a:cxn ang="0">
                  <a:pos x="0" y="0"/>
                </a:cxn>
                <a:cxn ang="0">
                  <a:pos x="0" y="0"/>
                </a:cxn>
                <a:cxn ang="0">
                  <a:pos x="0" y="0"/>
                </a:cxn>
              </a:cxnLst>
              <a:rect l="txL" t="txT" r="txR" b="txB"/>
              <a:pathLst>
                <a:path w="26" h="147">
                  <a:moveTo>
                    <a:pt x="26" y="10"/>
                  </a:moveTo>
                  <a:lnTo>
                    <a:pt x="23" y="147"/>
                  </a:lnTo>
                  <a:lnTo>
                    <a:pt x="0" y="144"/>
                  </a:lnTo>
                  <a:lnTo>
                    <a:pt x="3" y="0"/>
                  </a:lnTo>
                  <a:lnTo>
                    <a:pt x="26" y="10"/>
                  </a:lnTo>
                  <a:close/>
                </a:path>
              </a:pathLst>
            </a:custGeom>
            <a:solidFill>
              <a:srgbClr val="B2B2B2">
                <a:alpha val="100000"/>
              </a:srgbClr>
            </a:solidFill>
            <a:ln w="9525">
              <a:noFill/>
            </a:ln>
          </p:spPr>
          <p:txBody>
            <a:bodyPr/>
            <a:lstStyle/>
            <a:p>
              <a:endParaRPr lang="zh-CN" altLang="en-US"/>
            </a:p>
          </p:txBody>
        </p:sp>
        <p:sp>
          <p:nvSpPr>
            <p:cNvPr id="52584" name="Freeform 919"/>
            <p:cNvSpPr/>
            <p:nvPr/>
          </p:nvSpPr>
          <p:spPr>
            <a:xfrm>
              <a:off x="2968" y="1571"/>
              <a:ext cx="496" cy="283"/>
            </a:xfrm>
            <a:custGeom>
              <a:avLst/>
              <a:gdLst>
                <a:gd name="txL" fmla="*/ 0 w 1176"/>
                <a:gd name="txT" fmla="*/ 0 h 606"/>
                <a:gd name="txR" fmla="*/ 1176 w 1176"/>
                <a:gd name="txB" fmla="*/ 606 h 606"/>
              </a:gdLst>
              <a:ahLst/>
              <a:cxnLst>
                <a:cxn ang="0">
                  <a:pos x="0" y="0"/>
                </a:cxn>
                <a:cxn ang="0">
                  <a:pos x="0" y="0"/>
                </a:cxn>
                <a:cxn ang="0">
                  <a:pos x="0" y="0"/>
                </a:cxn>
                <a:cxn ang="0">
                  <a:pos x="0" y="0"/>
                </a:cxn>
                <a:cxn ang="0">
                  <a:pos x="0" y="0"/>
                </a:cxn>
              </a:cxnLst>
              <a:rect l="txL" t="txT" r="txR" b="txB"/>
              <a:pathLst>
                <a:path w="1176" h="606">
                  <a:moveTo>
                    <a:pt x="1170" y="0"/>
                  </a:moveTo>
                  <a:lnTo>
                    <a:pt x="0" y="597"/>
                  </a:lnTo>
                  <a:lnTo>
                    <a:pt x="30" y="606"/>
                  </a:lnTo>
                  <a:lnTo>
                    <a:pt x="1176" y="18"/>
                  </a:lnTo>
                  <a:lnTo>
                    <a:pt x="1170" y="0"/>
                  </a:lnTo>
                  <a:close/>
                </a:path>
              </a:pathLst>
            </a:custGeom>
            <a:solidFill>
              <a:srgbClr val="B2B2B2">
                <a:alpha val="100000"/>
              </a:srgbClr>
            </a:solidFill>
            <a:ln w="9525">
              <a:noFill/>
            </a:ln>
          </p:spPr>
          <p:txBody>
            <a:bodyPr/>
            <a:lstStyle/>
            <a:p>
              <a:endParaRPr lang="zh-CN" altLang="en-US"/>
            </a:p>
          </p:txBody>
        </p:sp>
        <p:sp>
          <p:nvSpPr>
            <p:cNvPr id="52585" name="Freeform 920"/>
            <p:cNvSpPr/>
            <p:nvPr/>
          </p:nvSpPr>
          <p:spPr>
            <a:xfrm>
              <a:off x="3001" y="1864"/>
              <a:ext cx="1013" cy="325"/>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chemeClr val="bg2">
                <a:alpha val="100000"/>
              </a:schemeClr>
            </a:solidFill>
            <a:ln w="9525">
              <a:noFill/>
            </a:ln>
          </p:spPr>
          <p:txBody>
            <a:bodyPr/>
            <a:lstStyle/>
            <a:p>
              <a:endParaRPr lang="zh-CN" altLang="en-US"/>
            </a:p>
          </p:txBody>
        </p:sp>
        <p:sp>
          <p:nvSpPr>
            <p:cNvPr id="52586" name="Freeform 921"/>
            <p:cNvSpPr/>
            <p:nvPr/>
          </p:nvSpPr>
          <p:spPr>
            <a:xfrm flipV="1">
              <a:off x="4013" y="1841"/>
              <a:ext cx="413" cy="337"/>
            </a:xfrm>
            <a:custGeom>
              <a:avLst/>
              <a:gdLst>
                <a:gd name="txL" fmla="*/ 0 w 2532"/>
                <a:gd name="txT" fmla="*/ 0 h 723"/>
                <a:gd name="txR" fmla="*/ 2532 w 2532"/>
                <a:gd name="txB" fmla="*/ 723 h 723"/>
              </a:gdLst>
              <a:ahLst/>
              <a:cxnLst>
                <a:cxn ang="0">
                  <a:pos x="0" y="0"/>
                </a:cxn>
                <a:cxn ang="0">
                  <a:pos x="0" y="0"/>
                </a:cxn>
                <a:cxn ang="0">
                  <a:pos x="0" y="0"/>
                </a:cxn>
                <a:cxn ang="0">
                  <a:pos x="0" y="0"/>
                </a:cxn>
                <a:cxn ang="0">
                  <a:pos x="0" y="0"/>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B2B2B2">
                <a:alpha val="100000"/>
              </a:srgbClr>
            </a:solidFill>
            <a:ln w="9525">
              <a:noFill/>
            </a:ln>
          </p:spPr>
          <p:txBody>
            <a:bodyPr/>
            <a:lstStyle/>
            <a:p>
              <a:endParaRPr lang="zh-CN" altLang="en-US"/>
            </a:p>
          </p:txBody>
        </p:sp>
        <p:sp>
          <p:nvSpPr>
            <p:cNvPr id="52587" name="Freeform 922"/>
            <p:cNvSpPr/>
            <p:nvPr/>
          </p:nvSpPr>
          <p:spPr>
            <a:xfrm>
              <a:off x="3530" y="862"/>
              <a:ext cx="1124" cy="872"/>
            </a:xfrm>
            <a:custGeom>
              <a:avLst/>
              <a:gdLst>
                <a:gd name="txL" fmla="*/ 0 w 1124"/>
                <a:gd name="txT" fmla="*/ 0 h 872"/>
                <a:gd name="txR" fmla="*/ 1124 w 1124"/>
                <a:gd name="txB" fmla="*/ 872 h 872"/>
              </a:gdLst>
              <a:ahLst/>
              <a:cxnLst>
                <a:cxn ang="0">
                  <a:pos x="214" y="0"/>
                </a:cxn>
                <a:cxn ang="0">
                  <a:pos x="1124" y="128"/>
                </a:cxn>
                <a:cxn ang="0">
                  <a:pos x="884" y="872"/>
                </a:cxn>
                <a:cxn ang="0">
                  <a:pos x="0" y="656"/>
                </a:cxn>
                <a:cxn ang="0">
                  <a:pos x="214" y="0"/>
                </a:cxn>
              </a:cxnLst>
              <a:rect l="txL" t="txT" r="txR" b="txB"/>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tileRect/>
            </a:gra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52588" name="Picture 923" descr="grayed_radiation"/>
            <p:cNvPicPr>
              <a:picLocks noChangeAspect="1"/>
            </p:cNvPicPr>
            <p:nvPr/>
          </p:nvPicPr>
          <p:blipFill>
            <a:blip r:embed="rId9"/>
            <a:stretch>
              <a:fillRect/>
            </a:stretch>
          </p:blipFill>
          <p:spPr>
            <a:xfrm>
              <a:off x="2896" y="396"/>
              <a:ext cx="1808" cy="1056"/>
            </a:xfrm>
            <a:prstGeom prst="rect">
              <a:avLst/>
            </a:prstGeom>
            <a:noFill/>
            <a:ln w="9525">
              <a:noFill/>
            </a:ln>
          </p:spPr>
        </p:pic>
      </p:grpSp>
      <p:grpSp>
        <p:nvGrpSpPr>
          <p:cNvPr id="52280" name="Group 924"/>
          <p:cNvGrpSpPr/>
          <p:nvPr/>
        </p:nvGrpSpPr>
        <p:grpSpPr>
          <a:xfrm>
            <a:off x="5349875" y="1590675"/>
            <a:ext cx="617538" cy="387350"/>
            <a:chOff x="2920" y="972"/>
            <a:chExt cx="389" cy="244"/>
          </a:xfrm>
        </p:grpSpPr>
        <p:grpSp>
          <p:nvGrpSpPr>
            <p:cNvPr id="52554" name="Group 925"/>
            <p:cNvGrpSpPr/>
            <p:nvPr/>
          </p:nvGrpSpPr>
          <p:grpSpPr>
            <a:xfrm>
              <a:off x="3085" y="1027"/>
              <a:ext cx="102" cy="189"/>
              <a:chOff x="3436" y="1504"/>
              <a:chExt cx="393" cy="942"/>
            </a:xfrm>
          </p:grpSpPr>
          <p:pic>
            <p:nvPicPr>
              <p:cNvPr id="52556" name="Picture 926" descr="iphone_stylized_small"/>
              <p:cNvPicPr>
                <a:picLocks noChangeAspect="1"/>
              </p:cNvPicPr>
              <p:nvPr/>
            </p:nvPicPr>
            <p:blipFill>
              <a:blip r:embed="rId10"/>
              <a:stretch>
                <a:fillRect/>
              </a:stretch>
            </p:blipFill>
            <p:spPr>
              <a:xfrm>
                <a:off x="3436" y="1504"/>
                <a:ext cx="393" cy="942"/>
              </a:xfrm>
              <a:prstGeom prst="rect">
                <a:avLst/>
              </a:prstGeom>
              <a:noFill/>
              <a:ln w="9525">
                <a:noFill/>
              </a:ln>
            </p:spPr>
          </p:pic>
          <p:sp>
            <p:nvSpPr>
              <p:cNvPr id="52557" name="Freeform 927"/>
              <p:cNvSpPr/>
              <p:nvPr/>
            </p:nvSpPr>
            <p:spPr>
              <a:xfrm>
                <a:off x="3484" y="1523"/>
                <a:ext cx="339" cy="906"/>
              </a:xfrm>
              <a:custGeom>
                <a:avLst/>
                <a:gdLst>
                  <a:gd name="txL" fmla="*/ 0 w 339"/>
                  <a:gd name="txT" fmla="*/ 0 h 906"/>
                  <a:gd name="txR" fmla="*/ 339 w 339"/>
                  <a:gd name="txB" fmla="*/ 906 h 906"/>
                </a:gdLst>
                <a:ahLst/>
                <a:cxnLst>
                  <a:cxn ang="0">
                    <a:pos x="6" y="31"/>
                  </a:cxn>
                  <a:cxn ang="0">
                    <a:pos x="38" y="0"/>
                  </a:cxn>
                  <a:cxn ang="0">
                    <a:pos x="323" y="45"/>
                  </a:cxn>
                  <a:cxn ang="0">
                    <a:pos x="338" y="85"/>
                  </a:cxn>
                  <a:cxn ang="0">
                    <a:pos x="339" y="813"/>
                  </a:cxn>
                  <a:cxn ang="0">
                    <a:pos x="312" y="865"/>
                  </a:cxn>
                  <a:cxn ang="0">
                    <a:pos x="29" y="906"/>
                  </a:cxn>
                  <a:cxn ang="0">
                    <a:pos x="0" y="876"/>
                  </a:cxn>
                  <a:cxn ang="0">
                    <a:pos x="6" y="31"/>
                  </a:cxn>
                </a:cxnLst>
                <a:rect l="txL" t="txT" r="txR" b="txB"/>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tileRect/>
              </a:gradFill>
              <a:ln w="9525">
                <a:noFill/>
              </a:ln>
            </p:spPr>
            <p:txBody>
              <a:bodyPr/>
              <a:lstStyle/>
              <a:p>
                <a:endParaRPr lang="zh-CN" altLang="en-US"/>
              </a:p>
            </p:txBody>
          </p:sp>
          <p:grpSp>
            <p:nvGrpSpPr>
              <p:cNvPr id="52558" name="Group 928"/>
              <p:cNvGrpSpPr/>
              <p:nvPr/>
            </p:nvGrpSpPr>
            <p:grpSpPr>
              <a:xfrm>
                <a:off x="3511" y="1689"/>
                <a:ext cx="289" cy="576"/>
                <a:chOff x="3511" y="1689"/>
                <a:chExt cx="289" cy="576"/>
              </a:xfrm>
            </p:grpSpPr>
            <p:sp>
              <p:nvSpPr>
                <p:cNvPr id="52559" name="Freeform 929"/>
                <p:cNvSpPr/>
                <p:nvPr/>
              </p:nvSpPr>
              <p:spPr>
                <a:xfrm>
                  <a:off x="3519" y="2175"/>
                  <a:ext cx="66" cy="90"/>
                </a:xfrm>
                <a:custGeom>
                  <a:avLst/>
                  <a:gdLst>
                    <a:gd name="txL" fmla="*/ 0 w 66"/>
                    <a:gd name="txT" fmla="*/ 0 h 90"/>
                    <a:gd name="txR" fmla="*/ 66 w 66"/>
                    <a:gd name="txB" fmla="*/ 90 h 90"/>
                  </a:gdLst>
                  <a:ahLst/>
                  <a:cxnLst>
                    <a:cxn ang="0">
                      <a:pos x="0" y="5"/>
                    </a:cxn>
                    <a:cxn ang="0">
                      <a:pos x="66" y="0"/>
                    </a:cxn>
                    <a:cxn ang="0">
                      <a:pos x="65" y="80"/>
                    </a:cxn>
                    <a:cxn ang="0">
                      <a:pos x="2" y="90"/>
                    </a:cxn>
                    <a:cxn ang="0">
                      <a:pos x="0" y="5"/>
                    </a:cxn>
                  </a:cxnLst>
                  <a:rect l="txL" t="txT" r="txR" b="txB"/>
                  <a:pathLst>
                    <a:path w="66" h="90">
                      <a:moveTo>
                        <a:pt x="0" y="5"/>
                      </a:moveTo>
                      <a:lnTo>
                        <a:pt x="66" y="0"/>
                      </a:lnTo>
                      <a:lnTo>
                        <a:pt x="65" y="80"/>
                      </a:lnTo>
                      <a:lnTo>
                        <a:pt x="2" y="90"/>
                      </a:lnTo>
                      <a:lnTo>
                        <a:pt x="0" y="5"/>
                      </a:lnTo>
                      <a:close/>
                    </a:path>
                  </a:pathLst>
                </a:custGeom>
                <a:solidFill>
                  <a:srgbClr val="B2B2B2">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560" name="Freeform 930"/>
                <p:cNvSpPr/>
                <p:nvPr/>
              </p:nvSpPr>
              <p:spPr>
                <a:xfrm>
                  <a:off x="3593" y="2166"/>
                  <a:ext cx="69" cy="89"/>
                </a:xfrm>
                <a:custGeom>
                  <a:avLst/>
                  <a:gdLst>
                    <a:gd name="txL" fmla="*/ 0 w 69"/>
                    <a:gd name="txT" fmla="*/ 0 h 89"/>
                    <a:gd name="txR" fmla="*/ 69 w 69"/>
                    <a:gd name="txB" fmla="*/ 89 h 89"/>
                  </a:gdLst>
                  <a:ahLst/>
                  <a:cxnLst>
                    <a:cxn ang="0">
                      <a:pos x="3" y="8"/>
                    </a:cxn>
                    <a:cxn ang="0">
                      <a:pos x="66" y="0"/>
                    </a:cxn>
                    <a:cxn ang="0">
                      <a:pos x="69" y="80"/>
                    </a:cxn>
                    <a:cxn ang="0">
                      <a:pos x="0" y="89"/>
                    </a:cxn>
                    <a:cxn ang="0">
                      <a:pos x="3" y="8"/>
                    </a:cxn>
                  </a:cxnLst>
                  <a:rect l="txL" t="txT" r="txR" b="txB"/>
                  <a:pathLst>
                    <a:path w="69" h="89">
                      <a:moveTo>
                        <a:pt x="3" y="8"/>
                      </a:moveTo>
                      <a:lnTo>
                        <a:pt x="66" y="0"/>
                      </a:lnTo>
                      <a:lnTo>
                        <a:pt x="69" y="80"/>
                      </a:lnTo>
                      <a:lnTo>
                        <a:pt x="0" y="89"/>
                      </a:lnTo>
                      <a:lnTo>
                        <a:pt x="3" y="8"/>
                      </a:lnTo>
                      <a:close/>
                    </a:path>
                  </a:pathLst>
                </a:custGeom>
                <a:solidFill>
                  <a:srgbClr val="B2B2B2">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561" name="Freeform 931"/>
                <p:cNvSpPr/>
                <p:nvPr/>
              </p:nvSpPr>
              <p:spPr>
                <a:xfrm>
                  <a:off x="3665" y="2162"/>
                  <a:ext cx="62" cy="82"/>
                </a:xfrm>
                <a:custGeom>
                  <a:avLst/>
                  <a:gdLst>
                    <a:gd name="txL" fmla="*/ 0 w 62"/>
                    <a:gd name="txT" fmla="*/ 0 h 82"/>
                    <a:gd name="txR" fmla="*/ 62 w 62"/>
                    <a:gd name="txB" fmla="*/ 82 h 82"/>
                  </a:gdLst>
                  <a:ahLst/>
                  <a:cxnLst>
                    <a:cxn ang="0">
                      <a:pos x="0" y="6"/>
                    </a:cxn>
                    <a:cxn ang="0">
                      <a:pos x="61" y="0"/>
                    </a:cxn>
                    <a:cxn ang="0">
                      <a:pos x="62" y="75"/>
                    </a:cxn>
                    <a:cxn ang="0">
                      <a:pos x="3" y="82"/>
                    </a:cxn>
                    <a:cxn ang="0">
                      <a:pos x="0" y="6"/>
                    </a:cxn>
                  </a:cxnLst>
                  <a:rect l="txL" t="txT" r="txR" b="txB"/>
                  <a:pathLst>
                    <a:path w="62" h="82">
                      <a:moveTo>
                        <a:pt x="0" y="6"/>
                      </a:moveTo>
                      <a:lnTo>
                        <a:pt x="61" y="0"/>
                      </a:lnTo>
                      <a:lnTo>
                        <a:pt x="62" y="75"/>
                      </a:lnTo>
                      <a:lnTo>
                        <a:pt x="3" y="82"/>
                      </a:lnTo>
                      <a:lnTo>
                        <a:pt x="0" y="6"/>
                      </a:lnTo>
                      <a:close/>
                    </a:path>
                  </a:pathLst>
                </a:custGeom>
                <a:solidFill>
                  <a:srgbClr val="B2B2B2">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562" name="Freeform 932"/>
                <p:cNvSpPr/>
                <p:nvPr/>
              </p:nvSpPr>
              <p:spPr>
                <a:xfrm>
                  <a:off x="3734" y="2154"/>
                  <a:ext cx="66" cy="84"/>
                </a:xfrm>
                <a:custGeom>
                  <a:avLst/>
                  <a:gdLst>
                    <a:gd name="txL" fmla="*/ 0 w 66"/>
                    <a:gd name="txT" fmla="*/ 0 h 84"/>
                    <a:gd name="txR" fmla="*/ 66 w 66"/>
                    <a:gd name="txB" fmla="*/ 84 h 84"/>
                  </a:gdLst>
                  <a:ahLst/>
                  <a:cxnLst>
                    <a:cxn ang="0">
                      <a:pos x="1" y="6"/>
                    </a:cxn>
                    <a:cxn ang="0">
                      <a:pos x="66" y="0"/>
                    </a:cxn>
                    <a:cxn ang="0">
                      <a:pos x="63" y="77"/>
                    </a:cxn>
                    <a:cxn ang="0">
                      <a:pos x="0" y="84"/>
                    </a:cxn>
                    <a:cxn ang="0">
                      <a:pos x="1" y="6"/>
                    </a:cxn>
                  </a:cxnLst>
                  <a:rect l="txL" t="txT" r="txR" b="txB"/>
                  <a:pathLst>
                    <a:path w="66" h="84">
                      <a:moveTo>
                        <a:pt x="1" y="6"/>
                      </a:moveTo>
                      <a:lnTo>
                        <a:pt x="66" y="0"/>
                      </a:lnTo>
                      <a:lnTo>
                        <a:pt x="63" y="77"/>
                      </a:lnTo>
                      <a:lnTo>
                        <a:pt x="0" y="84"/>
                      </a:lnTo>
                      <a:lnTo>
                        <a:pt x="1" y="6"/>
                      </a:lnTo>
                      <a:close/>
                    </a:path>
                  </a:pathLst>
                </a:custGeom>
                <a:solidFill>
                  <a:srgbClr val="B2B2B2">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563" name="Rectangle 933"/>
                <p:cNvSpPr/>
                <p:nvPr/>
              </p:nvSpPr>
              <p:spPr>
                <a:xfrm>
                  <a:off x="3513" y="1688"/>
                  <a:ext cx="54" cy="40"/>
                </a:xfrm>
                <a:prstGeom prst="rect">
                  <a:avLst/>
                </a:prstGeom>
                <a:solidFill>
                  <a:schemeClr val="bg2"/>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64" name="Rectangle 934"/>
                <p:cNvSpPr/>
                <p:nvPr/>
              </p:nvSpPr>
              <p:spPr>
                <a:xfrm>
                  <a:off x="3501" y="1738"/>
                  <a:ext cx="92" cy="50"/>
                </a:xfrm>
                <a:prstGeom prst="rect">
                  <a:avLst/>
                </a:prstGeom>
                <a:solidFill>
                  <a:schemeClr val="bg2"/>
                </a:solidFill>
                <a:ln w="9525" cap="flat" cmpd="sng">
                  <a:solidFill>
                    <a:schemeClr val="bg2"/>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65" name="Freeform 935"/>
                <p:cNvSpPr/>
                <p:nvPr/>
              </p:nvSpPr>
              <p:spPr>
                <a:xfrm>
                  <a:off x="3515" y="1794"/>
                  <a:ext cx="261" cy="204"/>
                </a:xfrm>
                <a:custGeom>
                  <a:avLst/>
                  <a:gdLst>
                    <a:gd name="txL" fmla="*/ 0 w 261"/>
                    <a:gd name="txT" fmla="*/ 0 h 204"/>
                    <a:gd name="txR" fmla="*/ 261 w 261"/>
                    <a:gd name="txB" fmla="*/ 204 h 204"/>
                  </a:gdLst>
                  <a:ahLst/>
                  <a:cxnLst>
                    <a:cxn ang="0">
                      <a:pos x="0" y="0"/>
                    </a:cxn>
                    <a:cxn ang="0">
                      <a:pos x="0" y="204"/>
                    </a:cxn>
                    <a:cxn ang="0">
                      <a:pos x="259" y="201"/>
                    </a:cxn>
                    <a:cxn ang="0">
                      <a:pos x="261" y="12"/>
                    </a:cxn>
                    <a:cxn ang="0">
                      <a:pos x="0" y="0"/>
                    </a:cxn>
                  </a:cxnLst>
                  <a:rect l="txL" t="txT" r="txR" b="txB"/>
                  <a:pathLst>
                    <a:path w="261" h="204">
                      <a:moveTo>
                        <a:pt x="0" y="0"/>
                      </a:moveTo>
                      <a:lnTo>
                        <a:pt x="0" y="204"/>
                      </a:lnTo>
                      <a:lnTo>
                        <a:pt x="259" y="201"/>
                      </a:lnTo>
                      <a:lnTo>
                        <a:pt x="261" y="12"/>
                      </a:lnTo>
                      <a:lnTo>
                        <a:pt x="0" y="0"/>
                      </a:lnTo>
                      <a:close/>
                    </a:path>
                  </a:pathLst>
                </a:custGeom>
                <a:solidFill>
                  <a:srgbClr val="DDDDDD">
                    <a:alpha val="100000"/>
                  </a:srgbClr>
                </a:solidFill>
                <a:ln w="9525" cap="flat" cmpd="sng">
                  <a:solidFill>
                    <a:schemeClr val="bg2">
                      <a:alpha val="100000"/>
                    </a:schemeClr>
                  </a:solidFill>
                  <a:prstDash val="solid"/>
                  <a:round/>
                  <a:headEnd type="none" w="med" len="med"/>
                  <a:tailEnd type="none" w="med" len="med"/>
                </a:ln>
              </p:spPr>
              <p:txBody>
                <a:bodyPr/>
                <a:lstStyle/>
                <a:p>
                  <a:endParaRPr lang="zh-CN" altLang="en-US"/>
                </a:p>
              </p:txBody>
            </p:sp>
          </p:grpSp>
        </p:grpSp>
        <p:pic>
          <p:nvPicPr>
            <p:cNvPr id="52555" name="Picture 936" descr="grayed_radiation"/>
            <p:cNvPicPr>
              <a:picLocks noChangeAspect="1"/>
            </p:cNvPicPr>
            <p:nvPr/>
          </p:nvPicPr>
          <p:blipFill>
            <a:blip r:embed="rId11"/>
            <a:stretch>
              <a:fillRect/>
            </a:stretch>
          </p:blipFill>
          <p:spPr>
            <a:xfrm>
              <a:off x="2920" y="972"/>
              <a:ext cx="389" cy="142"/>
            </a:xfrm>
            <a:prstGeom prst="rect">
              <a:avLst/>
            </a:prstGeom>
            <a:noFill/>
            <a:ln w="9525">
              <a:noFill/>
            </a:ln>
          </p:spPr>
        </p:pic>
      </p:grpSp>
      <p:pic>
        <p:nvPicPr>
          <p:cNvPr id="52281" name="Picture 937" descr="car_grayed"/>
          <p:cNvPicPr>
            <a:picLocks noChangeAspect="1"/>
          </p:cNvPicPr>
          <p:nvPr/>
        </p:nvPicPr>
        <p:blipFill>
          <a:blip r:embed="rId12"/>
          <a:stretch>
            <a:fillRect/>
          </a:stretch>
        </p:blipFill>
        <p:spPr>
          <a:xfrm>
            <a:off x="6446838" y="1670050"/>
            <a:ext cx="754062" cy="193675"/>
          </a:xfrm>
          <a:prstGeom prst="rect">
            <a:avLst/>
          </a:prstGeom>
          <a:noFill/>
          <a:ln w="9525">
            <a:noFill/>
          </a:ln>
        </p:spPr>
      </p:pic>
      <p:grpSp>
        <p:nvGrpSpPr>
          <p:cNvPr id="52282" name="Group 938"/>
          <p:cNvGrpSpPr/>
          <p:nvPr/>
        </p:nvGrpSpPr>
        <p:grpSpPr>
          <a:xfrm>
            <a:off x="5662613" y="4538663"/>
            <a:ext cx="463550" cy="398462"/>
            <a:chOff x="3987" y="-51"/>
            <a:chExt cx="1252" cy="983"/>
          </a:xfrm>
        </p:grpSpPr>
        <p:pic>
          <p:nvPicPr>
            <p:cNvPr id="52552" name="Picture 939" descr="desktop_computer_stylized_small"/>
            <p:cNvPicPr>
              <a:picLocks noChangeAspect="1"/>
            </p:cNvPicPr>
            <p:nvPr/>
          </p:nvPicPr>
          <p:blipFill>
            <a:blip r:embed="rId13"/>
            <a:stretch>
              <a:fillRect/>
            </a:stretch>
          </p:blipFill>
          <p:spPr>
            <a:xfrm flipH="1">
              <a:off x="3987" y="-51"/>
              <a:ext cx="1252" cy="983"/>
            </a:xfrm>
            <a:prstGeom prst="rect">
              <a:avLst/>
            </a:prstGeom>
            <a:noFill/>
            <a:ln w="9525">
              <a:noFill/>
            </a:ln>
          </p:spPr>
        </p:pic>
        <p:sp>
          <p:nvSpPr>
            <p:cNvPr id="52553" name="Freeform 940"/>
            <p:cNvSpPr/>
            <p:nvPr/>
          </p:nvSpPr>
          <p:spPr>
            <a:xfrm>
              <a:off x="4507" y="37"/>
              <a:ext cx="640" cy="459"/>
            </a:xfrm>
            <a:custGeom>
              <a:avLst/>
              <a:gdLst>
                <a:gd name="txL" fmla="*/ 0 w 714"/>
                <a:gd name="txT" fmla="*/ 0 h 714"/>
                <a:gd name="txR" fmla="*/ 714 w 714"/>
                <a:gd name="txB" fmla="*/ 714 h 714"/>
              </a:gdLst>
              <a:ahLst/>
              <a:cxnLst>
                <a:cxn ang="0">
                  <a:pos x="20" y="1"/>
                </a:cxn>
                <a:cxn ang="0">
                  <a:pos x="111" y="0"/>
                </a:cxn>
                <a:cxn ang="0">
                  <a:pos x="88" y="1"/>
                </a:cxn>
                <a:cxn ang="0">
                  <a:pos x="0" y="1"/>
                </a:cxn>
                <a:cxn ang="0">
                  <a:pos x="20" y="1"/>
                </a:cxn>
              </a:cxnLst>
              <a:rect l="txL" t="txT" r="txR" b="txB"/>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lstStyle/>
            <a:p>
              <a:endParaRPr lang="zh-CN" altLang="en-US"/>
            </a:p>
          </p:txBody>
        </p:sp>
      </p:grpSp>
      <p:grpSp>
        <p:nvGrpSpPr>
          <p:cNvPr id="52283" name="Group 941"/>
          <p:cNvGrpSpPr/>
          <p:nvPr/>
        </p:nvGrpSpPr>
        <p:grpSpPr>
          <a:xfrm>
            <a:off x="5500688" y="4938713"/>
            <a:ext cx="463550" cy="398462"/>
            <a:chOff x="3987" y="-51"/>
            <a:chExt cx="1252" cy="983"/>
          </a:xfrm>
        </p:grpSpPr>
        <p:pic>
          <p:nvPicPr>
            <p:cNvPr id="52550" name="Picture 942" descr="desktop_computer_stylized_small"/>
            <p:cNvPicPr>
              <a:picLocks noChangeAspect="1"/>
            </p:cNvPicPr>
            <p:nvPr/>
          </p:nvPicPr>
          <p:blipFill>
            <a:blip r:embed="rId13"/>
            <a:stretch>
              <a:fillRect/>
            </a:stretch>
          </p:blipFill>
          <p:spPr>
            <a:xfrm flipH="1">
              <a:off x="3987" y="-51"/>
              <a:ext cx="1252" cy="983"/>
            </a:xfrm>
            <a:prstGeom prst="rect">
              <a:avLst/>
            </a:prstGeom>
            <a:noFill/>
            <a:ln w="9525">
              <a:noFill/>
            </a:ln>
          </p:spPr>
        </p:pic>
        <p:sp>
          <p:nvSpPr>
            <p:cNvPr id="52551" name="Freeform 943"/>
            <p:cNvSpPr/>
            <p:nvPr/>
          </p:nvSpPr>
          <p:spPr>
            <a:xfrm>
              <a:off x="4507" y="37"/>
              <a:ext cx="640" cy="459"/>
            </a:xfrm>
            <a:custGeom>
              <a:avLst/>
              <a:gdLst>
                <a:gd name="txL" fmla="*/ 0 w 714"/>
                <a:gd name="txT" fmla="*/ 0 h 714"/>
                <a:gd name="txR" fmla="*/ 714 w 714"/>
                <a:gd name="txB" fmla="*/ 714 h 714"/>
              </a:gdLst>
              <a:ahLst/>
              <a:cxnLst>
                <a:cxn ang="0">
                  <a:pos x="20" y="1"/>
                </a:cxn>
                <a:cxn ang="0">
                  <a:pos x="111" y="0"/>
                </a:cxn>
                <a:cxn ang="0">
                  <a:pos x="88" y="1"/>
                </a:cxn>
                <a:cxn ang="0">
                  <a:pos x="0" y="1"/>
                </a:cxn>
                <a:cxn ang="0">
                  <a:pos x="20" y="1"/>
                </a:cxn>
              </a:cxnLst>
              <a:rect l="txL" t="txT" r="txR" b="txB"/>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lstStyle/>
            <a:p>
              <a:endParaRPr lang="zh-CN" altLang="en-US"/>
            </a:p>
          </p:txBody>
        </p:sp>
      </p:grpSp>
      <p:grpSp>
        <p:nvGrpSpPr>
          <p:cNvPr id="52284" name="Group 944"/>
          <p:cNvGrpSpPr/>
          <p:nvPr/>
        </p:nvGrpSpPr>
        <p:grpSpPr>
          <a:xfrm>
            <a:off x="5957888" y="5186363"/>
            <a:ext cx="463550" cy="398462"/>
            <a:chOff x="3987" y="-51"/>
            <a:chExt cx="1252" cy="983"/>
          </a:xfrm>
        </p:grpSpPr>
        <p:pic>
          <p:nvPicPr>
            <p:cNvPr id="52548" name="Picture 945" descr="desktop_computer_stylized_small"/>
            <p:cNvPicPr>
              <a:picLocks noChangeAspect="1"/>
            </p:cNvPicPr>
            <p:nvPr/>
          </p:nvPicPr>
          <p:blipFill>
            <a:blip r:embed="rId13"/>
            <a:stretch>
              <a:fillRect/>
            </a:stretch>
          </p:blipFill>
          <p:spPr>
            <a:xfrm flipH="1">
              <a:off x="3987" y="-51"/>
              <a:ext cx="1252" cy="983"/>
            </a:xfrm>
            <a:prstGeom prst="rect">
              <a:avLst/>
            </a:prstGeom>
            <a:noFill/>
            <a:ln w="9525">
              <a:noFill/>
            </a:ln>
          </p:spPr>
        </p:pic>
        <p:sp>
          <p:nvSpPr>
            <p:cNvPr id="52549" name="Freeform 946"/>
            <p:cNvSpPr/>
            <p:nvPr/>
          </p:nvSpPr>
          <p:spPr>
            <a:xfrm>
              <a:off x="4507" y="37"/>
              <a:ext cx="640" cy="459"/>
            </a:xfrm>
            <a:custGeom>
              <a:avLst/>
              <a:gdLst>
                <a:gd name="txL" fmla="*/ 0 w 714"/>
                <a:gd name="txT" fmla="*/ 0 h 714"/>
                <a:gd name="txR" fmla="*/ 714 w 714"/>
                <a:gd name="txB" fmla="*/ 714 h 714"/>
              </a:gdLst>
              <a:ahLst/>
              <a:cxnLst>
                <a:cxn ang="0">
                  <a:pos x="20" y="1"/>
                </a:cxn>
                <a:cxn ang="0">
                  <a:pos x="111" y="0"/>
                </a:cxn>
                <a:cxn ang="0">
                  <a:pos x="88" y="1"/>
                </a:cxn>
                <a:cxn ang="0">
                  <a:pos x="0" y="1"/>
                </a:cxn>
                <a:cxn ang="0">
                  <a:pos x="20" y="1"/>
                </a:cxn>
              </a:cxnLst>
              <a:rect l="txL" t="txT" r="txR" b="txB"/>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lstStyle/>
            <a:p>
              <a:endParaRPr lang="zh-CN" altLang="en-US"/>
            </a:p>
          </p:txBody>
        </p:sp>
      </p:grpSp>
      <p:grpSp>
        <p:nvGrpSpPr>
          <p:cNvPr id="52285" name="Group 947"/>
          <p:cNvGrpSpPr/>
          <p:nvPr/>
        </p:nvGrpSpPr>
        <p:grpSpPr>
          <a:xfrm>
            <a:off x="6396038" y="5224463"/>
            <a:ext cx="463550" cy="398462"/>
            <a:chOff x="3987" y="-51"/>
            <a:chExt cx="1252" cy="983"/>
          </a:xfrm>
        </p:grpSpPr>
        <p:pic>
          <p:nvPicPr>
            <p:cNvPr id="52546" name="Picture 948" descr="desktop_computer_stylized_small"/>
            <p:cNvPicPr>
              <a:picLocks noChangeAspect="1"/>
            </p:cNvPicPr>
            <p:nvPr/>
          </p:nvPicPr>
          <p:blipFill>
            <a:blip r:embed="rId13"/>
            <a:stretch>
              <a:fillRect/>
            </a:stretch>
          </p:blipFill>
          <p:spPr>
            <a:xfrm flipH="1">
              <a:off x="3987" y="-51"/>
              <a:ext cx="1252" cy="983"/>
            </a:xfrm>
            <a:prstGeom prst="rect">
              <a:avLst/>
            </a:prstGeom>
            <a:noFill/>
            <a:ln w="9525">
              <a:noFill/>
            </a:ln>
          </p:spPr>
        </p:pic>
        <p:sp>
          <p:nvSpPr>
            <p:cNvPr id="52547" name="Freeform 949"/>
            <p:cNvSpPr/>
            <p:nvPr/>
          </p:nvSpPr>
          <p:spPr>
            <a:xfrm>
              <a:off x="4507" y="37"/>
              <a:ext cx="640" cy="459"/>
            </a:xfrm>
            <a:custGeom>
              <a:avLst/>
              <a:gdLst>
                <a:gd name="txL" fmla="*/ 0 w 714"/>
                <a:gd name="txT" fmla="*/ 0 h 714"/>
                <a:gd name="txR" fmla="*/ 714 w 714"/>
                <a:gd name="txB" fmla="*/ 714 h 714"/>
              </a:gdLst>
              <a:ahLst/>
              <a:cxnLst>
                <a:cxn ang="0">
                  <a:pos x="20" y="1"/>
                </a:cxn>
                <a:cxn ang="0">
                  <a:pos x="111" y="0"/>
                </a:cxn>
                <a:cxn ang="0">
                  <a:pos x="88" y="1"/>
                </a:cxn>
                <a:cxn ang="0">
                  <a:pos x="0" y="1"/>
                </a:cxn>
                <a:cxn ang="0">
                  <a:pos x="20" y="1"/>
                </a:cxn>
              </a:cxnLst>
              <a:rect l="txL" t="txT" r="txR" b="txB"/>
              <a:pathLst>
                <a:path w="714" h="714">
                  <a:moveTo>
                    <a:pt x="126" y="36"/>
                  </a:moveTo>
                  <a:lnTo>
                    <a:pt x="714" y="0"/>
                  </a:lnTo>
                  <a:lnTo>
                    <a:pt x="564" y="714"/>
                  </a:lnTo>
                  <a:lnTo>
                    <a:pt x="0" y="570"/>
                  </a:lnTo>
                  <a:lnTo>
                    <a:pt x="126" y="36"/>
                  </a:lnTo>
                  <a:close/>
                </a:path>
              </a:pathLst>
            </a:custGeom>
            <a:solidFill>
              <a:srgbClr val="EAEAEA">
                <a:alpha val="79999"/>
              </a:srgbClr>
            </a:solidFill>
            <a:ln w="9525">
              <a:noFill/>
            </a:ln>
          </p:spPr>
          <p:txBody>
            <a:bodyPr/>
            <a:lstStyle/>
            <a:p>
              <a:endParaRPr lang="zh-CN" altLang="en-US"/>
            </a:p>
          </p:txBody>
        </p:sp>
      </p:grpSp>
      <p:grpSp>
        <p:nvGrpSpPr>
          <p:cNvPr id="52286" name="Group 950"/>
          <p:cNvGrpSpPr/>
          <p:nvPr/>
        </p:nvGrpSpPr>
        <p:grpSpPr>
          <a:xfrm>
            <a:off x="8186738" y="5014913"/>
            <a:ext cx="249237" cy="555625"/>
            <a:chOff x="1115" y="2770"/>
            <a:chExt cx="589" cy="1034"/>
          </a:xfrm>
        </p:grpSpPr>
        <p:sp>
          <p:nvSpPr>
            <p:cNvPr id="52514" name="Freeform 951"/>
            <p:cNvSpPr/>
            <p:nvPr/>
          </p:nvSpPr>
          <p:spPr>
            <a:xfrm>
              <a:off x="1581" y="2772"/>
              <a:ext cx="117" cy="986"/>
            </a:xfrm>
            <a:custGeom>
              <a:avLst/>
              <a:gdLst>
                <a:gd name="txL" fmla="*/ 0 w 354"/>
                <a:gd name="txT" fmla="*/ 0 h 2742"/>
                <a:gd name="txR" fmla="*/ 354 w 354"/>
                <a:gd name="txB" fmla="*/ 2742 h 2742"/>
              </a:gdLst>
              <a:ahLst/>
              <a:cxnLst>
                <a:cxn ang="0">
                  <a:pos x="0" y="0"/>
                </a:cxn>
                <a:cxn ang="0">
                  <a:pos x="0" y="0"/>
                </a:cxn>
                <a:cxn ang="0">
                  <a:pos x="0" y="0"/>
                </a:cxn>
                <a:cxn ang="0">
                  <a:pos x="0" y="0"/>
                </a:cxn>
                <a:cxn ang="0">
                  <a:pos x="0"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52515" name="Rectangle 952"/>
            <p:cNvSpPr/>
            <p:nvPr/>
          </p:nvSpPr>
          <p:spPr>
            <a:xfrm>
              <a:off x="1141" y="2770"/>
              <a:ext cx="435" cy="987"/>
            </a:xfrm>
            <a:prstGeom prst="rect">
              <a:avLst/>
            </a:prstGeom>
            <a:gradFill rotWithShape="1">
              <a:gsLst>
                <a:gs pos="0">
                  <a:srgbClr val="808080"/>
                </a:gs>
                <a:gs pos="100000">
                  <a:srgbClr val="C0C0C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16" name="Freeform 953"/>
            <p:cNvSpPr/>
            <p:nvPr/>
          </p:nvSpPr>
          <p:spPr>
            <a:xfrm>
              <a:off x="1603" y="2831"/>
              <a:ext cx="70" cy="913"/>
            </a:xfrm>
            <a:custGeom>
              <a:avLst/>
              <a:gdLst>
                <a:gd name="txL" fmla="*/ 0 w 211"/>
                <a:gd name="txT" fmla="*/ 0 h 2537"/>
                <a:gd name="txR" fmla="*/ 211 w 211"/>
                <a:gd name="txB" fmla="*/ 2537 h 2537"/>
              </a:gdLst>
              <a:ahLst/>
              <a:cxnLst>
                <a:cxn ang="0">
                  <a:pos x="0" y="0"/>
                </a:cxn>
                <a:cxn ang="0">
                  <a:pos x="0" y="0"/>
                </a:cxn>
                <a:cxn ang="0">
                  <a:pos x="0" y="0"/>
                </a:cxn>
                <a:cxn ang="0">
                  <a:pos x="0"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52517" name="Freeform 954"/>
            <p:cNvSpPr/>
            <p:nvPr/>
          </p:nvSpPr>
          <p:spPr>
            <a:xfrm>
              <a:off x="1588" y="3293"/>
              <a:ext cx="109" cy="81"/>
            </a:xfrm>
            <a:custGeom>
              <a:avLst/>
              <a:gdLst>
                <a:gd name="txL" fmla="*/ 0 w 328"/>
                <a:gd name="txT" fmla="*/ 0 h 226"/>
                <a:gd name="txR" fmla="*/ 328 w 328"/>
                <a:gd name="txB" fmla="*/ 226 h 226"/>
              </a:gdLst>
              <a:ahLst/>
              <a:cxnLst>
                <a:cxn ang="0">
                  <a:pos x="0" y="0"/>
                </a:cxn>
                <a:cxn ang="0">
                  <a:pos x="0" y="0"/>
                </a:cxn>
                <a:cxn ang="0">
                  <a:pos x="0" y="0"/>
                </a:cxn>
                <a:cxn ang="0">
                  <a:pos x="0" y="0"/>
                </a:cxn>
                <a:cxn ang="0">
                  <a:pos x="0"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sp>
          <p:nvSpPr>
            <p:cNvPr id="52518" name="Rectangle 955"/>
            <p:cNvSpPr/>
            <p:nvPr/>
          </p:nvSpPr>
          <p:spPr>
            <a:xfrm>
              <a:off x="1145" y="2885"/>
              <a:ext cx="248" cy="18"/>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519" name="Group 956"/>
            <p:cNvGrpSpPr/>
            <p:nvPr/>
          </p:nvGrpSpPr>
          <p:grpSpPr>
            <a:xfrm>
              <a:off x="1367" y="2873"/>
              <a:ext cx="240" cy="63"/>
              <a:chOff x="614" y="2568"/>
              <a:chExt cx="725" cy="139"/>
            </a:xfrm>
          </p:grpSpPr>
          <p:sp>
            <p:nvSpPr>
              <p:cNvPr id="52544" name="AutoShape 957"/>
              <p:cNvSpPr/>
              <p:nvPr/>
            </p:nvSpPr>
            <p:spPr>
              <a:xfrm>
                <a:off x="612" y="2569"/>
                <a:ext cx="725" cy="137"/>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45" name="AutoShape 958"/>
              <p:cNvSpPr/>
              <p:nvPr/>
            </p:nvSpPr>
            <p:spPr>
              <a:xfrm>
                <a:off x="623" y="2582"/>
                <a:ext cx="691" cy="104"/>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520" name="Rectangle 959"/>
            <p:cNvSpPr/>
            <p:nvPr/>
          </p:nvSpPr>
          <p:spPr>
            <a:xfrm>
              <a:off x="1149" y="3024"/>
              <a:ext cx="248"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521" name="Group 960"/>
            <p:cNvGrpSpPr/>
            <p:nvPr/>
          </p:nvGrpSpPr>
          <p:grpSpPr>
            <a:xfrm>
              <a:off x="1366" y="3014"/>
              <a:ext cx="240" cy="58"/>
              <a:chOff x="614" y="2568"/>
              <a:chExt cx="725" cy="139"/>
            </a:xfrm>
          </p:grpSpPr>
          <p:sp>
            <p:nvSpPr>
              <p:cNvPr id="52542" name="AutoShape 961"/>
              <p:cNvSpPr/>
              <p:nvPr/>
            </p:nvSpPr>
            <p:spPr>
              <a:xfrm>
                <a:off x="615" y="2571"/>
                <a:ext cx="725" cy="135"/>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43" name="AutoShape 962"/>
              <p:cNvSpPr/>
              <p:nvPr/>
            </p:nvSpPr>
            <p:spPr>
              <a:xfrm>
                <a:off x="626" y="2585"/>
                <a:ext cx="691" cy="106"/>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522" name="Rectangle 963"/>
            <p:cNvSpPr/>
            <p:nvPr/>
          </p:nvSpPr>
          <p:spPr>
            <a:xfrm>
              <a:off x="1149" y="3172"/>
              <a:ext cx="244"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23" name="Rectangle 964"/>
            <p:cNvSpPr/>
            <p:nvPr/>
          </p:nvSpPr>
          <p:spPr>
            <a:xfrm>
              <a:off x="1153" y="3299"/>
              <a:ext cx="244" cy="21"/>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524" name="Group 965"/>
            <p:cNvGrpSpPr/>
            <p:nvPr/>
          </p:nvGrpSpPr>
          <p:grpSpPr>
            <a:xfrm>
              <a:off x="1361" y="3287"/>
              <a:ext cx="240" cy="65"/>
              <a:chOff x="614" y="2568"/>
              <a:chExt cx="725" cy="139"/>
            </a:xfrm>
          </p:grpSpPr>
          <p:sp>
            <p:nvSpPr>
              <p:cNvPr id="52540" name="AutoShape 966"/>
              <p:cNvSpPr/>
              <p:nvPr/>
            </p:nvSpPr>
            <p:spPr>
              <a:xfrm>
                <a:off x="619" y="2568"/>
                <a:ext cx="725" cy="139"/>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41" name="AutoShape 967"/>
              <p:cNvSpPr/>
              <p:nvPr/>
            </p:nvSpPr>
            <p:spPr>
              <a:xfrm>
                <a:off x="630" y="2587"/>
                <a:ext cx="691" cy="101"/>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525" name="Freeform 968"/>
            <p:cNvSpPr/>
            <p:nvPr/>
          </p:nvSpPr>
          <p:spPr>
            <a:xfrm>
              <a:off x="1590" y="3169"/>
              <a:ext cx="108" cy="81"/>
            </a:xfrm>
            <a:custGeom>
              <a:avLst/>
              <a:gdLst>
                <a:gd name="txL" fmla="*/ 0 w 328"/>
                <a:gd name="txT" fmla="*/ 0 h 226"/>
                <a:gd name="txR" fmla="*/ 328 w 328"/>
                <a:gd name="txB" fmla="*/ 226 h 226"/>
              </a:gdLst>
              <a:ahLst/>
              <a:cxnLst>
                <a:cxn ang="0">
                  <a:pos x="0" y="0"/>
                </a:cxn>
                <a:cxn ang="0">
                  <a:pos x="0" y="0"/>
                </a:cxn>
                <a:cxn ang="0">
                  <a:pos x="0" y="0"/>
                </a:cxn>
                <a:cxn ang="0">
                  <a:pos x="0" y="0"/>
                </a:cxn>
                <a:cxn ang="0">
                  <a:pos x="0"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grpSp>
          <p:nvGrpSpPr>
            <p:cNvPr id="52526" name="Group 969"/>
            <p:cNvGrpSpPr/>
            <p:nvPr/>
          </p:nvGrpSpPr>
          <p:grpSpPr>
            <a:xfrm>
              <a:off x="1363" y="3158"/>
              <a:ext cx="240" cy="60"/>
              <a:chOff x="614" y="2568"/>
              <a:chExt cx="725" cy="139"/>
            </a:xfrm>
          </p:grpSpPr>
          <p:sp>
            <p:nvSpPr>
              <p:cNvPr id="52538" name="AutoShape 970"/>
              <p:cNvSpPr/>
              <p:nvPr/>
            </p:nvSpPr>
            <p:spPr>
              <a:xfrm>
                <a:off x="613" y="2566"/>
                <a:ext cx="725" cy="144"/>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9" name="AutoShape 971"/>
              <p:cNvSpPr/>
              <p:nvPr/>
            </p:nvSpPr>
            <p:spPr>
              <a:xfrm>
                <a:off x="624" y="2579"/>
                <a:ext cx="691" cy="110"/>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527" name="Rectangle 972"/>
            <p:cNvSpPr/>
            <p:nvPr/>
          </p:nvSpPr>
          <p:spPr>
            <a:xfrm>
              <a:off x="1573" y="2770"/>
              <a:ext cx="30" cy="9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28" name="Freeform 973"/>
            <p:cNvSpPr/>
            <p:nvPr/>
          </p:nvSpPr>
          <p:spPr>
            <a:xfrm>
              <a:off x="1599" y="3019"/>
              <a:ext cx="98" cy="92"/>
            </a:xfrm>
            <a:custGeom>
              <a:avLst/>
              <a:gdLst>
                <a:gd name="txL" fmla="*/ 0 w 296"/>
                <a:gd name="txT" fmla="*/ 0 h 256"/>
                <a:gd name="txR" fmla="*/ 296 w 296"/>
                <a:gd name="txB" fmla="*/ 256 h 256"/>
              </a:gdLst>
              <a:ahLst/>
              <a:cxnLst>
                <a:cxn ang="0">
                  <a:pos x="0" y="0"/>
                </a:cxn>
                <a:cxn ang="0">
                  <a:pos x="0" y="0"/>
                </a:cxn>
                <a:cxn ang="0">
                  <a:pos x="0" y="0"/>
                </a:cxn>
                <a:cxn ang="0">
                  <a:pos x="0" y="0"/>
                </a:cxn>
                <a:cxn ang="0">
                  <a:pos x="0"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sp>
          <p:nvSpPr>
            <p:cNvPr id="52529" name="Freeform 974"/>
            <p:cNvSpPr/>
            <p:nvPr/>
          </p:nvSpPr>
          <p:spPr>
            <a:xfrm>
              <a:off x="1601" y="2878"/>
              <a:ext cx="101" cy="104"/>
            </a:xfrm>
            <a:custGeom>
              <a:avLst/>
              <a:gdLst>
                <a:gd name="txL" fmla="*/ 0 w 304"/>
                <a:gd name="txT" fmla="*/ 0 h 288"/>
                <a:gd name="txR" fmla="*/ 304 w 304"/>
                <a:gd name="txB" fmla="*/ 288 h 288"/>
              </a:gdLst>
              <a:ahLst/>
              <a:cxnLst>
                <a:cxn ang="0">
                  <a:pos x="0" y="0"/>
                </a:cxn>
                <a:cxn ang="0">
                  <a:pos x="0" y="0"/>
                </a:cxn>
                <a:cxn ang="0">
                  <a:pos x="0" y="0"/>
                </a:cxn>
                <a:cxn ang="0">
                  <a:pos x="0" y="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alpha val="100000"/>
              </a:srgbClr>
            </a:solidFill>
            <a:ln w="9525">
              <a:noFill/>
            </a:ln>
          </p:spPr>
          <p:txBody>
            <a:bodyPr/>
            <a:lstStyle/>
            <a:p>
              <a:endParaRPr lang="zh-CN" altLang="en-US"/>
            </a:p>
          </p:txBody>
        </p:sp>
        <p:sp>
          <p:nvSpPr>
            <p:cNvPr id="52530" name="Oval 975"/>
            <p:cNvSpPr/>
            <p:nvPr/>
          </p:nvSpPr>
          <p:spPr>
            <a:xfrm>
              <a:off x="1685" y="3712"/>
              <a:ext cx="19" cy="41"/>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1" name="Freeform 976"/>
            <p:cNvSpPr/>
            <p:nvPr/>
          </p:nvSpPr>
          <p:spPr>
            <a:xfrm>
              <a:off x="1595" y="3713"/>
              <a:ext cx="102" cy="86"/>
            </a:xfrm>
            <a:custGeom>
              <a:avLst/>
              <a:gdLst>
                <a:gd name="txL" fmla="*/ 0 w 306"/>
                <a:gd name="txT" fmla="*/ 0 h 240"/>
                <a:gd name="txR" fmla="*/ 306 w 306"/>
                <a:gd name="txB" fmla="*/ 240 h 240"/>
              </a:gdLst>
              <a:ahLst/>
              <a:cxnLst>
                <a:cxn ang="0">
                  <a:pos x="0" y="0"/>
                </a:cxn>
                <a:cxn ang="0">
                  <a:pos x="0" y="0"/>
                </a:cxn>
                <a:cxn ang="0">
                  <a:pos x="0" y="0"/>
                </a:cxn>
                <a:cxn ang="0">
                  <a:pos x="0" y="0"/>
                </a:cxn>
                <a:cxn ang="0">
                  <a:pos x="0" y="0"/>
                </a:cxn>
              </a:cxnLst>
              <a:rect l="txL" t="txT" r="txR" b="txB"/>
              <a:pathLst>
                <a:path w="306" h="240">
                  <a:moveTo>
                    <a:pt x="0" y="106"/>
                  </a:moveTo>
                  <a:lnTo>
                    <a:pt x="2" y="240"/>
                  </a:lnTo>
                  <a:lnTo>
                    <a:pt x="306" y="110"/>
                  </a:lnTo>
                  <a:lnTo>
                    <a:pt x="300" y="0"/>
                  </a:lnTo>
                  <a:lnTo>
                    <a:pt x="0" y="106"/>
                  </a:lnTo>
                  <a:close/>
                </a:path>
              </a:pathLst>
            </a:custGeom>
            <a:solidFill>
              <a:srgbClr val="DDDDDD">
                <a:alpha val="100000"/>
              </a:srgbClr>
            </a:solidFill>
            <a:ln w="9525" cap="flat" cmpd="sng">
              <a:solidFill>
                <a:schemeClr val="tx2">
                  <a:alpha val="100000"/>
                </a:schemeClr>
              </a:solidFill>
              <a:prstDash val="solid"/>
              <a:round/>
              <a:headEnd type="none" w="med" len="med"/>
              <a:tailEnd type="none" w="med" len="med"/>
            </a:ln>
          </p:spPr>
          <p:txBody>
            <a:bodyPr/>
            <a:lstStyle/>
            <a:p>
              <a:endParaRPr lang="zh-CN" altLang="en-US"/>
            </a:p>
          </p:txBody>
        </p:sp>
        <p:sp>
          <p:nvSpPr>
            <p:cNvPr id="52532" name="AutoShape 977"/>
            <p:cNvSpPr/>
            <p:nvPr/>
          </p:nvSpPr>
          <p:spPr>
            <a:xfrm>
              <a:off x="1115" y="3742"/>
              <a:ext cx="495" cy="62"/>
            </a:xfrm>
            <a:prstGeom prst="roundRect">
              <a:avLst>
                <a:gd name="adj" fmla="val 50000"/>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3" name="AutoShape 978"/>
            <p:cNvSpPr/>
            <p:nvPr/>
          </p:nvSpPr>
          <p:spPr>
            <a:xfrm>
              <a:off x="1141" y="3754"/>
              <a:ext cx="443" cy="35"/>
            </a:xfrm>
            <a:prstGeom prst="roundRect">
              <a:avLst>
                <a:gd name="adj" fmla="val 50000"/>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4" name="Oval 979"/>
            <p:cNvSpPr/>
            <p:nvPr/>
          </p:nvSpPr>
          <p:spPr>
            <a:xfrm>
              <a:off x="1183" y="3612"/>
              <a:ext cx="68" cy="62"/>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5" name="Oval 980"/>
            <p:cNvSpPr/>
            <p:nvPr/>
          </p:nvSpPr>
          <p:spPr>
            <a:xfrm>
              <a:off x="1258" y="3615"/>
              <a:ext cx="68" cy="59"/>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52536" name="Oval 981"/>
            <p:cNvSpPr/>
            <p:nvPr/>
          </p:nvSpPr>
          <p:spPr>
            <a:xfrm>
              <a:off x="1333" y="3612"/>
              <a:ext cx="64" cy="62"/>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37" name="Rectangle 982"/>
            <p:cNvSpPr/>
            <p:nvPr/>
          </p:nvSpPr>
          <p:spPr>
            <a:xfrm>
              <a:off x="1498" y="3376"/>
              <a:ext cx="34" cy="328"/>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52287" name="Group 983"/>
          <p:cNvGrpSpPr/>
          <p:nvPr/>
        </p:nvGrpSpPr>
        <p:grpSpPr>
          <a:xfrm>
            <a:off x="7900988" y="5224463"/>
            <a:ext cx="230187" cy="498475"/>
            <a:chOff x="1115" y="2770"/>
            <a:chExt cx="589" cy="1034"/>
          </a:xfrm>
        </p:grpSpPr>
        <p:sp>
          <p:nvSpPr>
            <p:cNvPr id="52482" name="Freeform 984"/>
            <p:cNvSpPr/>
            <p:nvPr/>
          </p:nvSpPr>
          <p:spPr>
            <a:xfrm>
              <a:off x="1581" y="2772"/>
              <a:ext cx="117" cy="986"/>
            </a:xfrm>
            <a:custGeom>
              <a:avLst/>
              <a:gdLst>
                <a:gd name="txL" fmla="*/ 0 w 354"/>
                <a:gd name="txT" fmla="*/ 0 h 2742"/>
                <a:gd name="txR" fmla="*/ 354 w 354"/>
                <a:gd name="txB" fmla="*/ 2742 h 2742"/>
              </a:gdLst>
              <a:ahLst/>
              <a:cxnLst>
                <a:cxn ang="0">
                  <a:pos x="0" y="0"/>
                </a:cxn>
                <a:cxn ang="0">
                  <a:pos x="0" y="0"/>
                </a:cxn>
                <a:cxn ang="0">
                  <a:pos x="0" y="0"/>
                </a:cxn>
                <a:cxn ang="0">
                  <a:pos x="0" y="0"/>
                </a:cxn>
                <a:cxn ang="0">
                  <a:pos x="0"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52483" name="Rectangle 985"/>
            <p:cNvSpPr/>
            <p:nvPr/>
          </p:nvSpPr>
          <p:spPr>
            <a:xfrm>
              <a:off x="1143" y="2770"/>
              <a:ext cx="431" cy="985"/>
            </a:xfrm>
            <a:prstGeom prst="rect">
              <a:avLst/>
            </a:prstGeom>
            <a:gradFill rotWithShape="1">
              <a:gsLst>
                <a:gs pos="0">
                  <a:srgbClr val="808080"/>
                </a:gs>
                <a:gs pos="100000">
                  <a:srgbClr val="C0C0C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84" name="Freeform 986"/>
            <p:cNvSpPr/>
            <p:nvPr/>
          </p:nvSpPr>
          <p:spPr>
            <a:xfrm>
              <a:off x="1603" y="2831"/>
              <a:ext cx="70" cy="913"/>
            </a:xfrm>
            <a:custGeom>
              <a:avLst/>
              <a:gdLst>
                <a:gd name="txL" fmla="*/ 0 w 211"/>
                <a:gd name="txT" fmla="*/ 0 h 2537"/>
                <a:gd name="txR" fmla="*/ 211 w 211"/>
                <a:gd name="txB" fmla="*/ 2537 h 2537"/>
              </a:gdLst>
              <a:ahLst/>
              <a:cxnLst>
                <a:cxn ang="0">
                  <a:pos x="0" y="0"/>
                </a:cxn>
                <a:cxn ang="0">
                  <a:pos x="0" y="0"/>
                </a:cxn>
                <a:cxn ang="0">
                  <a:pos x="0" y="0"/>
                </a:cxn>
                <a:cxn ang="0">
                  <a:pos x="0"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52485" name="Freeform 987"/>
            <p:cNvSpPr/>
            <p:nvPr/>
          </p:nvSpPr>
          <p:spPr>
            <a:xfrm>
              <a:off x="1588" y="3293"/>
              <a:ext cx="109" cy="81"/>
            </a:xfrm>
            <a:custGeom>
              <a:avLst/>
              <a:gdLst>
                <a:gd name="txL" fmla="*/ 0 w 328"/>
                <a:gd name="txT" fmla="*/ 0 h 226"/>
                <a:gd name="txR" fmla="*/ 328 w 328"/>
                <a:gd name="txB" fmla="*/ 226 h 226"/>
              </a:gdLst>
              <a:ahLst/>
              <a:cxnLst>
                <a:cxn ang="0">
                  <a:pos x="0" y="0"/>
                </a:cxn>
                <a:cxn ang="0">
                  <a:pos x="0" y="0"/>
                </a:cxn>
                <a:cxn ang="0">
                  <a:pos x="0" y="0"/>
                </a:cxn>
                <a:cxn ang="0">
                  <a:pos x="0" y="0"/>
                </a:cxn>
                <a:cxn ang="0">
                  <a:pos x="0"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sp>
          <p:nvSpPr>
            <p:cNvPr id="52486" name="Rectangle 988"/>
            <p:cNvSpPr/>
            <p:nvPr/>
          </p:nvSpPr>
          <p:spPr>
            <a:xfrm>
              <a:off x="1143" y="2885"/>
              <a:ext cx="248"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87" name="Group 989"/>
            <p:cNvGrpSpPr/>
            <p:nvPr/>
          </p:nvGrpSpPr>
          <p:grpSpPr>
            <a:xfrm>
              <a:off x="1367" y="2873"/>
              <a:ext cx="240" cy="63"/>
              <a:chOff x="614" y="2568"/>
              <a:chExt cx="725" cy="139"/>
            </a:xfrm>
          </p:grpSpPr>
          <p:sp>
            <p:nvSpPr>
              <p:cNvPr id="52512" name="AutoShape 990"/>
              <p:cNvSpPr/>
              <p:nvPr/>
            </p:nvSpPr>
            <p:spPr>
              <a:xfrm>
                <a:off x="614" y="2566"/>
                <a:ext cx="724" cy="138"/>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13" name="AutoShape 991"/>
              <p:cNvSpPr/>
              <p:nvPr/>
            </p:nvSpPr>
            <p:spPr>
              <a:xfrm>
                <a:off x="626" y="2581"/>
                <a:ext cx="699" cy="109"/>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488" name="Rectangle 992"/>
            <p:cNvSpPr/>
            <p:nvPr/>
          </p:nvSpPr>
          <p:spPr>
            <a:xfrm>
              <a:off x="1152" y="3024"/>
              <a:ext cx="244" cy="23"/>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89" name="Group 993"/>
            <p:cNvGrpSpPr/>
            <p:nvPr/>
          </p:nvGrpSpPr>
          <p:grpSpPr>
            <a:xfrm>
              <a:off x="1366" y="3014"/>
              <a:ext cx="240" cy="58"/>
              <a:chOff x="614" y="2568"/>
              <a:chExt cx="725" cy="139"/>
            </a:xfrm>
          </p:grpSpPr>
          <p:sp>
            <p:nvSpPr>
              <p:cNvPr id="52510" name="AutoShape 994"/>
              <p:cNvSpPr/>
              <p:nvPr/>
            </p:nvSpPr>
            <p:spPr>
              <a:xfrm>
                <a:off x="617" y="2567"/>
                <a:ext cx="724" cy="142"/>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11" name="AutoShape 995"/>
              <p:cNvSpPr/>
              <p:nvPr/>
            </p:nvSpPr>
            <p:spPr>
              <a:xfrm>
                <a:off x="629" y="2583"/>
                <a:ext cx="699" cy="110"/>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490" name="Rectangle 996"/>
            <p:cNvSpPr/>
            <p:nvPr/>
          </p:nvSpPr>
          <p:spPr>
            <a:xfrm>
              <a:off x="1147" y="3172"/>
              <a:ext cx="244"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91" name="Rectangle 997"/>
            <p:cNvSpPr/>
            <p:nvPr/>
          </p:nvSpPr>
          <p:spPr>
            <a:xfrm>
              <a:off x="1152" y="3300"/>
              <a:ext cx="248" cy="20"/>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92" name="Group 998"/>
            <p:cNvGrpSpPr/>
            <p:nvPr/>
          </p:nvGrpSpPr>
          <p:grpSpPr>
            <a:xfrm>
              <a:off x="1361" y="3287"/>
              <a:ext cx="240" cy="65"/>
              <a:chOff x="614" y="2568"/>
              <a:chExt cx="725" cy="139"/>
            </a:xfrm>
          </p:grpSpPr>
          <p:sp>
            <p:nvSpPr>
              <p:cNvPr id="52508" name="AutoShape 999"/>
              <p:cNvSpPr/>
              <p:nvPr/>
            </p:nvSpPr>
            <p:spPr>
              <a:xfrm>
                <a:off x="619" y="2568"/>
                <a:ext cx="724" cy="141"/>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9" name="AutoShape 1000"/>
              <p:cNvSpPr/>
              <p:nvPr/>
            </p:nvSpPr>
            <p:spPr>
              <a:xfrm>
                <a:off x="632" y="2582"/>
                <a:ext cx="699" cy="113"/>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493" name="Freeform 1001"/>
            <p:cNvSpPr/>
            <p:nvPr/>
          </p:nvSpPr>
          <p:spPr>
            <a:xfrm>
              <a:off x="1590" y="3169"/>
              <a:ext cx="108" cy="81"/>
            </a:xfrm>
            <a:custGeom>
              <a:avLst/>
              <a:gdLst>
                <a:gd name="txL" fmla="*/ 0 w 328"/>
                <a:gd name="txT" fmla="*/ 0 h 226"/>
                <a:gd name="txR" fmla="*/ 328 w 328"/>
                <a:gd name="txB" fmla="*/ 226 h 226"/>
              </a:gdLst>
              <a:ahLst/>
              <a:cxnLst>
                <a:cxn ang="0">
                  <a:pos x="0" y="0"/>
                </a:cxn>
                <a:cxn ang="0">
                  <a:pos x="0" y="0"/>
                </a:cxn>
                <a:cxn ang="0">
                  <a:pos x="0" y="0"/>
                </a:cxn>
                <a:cxn ang="0">
                  <a:pos x="0" y="0"/>
                </a:cxn>
                <a:cxn ang="0">
                  <a:pos x="0"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grpSp>
          <p:nvGrpSpPr>
            <p:cNvPr id="52494" name="Group 1002"/>
            <p:cNvGrpSpPr/>
            <p:nvPr/>
          </p:nvGrpSpPr>
          <p:grpSpPr>
            <a:xfrm>
              <a:off x="1363" y="3158"/>
              <a:ext cx="240" cy="60"/>
              <a:chOff x="614" y="2568"/>
              <a:chExt cx="725" cy="139"/>
            </a:xfrm>
          </p:grpSpPr>
          <p:sp>
            <p:nvSpPr>
              <p:cNvPr id="52506" name="AutoShape 1003"/>
              <p:cNvSpPr/>
              <p:nvPr/>
            </p:nvSpPr>
            <p:spPr>
              <a:xfrm>
                <a:off x="613" y="2569"/>
                <a:ext cx="724" cy="137"/>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7" name="AutoShape 1004"/>
              <p:cNvSpPr/>
              <p:nvPr/>
            </p:nvSpPr>
            <p:spPr>
              <a:xfrm>
                <a:off x="626" y="2585"/>
                <a:ext cx="699" cy="107"/>
              </a:xfrm>
              <a:prstGeom prst="roundRect">
                <a:avLst>
                  <a:gd name="adj" fmla="val 50000"/>
                </a:avLst>
              </a:prstGeom>
              <a:solidFill>
                <a:srgbClr val="DDDDDD"/>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2495" name="Rectangle 1005"/>
            <p:cNvSpPr/>
            <p:nvPr/>
          </p:nvSpPr>
          <p:spPr>
            <a:xfrm>
              <a:off x="1574" y="2770"/>
              <a:ext cx="28" cy="988"/>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96" name="Freeform 1006"/>
            <p:cNvSpPr/>
            <p:nvPr/>
          </p:nvSpPr>
          <p:spPr>
            <a:xfrm>
              <a:off x="1599" y="3019"/>
              <a:ext cx="98" cy="92"/>
            </a:xfrm>
            <a:custGeom>
              <a:avLst/>
              <a:gdLst>
                <a:gd name="txL" fmla="*/ 0 w 296"/>
                <a:gd name="txT" fmla="*/ 0 h 256"/>
                <a:gd name="txR" fmla="*/ 296 w 296"/>
                <a:gd name="txB" fmla="*/ 256 h 256"/>
              </a:gdLst>
              <a:ahLst/>
              <a:cxnLst>
                <a:cxn ang="0">
                  <a:pos x="0" y="0"/>
                </a:cxn>
                <a:cxn ang="0">
                  <a:pos x="0" y="0"/>
                </a:cxn>
                <a:cxn ang="0">
                  <a:pos x="0" y="0"/>
                </a:cxn>
                <a:cxn ang="0">
                  <a:pos x="0" y="0"/>
                </a:cxn>
                <a:cxn ang="0">
                  <a:pos x="0"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alpha val="100000"/>
              </a:srgbClr>
            </a:solidFill>
            <a:ln w="9525">
              <a:noFill/>
            </a:ln>
          </p:spPr>
          <p:txBody>
            <a:bodyPr/>
            <a:lstStyle/>
            <a:p>
              <a:endParaRPr lang="zh-CN" altLang="en-US"/>
            </a:p>
          </p:txBody>
        </p:sp>
        <p:sp>
          <p:nvSpPr>
            <p:cNvPr id="52497" name="Freeform 1007"/>
            <p:cNvSpPr/>
            <p:nvPr/>
          </p:nvSpPr>
          <p:spPr>
            <a:xfrm>
              <a:off x="1601" y="2878"/>
              <a:ext cx="101" cy="104"/>
            </a:xfrm>
            <a:custGeom>
              <a:avLst/>
              <a:gdLst>
                <a:gd name="txL" fmla="*/ 0 w 304"/>
                <a:gd name="txT" fmla="*/ 0 h 288"/>
                <a:gd name="txR" fmla="*/ 304 w 304"/>
                <a:gd name="txB" fmla="*/ 288 h 288"/>
              </a:gdLst>
              <a:ahLst/>
              <a:cxnLst>
                <a:cxn ang="0">
                  <a:pos x="0" y="0"/>
                </a:cxn>
                <a:cxn ang="0">
                  <a:pos x="0" y="0"/>
                </a:cxn>
                <a:cxn ang="0">
                  <a:pos x="0" y="0"/>
                </a:cxn>
                <a:cxn ang="0">
                  <a:pos x="0" y="0"/>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alpha val="100000"/>
              </a:srgbClr>
            </a:solidFill>
            <a:ln w="9525">
              <a:noFill/>
            </a:ln>
          </p:spPr>
          <p:txBody>
            <a:bodyPr/>
            <a:lstStyle/>
            <a:p>
              <a:endParaRPr lang="zh-CN" altLang="en-US"/>
            </a:p>
          </p:txBody>
        </p:sp>
        <p:sp>
          <p:nvSpPr>
            <p:cNvPr id="52498" name="Oval 1008"/>
            <p:cNvSpPr/>
            <p:nvPr/>
          </p:nvSpPr>
          <p:spPr>
            <a:xfrm>
              <a:off x="1684" y="3712"/>
              <a:ext cx="20" cy="43"/>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99" name="Freeform 1009"/>
            <p:cNvSpPr/>
            <p:nvPr/>
          </p:nvSpPr>
          <p:spPr>
            <a:xfrm>
              <a:off x="1595" y="3713"/>
              <a:ext cx="102" cy="86"/>
            </a:xfrm>
            <a:custGeom>
              <a:avLst/>
              <a:gdLst>
                <a:gd name="txL" fmla="*/ 0 w 306"/>
                <a:gd name="txT" fmla="*/ 0 h 240"/>
                <a:gd name="txR" fmla="*/ 306 w 306"/>
                <a:gd name="txB" fmla="*/ 240 h 240"/>
              </a:gdLst>
              <a:ahLst/>
              <a:cxnLst>
                <a:cxn ang="0">
                  <a:pos x="0" y="0"/>
                </a:cxn>
                <a:cxn ang="0">
                  <a:pos x="0" y="0"/>
                </a:cxn>
                <a:cxn ang="0">
                  <a:pos x="0" y="0"/>
                </a:cxn>
                <a:cxn ang="0">
                  <a:pos x="0" y="0"/>
                </a:cxn>
                <a:cxn ang="0">
                  <a:pos x="0" y="0"/>
                </a:cxn>
              </a:cxnLst>
              <a:rect l="txL" t="txT" r="txR" b="txB"/>
              <a:pathLst>
                <a:path w="306" h="240">
                  <a:moveTo>
                    <a:pt x="0" y="106"/>
                  </a:moveTo>
                  <a:lnTo>
                    <a:pt x="2" y="240"/>
                  </a:lnTo>
                  <a:lnTo>
                    <a:pt x="306" y="110"/>
                  </a:lnTo>
                  <a:lnTo>
                    <a:pt x="300" y="0"/>
                  </a:lnTo>
                  <a:lnTo>
                    <a:pt x="0" y="106"/>
                  </a:lnTo>
                  <a:close/>
                </a:path>
              </a:pathLst>
            </a:custGeom>
            <a:solidFill>
              <a:srgbClr val="DDDDDD">
                <a:alpha val="100000"/>
              </a:srgbClr>
            </a:solidFill>
            <a:ln w="9525" cap="flat" cmpd="sng">
              <a:solidFill>
                <a:schemeClr val="tx2">
                  <a:alpha val="100000"/>
                </a:schemeClr>
              </a:solidFill>
              <a:prstDash val="solid"/>
              <a:round/>
              <a:headEnd type="none" w="med" len="med"/>
              <a:tailEnd type="none" w="med" len="med"/>
            </a:ln>
          </p:spPr>
          <p:txBody>
            <a:bodyPr/>
            <a:lstStyle/>
            <a:p>
              <a:endParaRPr lang="zh-CN" altLang="en-US"/>
            </a:p>
          </p:txBody>
        </p:sp>
        <p:sp>
          <p:nvSpPr>
            <p:cNvPr id="52500" name="AutoShape 1010"/>
            <p:cNvSpPr/>
            <p:nvPr/>
          </p:nvSpPr>
          <p:spPr>
            <a:xfrm>
              <a:off x="1115" y="3741"/>
              <a:ext cx="496" cy="63"/>
            </a:xfrm>
            <a:prstGeom prst="roundRect">
              <a:avLst>
                <a:gd name="adj" fmla="val 50000"/>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1" name="AutoShape 1011"/>
            <p:cNvSpPr/>
            <p:nvPr/>
          </p:nvSpPr>
          <p:spPr>
            <a:xfrm>
              <a:off x="1143" y="3755"/>
              <a:ext cx="443" cy="36"/>
            </a:xfrm>
            <a:prstGeom prst="roundRect">
              <a:avLst>
                <a:gd name="adj" fmla="val 50000"/>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2" name="Oval 1012"/>
            <p:cNvSpPr/>
            <p:nvPr/>
          </p:nvSpPr>
          <p:spPr>
            <a:xfrm>
              <a:off x="1184" y="3613"/>
              <a:ext cx="65" cy="63"/>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3" name="Oval 1013"/>
            <p:cNvSpPr/>
            <p:nvPr/>
          </p:nvSpPr>
          <p:spPr>
            <a:xfrm>
              <a:off x="1257" y="3613"/>
              <a:ext cx="65" cy="63"/>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52504" name="Oval 1014"/>
            <p:cNvSpPr/>
            <p:nvPr/>
          </p:nvSpPr>
          <p:spPr>
            <a:xfrm>
              <a:off x="1330" y="3613"/>
              <a:ext cx="65" cy="59"/>
            </a:xfrm>
            <a:prstGeom prst="ellipse">
              <a:avLst/>
            </a:prstGeom>
            <a:solidFill>
              <a:srgbClr val="DDDDDD"/>
            </a:solid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505" name="Rectangle 1015"/>
            <p:cNvSpPr/>
            <p:nvPr/>
          </p:nvSpPr>
          <p:spPr>
            <a:xfrm>
              <a:off x="1497" y="3376"/>
              <a:ext cx="32" cy="329"/>
            </a:xfrm>
            <a:prstGeom prst="rect">
              <a:avLst/>
            </a:prstGeom>
            <a:solidFill>
              <a:schemeClr val="bg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52288" name="Group 1070"/>
          <p:cNvGrpSpPr/>
          <p:nvPr/>
        </p:nvGrpSpPr>
        <p:grpSpPr>
          <a:xfrm>
            <a:off x="7202488" y="2486025"/>
            <a:ext cx="392112" cy="180975"/>
            <a:chOff x="4655" y="2464"/>
            <a:chExt cx="319" cy="132"/>
          </a:xfrm>
        </p:grpSpPr>
        <p:grpSp>
          <p:nvGrpSpPr>
            <p:cNvPr id="52465" name="Group 1071"/>
            <p:cNvGrpSpPr/>
            <p:nvPr/>
          </p:nvGrpSpPr>
          <p:grpSpPr>
            <a:xfrm>
              <a:off x="4660" y="2464"/>
              <a:ext cx="310" cy="130"/>
              <a:chOff x="4334" y="1470"/>
              <a:chExt cx="246" cy="107"/>
            </a:xfrm>
          </p:grpSpPr>
          <p:sp>
            <p:nvSpPr>
              <p:cNvPr id="5247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7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7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77" name="Group 1075"/>
              <p:cNvGrpSpPr/>
              <p:nvPr/>
            </p:nvGrpSpPr>
            <p:grpSpPr>
              <a:xfrm>
                <a:off x="4383" y="1488"/>
                <a:ext cx="138" cy="33"/>
                <a:chOff x="2468" y="1332"/>
                <a:chExt cx="310" cy="60"/>
              </a:xfrm>
            </p:grpSpPr>
            <p:sp>
              <p:nvSpPr>
                <p:cNvPr id="52480" name="Freeform 107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481" name="Freeform 107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478" name="Line 107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479" name="Line 1079"/>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52466"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67"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68"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69" name="Group 1083"/>
            <p:cNvGrpSpPr/>
            <p:nvPr/>
          </p:nvGrpSpPr>
          <p:grpSpPr>
            <a:xfrm>
              <a:off x="4719" y="2486"/>
              <a:ext cx="179" cy="41"/>
              <a:chOff x="2468" y="1332"/>
              <a:chExt cx="310" cy="60"/>
            </a:xfrm>
          </p:grpSpPr>
          <p:sp>
            <p:nvSpPr>
              <p:cNvPr id="52472" name="Freeform 108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2473" name="Freeform 108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52470" name="Line 1086"/>
            <p:cNvSpPr/>
            <p:nvPr/>
          </p:nvSpPr>
          <p:spPr>
            <a:xfrm>
              <a:off x="4656" y="2506"/>
              <a:ext cx="0" cy="58"/>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471" name="Line 1087"/>
            <p:cNvSpPr/>
            <p:nvPr/>
          </p:nvSpPr>
          <p:spPr>
            <a:xfrm>
              <a:off x="4971" y="2507"/>
              <a:ext cx="0" cy="57"/>
            </a:xfrm>
            <a:prstGeom prst="line">
              <a:avLst/>
            </a:prstGeom>
            <a:ln w="9525" cap="flat" cmpd="sng">
              <a:solidFill>
                <a:srgbClr val="FF0000"/>
              </a:solidFill>
              <a:prstDash val="solid"/>
              <a:headEnd type="none" w="med" len="med"/>
              <a:tailEnd type="none" w="med" len="med"/>
            </a:ln>
          </p:spPr>
          <p:txBody>
            <a:bodyPr/>
            <a:lstStyle/>
            <a:p>
              <a:endParaRPr lang="zh-CN" altLang="en-US"/>
            </a:p>
          </p:txBody>
        </p:sp>
      </p:grpSp>
      <p:grpSp>
        <p:nvGrpSpPr>
          <p:cNvPr id="52289" name="Group 1088"/>
          <p:cNvGrpSpPr/>
          <p:nvPr/>
        </p:nvGrpSpPr>
        <p:grpSpPr>
          <a:xfrm>
            <a:off x="7205663" y="2752725"/>
            <a:ext cx="407987" cy="180975"/>
            <a:chOff x="4655" y="2464"/>
            <a:chExt cx="319" cy="132"/>
          </a:xfrm>
        </p:grpSpPr>
        <p:grpSp>
          <p:nvGrpSpPr>
            <p:cNvPr id="52448" name="Group 1089"/>
            <p:cNvGrpSpPr/>
            <p:nvPr/>
          </p:nvGrpSpPr>
          <p:grpSpPr>
            <a:xfrm>
              <a:off x="4660" y="2464"/>
              <a:ext cx="310" cy="130"/>
              <a:chOff x="4334" y="1470"/>
              <a:chExt cx="246" cy="107"/>
            </a:xfrm>
          </p:grpSpPr>
          <p:sp>
            <p:nvSpPr>
              <p:cNvPr id="5245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5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5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60" name="Group 1093"/>
              <p:cNvGrpSpPr/>
              <p:nvPr/>
            </p:nvGrpSpPr>
            <p:grpSpPr>
              <a:xfrm>
                <a:off x="4383" y="1488"/>
                <a:ext cx="138" cy="33"/>
                <a:chOff x="2468" y="1332"/>
                <a:chExt cx="310" cy="60"/>
              </a:xfrm>
            </p:grpSpPr>
            <p:sp>
              <p:nvSpPr>
                <p:cNvPr id="52463" name="Freeform 109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464" name="Freeform 109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461" name="Line 109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462" name="Line 1097"/>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52449"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50"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51"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52" name="Group 1101"/>
            <p:cNvGrpSpPr/>
            <p:nvPr/>
          </p:nvGrpSpPr>
          <p:grpSpPr>
            <a:xfrm>
              <a:off x="4719" y="2486"/>
              <a:ext cx="179" cy="41"/>
              <a:chOff x="2468" y="1332"/>
              <a:chExt cx="310" cy="60"/>
            </a:xfrm>
          </p:grpSpPr>
          <p:sp>
            <p:nvSpPr>
              <p:cNvPr id="52455" name="Freeform 110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2456" name="Freeform 110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52453" name="Line 1104"/>
            <p:cNvSpPr/>
            <p:nvPr/>
          </p:nvSpPr>
          <p:spPr>
            <a:xfrm>
              <a:off x="4656" y="2506"/>
              <a:ext cx="0" cy="58"/>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454" name="Line 1105"/>
            <p:cNvSpPr/>
            <p:nvPr/>
          </p:nvSpPr>
          <p:spPr>
            <a:xfrm>
              <a:off x="4972" y="2507"/>
              <a:ext cx="0" cy="57"/>
            </a:xfrm>
            <a:prstGeom prst="line">
              <a:avLst/>
            </a:prstGeom>
            <a:ln w="9525" cap="flat" cmpd="sng">
              <a:solidFill>
                <a:srgbClr val="FF0000"/>
              </a:solidFill>
              <a:prstDash val="solid"/>
              <a:headEnd type="none" w="med" len="med"/>
              <a:tailEnd type="none" w="med" len="med"/>
            </a:ln>
          </p:spPr>
          <p:txBody>
            <a:bodyPr/>
            <a:lstStyle/>
            <a:p>
              <a:endParaRPr lang="zh-CN" altLang="en-US"/>
            </a:p>
          </p:txBody>
        </p:sp>
      </p:grpSp>
      <p:grpSp>
        <p:nvGrpSpPr>
          <p:cNvPr id="52290" name="Group 1106"/>
          <p:cNvGrpSpPr/>
          <p:nvPr/>
        </p:nvGrpSpPr>
        <p:grpSpPr>
          <a:xfrm>
            <a:off x="7758113" y="2749550"/>
            <a:ext cx="407987" cy="180975"/>
            <a:chOff x="4655" y="2464"/>
            <a:chExt cx="319" cy="132"/>
          </a:xfrm>
        </p:grpSpPr>
        <p:grpSp>
          <p:nvGrpSpPr>
            <p:cNvPr id="52431" name="Group 1107"/>
            <p:cNvGrpSpPr/>
            <p:nvPr/>
          </p:nvGrpSpPr>
          <p:grpSpPr>
            <a:xfrm>
              <a:off x="4660" y="2464"/>
              <a:ext cx="310" cy="130"/>
              <a:chOff x="4334" y="1470"/>
              <a:chExt cx="246" cy="107"/>
            </a:xfrm>
          </p:grpSpPr>
          <p:sp>
            <p:nvSpPr>
              <p:cNvPr id="5244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4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4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43" name="Group 1111"/>
              <p:cNvGrpSpPr/>
              <p:nvPr/>
            </p:nvGrpSpPr>
            <p:grpSpPr>
              <a:xfrm>
                <a:off x="4383" y="1488"/>
                <a:ext cx="138" cy="33"/>
                <a:chOff x="2468" y="1332"/>
                <a:chExt cx="310" cy="60"/>
              </a:xfrm>
            </p:grpSpPr>
            <p:sp>
              <p:nvSpPr>
                <p:cNvPr id="52446" name="Freeform 111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447" name="Freeform 111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444" name="Line 111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445" name="Line 111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52432"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33"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34"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35" name="Group 1119"/>
            <p:cNvGrpSpPr/>
            <p:nvPr/>
          </p:nvGrpSpPr>
          <p:grpSpPr>
            <a:xfrm>
              <a:off x="4719" y="2486"/>
              <a:ext cx="179" cy="41"/>
              <a:chOff x="2468" y="1332"/>
              <a:chExt cx="310" cy="60"/>
            </a:xfrm>
          </p:grpSpPr>
          <p:sp>
            <p:nvSpPr>
              <p:cNvPr id="52438" name="Freeform 112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2439" name="Freeform 112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52436" name="Line 1122"/>
            <p:cNvSpPr/>
            <p:nvPr/>
          </p:nvSpPr>
          <p:spPr>
            <a:xfrm>
              <a:off x="4656" y="2506"/>
              <a:ext cx="0" cy="58"/>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437" name="Line 1123"/>
            <p:cNvSpPr/>
            <p:nvPr/>
          </p:nvSpPr>
          <p:spPr>
            <a:xfrm>
              <a:off x="4972" y="2507"/>
              <a:ext cx="0" cy="57"/>
            </a:xfrm>
            <a:prstGeom prst="line">
              <a:avLst/>
            </a:prstGeom>
            <a:ln w="9525" cap="flat" cmpd="sng">
              <a:solidFill>
                <a:srgbClr val="FF0000"/>
              </a:solidFill>
              <a:prstDash val="solid"/>
              <a:headEnd type="none" w="med" len="med"/>
              <a:tailEnd type="none" w="med" len="med"/>
            </a:ln>
          </p:spPr>
          <p:txBody>
            <a:bodyPr/>
            <a:lstStyle/>
            <a:p>
              <a:endParaRPr lang="zh-CN" altLang="en-US"/>
            </a:p>
          </p:txBody>
        </p:sp>
      </p:grpSp>
      <p:grpSp>
        <p:nvGrpSpPr>
          <p:cNvPr id="52291" name="Group 1124"/>
          <p:cNvGrpSpPr/>
          <p:nvPr/>
        </p:nvGrpSpPr>
        <p:grpSpPr>
          <a:xfrm>
            <a:off x="7688263" y="2390775"/>
            <a:ext cx="392112" cy="180975"/>
            <a:chOff x="4655" y="2464"/>
            <a:chExt cx="319" cy="132"/>
          </a:xfrm>
        </p:grpSpPr>
        <p:grpSp>
          <p:nvGrpSpPr>
            <p:cNvPr id="52414" name="Group 1125"/>
            <p:cNvGrpSpPr/>
            <p:nvPr/>
          </p:nvGrpSpPr>
          <p:grpSpPr>
            <a:xfrm>
              <a:off x="4660" y="2464"/>
              <a:ext cx="310" cy="130"/>
              <a:chOff x="4334" y="1470"/>
              <a:chExt cx="246" cy="107"/>
            </a:xfrm>
          </p:grpSpPr>
          <p:sp>
            <p:nvSpPr>
              <p:cNvPr id="5242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2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2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26" name="Group 1129"/>
              <p:cNvGrpSpPr/>
              <p:nvPr/>
            </p:nvGrpSpPr>
            <p:grpSpPr>
              <a:xfrm>
                <a:off x="4383" y="1488"/>
                <a:ext cx="138" cy="33"/>
                <a:chOff x="2468" y="1332"/>
                <a:chExt cx="310" cy="60"/>
              </a:xfrm>
            </p:grpSpPr>
            <p:sp>
              <p:nvSpPr>
                <p:cNvPr id="52429" name="Freeform 113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52430" name="Freeform 113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52427" name="Line 1132"/>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52428" name="Line 1133"/>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52415" name="Oval 407"/>
            <p:cNvSpPr/>
            <p:nvPr/>
          </p:nvSpPr>
          <p:spPr>
            <a:xfrm>
              <a:off x="4656" y="2522"/>
              <a:ext cx="316" cy="74"/>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16" name="Rectangle 410"/>
            <p:cNvSpPr/>
            <p:nvPr/>
          </p:nvSpPr>
          <p:spPr>
            <a:xfrm>
              <a:off x="4656" y="2514"/>
              <a:ext cx="318" cy="45"/>
            </a:xfrm>
            <a:prstGeom prst="rect">
              <a:avLst/>
            </a:prstGeom>
            <a:gradFill rotWithShape="1">
              <a:gsLst>
                <a:gs pos="0">
                  <a:srgbClr val="FF0000"/>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2417" name="Oval 411"/>
            <p:cNvSpPr/>
            <p:nvPr/>
          </p:nvSpPr>
          <p:spPr>
            <a:xfrm>
              <a:off x="4655" y="2464"/>
              <a:ext cx="317" cy="86"/>
            </a:xfrm>
            <a:prstGeom prst="ellipse">
              <a:avLst/>
            </a:prstGeom>
            <a:gradFill rotWithShape="1">
              <a:gsLst>
                <a:gs pos="0">
                  <a:srgbClr val="FF0000"/>
                </a:gs>
                <a:gs pos="100000">
                  <a:srgbClr val="FFFFFF"/>
                </a:gs>
              </a:gsLst>
              <a:lin ang="0" scaled="1"/>
              <a:tileRect/>
            </a:grad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2418" name="Group 1137"/>
            <p:cNvGrpSpPr/>
            <p:nvPr/>
          </p:nvGrpSpPr>
          <p:grpSpPr>
            <a:xfrm>
              <a:off x="4719" y="2486"/>
              <a:ext cx="179" cy="41"/>
              <a:chOff x="2468" y="1332"/>
              <a:chExt cx="310" cy="60"/>
            </a:xfrm>
          </p:grpSpPr>
          <p:sp>
            <p:nvSpPr>
              <p:cNvPr id="52421" name="Freeform 1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2422" name="Freeform 1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rgbClr val="FF0000">
                    <a:alpha val="100000"/>
                  </a:srgbClr>
                </a:solidFill>
                <a:prstDash val="solid"/>
                <a:round/>
                <a:headEnd type="none" w="med" len="med"/>
                <a:tailEnd type="none" w="med" len="med"/>
              </a:ln>
            </p:spPr>
            <p:txBody>
              <a:bodyPr/>
              <a:lstStyle/>
              <a:p>
                <a:endParaRPr lang="zh-CN" altLang="en-US"/>
              </a:p>
            </p:txBody>
          </p:sp>
        </p:grpSp>
        <p:sp>
          <p:nvSpPr>
            <p:cNvPr id="52419" name="Line 1140"/>
            <p:cNvSpPr/>
            <p:nvPr/>
          </p:nvSpPr>
          <p:spPr>
            <a:xfrm>
              <a:off x="4656" y="2506"/>
              <a:ext cx="0" cy="58"/>
            </a:xfrm>
            <a:prstGeom prst="line">
              <a:avLst/>
            </a:prstGeom>
            <a:ln w="9525" cap="flat" cmpd="sng">
              <a:solidFill>
                <a:srgbClr val="FF0000"/>
              </a:solidFill>
              <a:prstDash val="solid"/>
              <a:headEnd type="none" w="med" len="med"/>
              <a:tailEnd type="none" w="med" len="med"/>
            </a:ln>
          </p:spPr>
          <p:txBody>
            <a:bodyPr/>
            <a:lstStyle/>
            <a:p>
              <a:endParaRPr lang="zh-CN" altLang="en-US"/>
            </a:p>
          </p:txBody>
        </p:sp>
        <p:sp>
          <p:nvSpPr>
            <p:cNvPr id="52420" name="Line 1141"/>
            <p:cNvSpPr/>
            <p:nvPr/>
          </p:nvSpPr>
          <p:spPr>
            <a:xfrm>
              <a:off x="4971" y="2507"/>
              <a:ext cx="0" cy="57"/>
            </a:xfrm>
            <a:prstGeom prst="line">
              <a:avLst/>
            </a:prstGeom>
            <a:ln w="9525" cap="flat" cmpd="sng">
              <a:solidFill>
                <a:srgbClr val="FF0000"/>
              </a:solidFill>
              <a:prstDash val="solid"/>
              <a:headEnd type="none" w="med" len="med"/>
              <a:tailEnd type="none" w="med" len="med"/>
            </a:ln>
          </p:spPr>
          <p:txBody>
            <a:bodyPr/>
            <a:lstStyle/>
            <a:p>
              <a:endParaRPr lang="zh-CN" altLang="en-US"/>
            </a:p>
          </p:txBody>
        </p:sp>
      </p:grpSp>
      <p:pic>
        <p:nvPicPr>
          <p:cNvPr id="52292" name="Picture 1142" descr="underline_base"/>
          <p:cNvPicPr/>
          <p:nvPr/>
        </p:nvPicPr>
        <p:blipFill>
          <a:blip r:embed="rId14"/>
          <a:stretch>
            <a:fillRect/>
          </a:stretch>
        </p:blipFill>
        <p:spPr>
          <a:xfrm>
            <a:off x="692150" y="1039813"/>
            <a:ext cx="4264025" cy="188912"/>
          </a:xfrm>
          <a:prstGeom prst="rect">
            <a:avLst/>
          </a:prstGeom>
          <a:noFill/>
          <a:ln w="9525">
            <a:noFill/>
          </a:ln>
        </p:spPr>
      </p:pic>
      <p:sp>
        <p:nvSpPr>
          <p:cNvPr id="5229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24</a:t>
            </a:fld>
            <a:endParaRPr lang="en-US" altLang="zh-CN" sz="1200" dirty="0">
              <a:latin typeface="微软雅黑" panose="020B0503020204020204" pitchFamily="34" charset="-122"/>
              <a:ea typeface="微软雅黑" panose="020B0503020204020204" pitchFamily="34" charset="-122"/>
            </a:endParaRPr>
          </a:p>
        </p:txBody>
      </p:sp>
      <p:grpSp>
        <p:nvGrpSpPr>
          <p:cNvPr id="52294" name="Group 7"/>
          <p:cNvGrpSpPr/>
          <p:nvPr/>
        </p:nvGrpSpPr>
        <p:grpSpPr>
          <a:xfrm>
            <a:off x="6219825" y="4837113"/>
            <a:ext cx="628650" cy="276225"/>
            <a:chOff x="4786435" y="6027638"/>
            <a:chExt cx="748703" cy="417782"/>
          </a:xfrm>
        </p:grpSpPr>
        <p:sp>
          <p:nvSpPr>
            <p:cNvPr id="519" name="Oval 518"/>
            <p:cNvSpPr>
              <a:spLocks noChangeArrowheads="1"/>
            </p:cNvSpPr>
            <p:nvPr/>
          </p:nvSpPr>
          <p:spPr bwMode="auto">
            <a:xfrm flipV="1">
              <a:off x="4792108" y="6145288"/>
              <a:ext cx="743030"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21" name="Oval 520"/>
            <p:cNvSpPr>
              <a:spLocks noChangeArrowheads="1"/>
            </p:cNvSpPr>
            <p:nvPr/>
          </p:nvSpPr>
          <p:spPr bwMode="auto">
            <a:xfrm flipV="1">
              <a:off x="4786435" y="6027638"/>
              <a:ext cx="743032" cy="30013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23" name="Freeform 522"/>
            <p:cNvSpPr/>
            <p:nvPr/>
          </p:nvSpPr>
          <p:spPr bwMode="auto">
            <a:xfrm>
              <a:off x="4943361" y="6087663"/>
              <a:ext cx="436743"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24" name="Freeform 523"/>
            <p:cNvSpPr/>
            <p:nvPr/>
          </p:nvSpPr>
          <p:spPr bwMode="auto">
            <a:xfrm>
              <a:off x="5228850" y="6176503"/>
              <a:ext cx="162597"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25" name="Freeform 524"/>
            <p:cNvSpPr/>
            <p:nvPr/>
          </p:nvSpPr>
          <p:spPr bwMode="auto">
            <a:xfrm>
              <a:off x="4933907" y="6178903"/>
              <a:ext cx="158816"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26" name="Straight Connector 525"/>
            <p:cNvCxnSpPr>
              <a:cxnSpLocks noChangeShapeType="1"/>
              <a:endCxn id="521" idx="2"/>
            </p:cNvCxnSpPr>
            <p:nvPr/>
          </p:nvCxnSpPr>
          <p:spPr bwMode="auto">
            <a:xfrm flipH="1" flipV="1">
              <a:off x="4786435" y="6178903"/>
              <a:ext cx="1891" cy="115250"/>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527" name="Straight Connector 526"/>
            <p:cNvCxnSpPr>
              <a:cxnSpLocks noChangeShapeType="1"/>
            </p:cNvCxnSpPr>
            <p:nvPr/>
          </p:nvCxnSpPr>
          <p:spPr bwMode="auto">
            <a:xfrm flipH="1" flipV="1">
              <a:off x="5533248" y="6183705"/>
              <a:ext cx="1890" cy="115250"/>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52295" name="Group 5"/>
          <p:cNvGrpSpPr/>
          <p:nvPr/>
        </p:nvGrpSpPr>
        <p:grpSpPr>
          <a:xfrm>
            <a:off x="7683500" y="2387600"/>
            <a:ext cx="409575" cy="222250"/>
            <a:chOff x="2213011" y="6015083"/>
            <a:chExt cx="745177" cy="407107"/>
          </a:xfrm>
        </p:grpSpPr>
        <p:sp>
          <p:nvSpPr>
            <p:cNvPr id="529" name="Oval 528"/>
            <p:cNvSpPr>
              <a:spLocks noChangeArrowheads="1"/>
            </p:cNvSpPr>
            <p:nvPr/>
          </p:nvSpPr>
          <p:spPr bwMode="auto">
            <a:xfrm flipV="1">
              <a:off x="2215900" y="6122676"/>
              <a:ext cx="742288" cy="299514"/>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1" name="Oval 530"/>
            <p:cNvSpPr>
              <a:spLocks noChangeArrowheads="1"/>
            </p:cNvSpPr>
            <p:nvPr/>
          </p:nvSpPr>
          <p:spPr bwMode="auto">
            <a:xfrm flipV="1">
              <a:off x="2213011" y="6015083"/>
              <a:ext cx="742290" cy="299515"/>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3" name="Freeform 532"/>
            <p:cNvSpPr/>
            <p:nvPr/>
          </p:nvSpPr>
          <p:spPr bwMode="auto">
            <a:xfrm>
              <a:off x="2366091" y="6064518"/>
              <a:ext cx="436130"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4" name="Freeform 533"/>
            <p:cNvSpPr/>
            <p:nvPr/>
          </p:nvSpPr>
          <p:spPr bwMode="auto">
            <a:xfrm>
              <a:off x="2652030" y="6154663"/>
              <a:ext cx="161744" cy="9014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5" name="Freeform 534"/>
            <p:cNvSpPr/>
            <p:nvPr/>
          </p:nvSpPr>
          <p:spPr bwMode="auto">
            <a:xfrm>
              <a:off x="2357425" y="6154663"/>
              <a:ext cx="158856"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36" name="Straight Connector 535"/>
            <p:cNvCxnSpPr>
              <a:cxnSpLocks noChangeShapeType="1"/>
              <a:endCxn id="531" idx="2"/>
            </p:cNvCxnSpPr>
            <p:nvPr/>
          </p:nvCxnSpPr>
          <p:spPr bwMode="auto">
            <a:xfrm flipH="1" flipV="1">
              <a:off x="2213011" y="6166294"/>
              <a:ext cx="2889" cy="116316"/>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37" name="Straight Connector 536"/>
            <p:cNvCxnSpPr>
              <a:cxnSpLocks noChangeShapeType="1"/>
            </p:cNvCxnSpPr>
            <p:nvPr/>
          </p:nvCxnSpPr>
          <p:spPr bwMode="auto">
            <a:xfrm flipH="1" flipV="1">
              <a:off x="2955301" y="6160478"/>
              <a:ext cx="2887" cy="116316"/>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296" name="Group 542"/>
          <p:cNvGrpSpPr/>
          <p:nvPr/>
        </p:nvGrpSpPr>
        <p:grpSpPr>
          <a:xfrm>
            <a:off x="7751763" y="2738438"/>
            <a:ext cx="411162" cy="220662"/>
            <a:chOff x="2213011" y="6015083"/>
            <a:chExt cx="745177" cy="407107"/>
          </a:xfrm>
        </p:grpSpPr>
        <p:sp>
          <p:nvSpPr>
            <p:cNvPr id="544" name="Oval 543"/>
            <p:cNvSpPr>
              <a:spLocks noChangeArrowheads="1"/>
            </p:cNvSpPr>
            <p:nvPr/>
          </p:nvSpPr>
          <p:spPr bwMode="auto">
            <a:xfrm flipV="1">
              <a:off x="2215887" y="6123449"/>
              <a:ext cx="742301"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6" name="Oval 545"/>
            <p:cNvSpPr>
              <a:spLocks noChangeArrowheads="1"/>
            </p:cNvSpPr>
            <p:nvPr/>
          </p:nvSpPr>
          <p:spPr bwMode="auto">
            <a:xfrm flipV="1">
              <a:off x="2213011" y="6015083"/>
              <a:ext cx="742301" cy="298741"/>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8" name="Freeform 547"/>
            <p:cNvSpPr/>
            <p:nvPr/>
          </p:nvSpPr>
          <p:spPr bwMode="auto">
            <a:xfrm>
              <a:off x="2365498" y="6064872"/>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9" name="Freeform 548"/>
            <p:cNvSpPr/>
            <p:nvPr/>
          </p:nvSpPr>
          <p:spPr bwMode="auto">
            <a:xfrm>
              <a:off x="2653212" y="6152737"/>
              <a:ext cx="161120"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0" name="Freeform 549"/>
            <p:cNvSpPr/>
            <p:nvPr/>
          </p:nvSpPr>
          <p:spPr bwMode="auto">
            <a:xfrm>
              <a:off x="2356868" y="6155667"/>
              <a:ext cx="158242"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1" name="Straight Connector 550"/>
            <p:cNvCxnSpPr>
              <a:cxnSpLocks noChangeShapeType="1"/>
              <a:endCxn id="546" idx="2"/>
            </p:cNvCxnSpPr>
            <p:nvPr/>
          </p:nvCxnSpPr>
          <p:spPr bwMode="auto">
            <a:xfrm flipH="1" flipV="1">
              <a:off x="2213011" y="6167382"/>
              <a:ext cx="2876" cy="114224"/>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52" name="Straight Connector 551"/>
            <p:cNvCxnSpPr>
              <a:cxnSpLocks noChangeShapeType="1"/>
            </p:cNvCxnSpPr>
            <p:nvPr/>
          </p:nvCxnSpPr>
          <p:spPr bwMode="auto">
            <a:xfrm flipH="1" flipV="1">
              <a:off x="2955312" y="6161525"/>
              <a:ext cx="2876" cy="114224"/>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297" name="Group 552"/>
          <p:cNvGrpSpPr/>
          <p:nvPr/>
        </p:nvGrpSpPr>
        <p:grpSpPr>
          <a:xfrm>
            <a:off x="7200900" y="2743200"/>
            <a:ext cx="411163" cy="220663"/>
            <a:chOff x="2213011" y="6015083"/>
            <a:chExt cx="745177" cy="407107"/>
          </a:xfrm>
        </p:grpSpPr>
        <p:sp>
          <p:nvSpPr>
            <p:cNvPr id="554" name="Oval 553"/>
            <p:cNvSpPr>
              <a:spLocks noChangeArrowheads="1"/>
            </p:cNvSpPr>
            <p:nvPr/>
          </p:nvSpPr>
          <p:spPr bwMode="auto">
            <a:xfrm flipV="1">
              <a:off x="2215889" y="6123450"/>
              <a:ext cx="742299"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6" name="Oval 555"/>
            <p:cNvSpPr>
              <a:spLocks noChangeArrowheads="1"/>
            </p:cNvSpPr>
            <p:nvPr/>
          </p:nvSpPr>
          <p:spPr bwMode="auto">
            <a:xfrm flipV="1">
              <a:off x="2213011" y="6015083"/>
              <a:ext cx="742299" cy="298740"/>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8" name="Freeform 557"/>
            <p:cNvSpPr/>
            <p:nvPr/>
          </p:nvSpPr>
          <p:spPr bwMode="auto">
            <a:xfrm>
              <a:off x="2365500" y="6064874"/>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9" name="Freeform 558"/>
            <p:cNvSpPr/>
            <p:nvPr/>
          </p:nvSpPr>
          <p:spPr bwMode="auto">
            <a:xfrm>
              <a:off x="2653212" y="6152738"/>
              <a:ext cx="161119"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0" name="Freeform 559"/>
            <p:cNvSpPr/>
            <p:nvPr/>
          </p:nvSpPr>
          <p:spPr bwMode="auto">
            <a:xfrm>
              <a:off x="2356867" y="6155666"/>
              <a:ext cx="158243"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1" name="Straight Connector 560"/>
            <p:cNvCxnSpPr>
              <a:cxnSpLocks noChangeShapeType="1"/>
              <a:endCxn id="556" idx="2"/>
            </p:cNvCxnSpPr>
            <p:nvPr/>
          </p:nvCxnSpPr>
          <p:spPr bwMode="auto">
            <a:xfrm flipH="1" flipV="1">
              <a:off x="2213011" y="6167382"/>
              <a:ext cx="2878" cy="114225"/>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62" name="Straight Connector 561"/>
            <p:cNvCxnSpPr>
              <a:cxnSpLocks noChangeShapeType="1"/>
            </p:cNvCxnSpPr>
            <p:nvPr/>
          </p:nvCxnSpPr>
          <p:spPr bwMode="auto">
            <a:xfrm flipH="1" flipV="1">
              <a:off x="2955310" y="6161524"/>
              <a:ext cx="2878" cy="114225"/>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298" name="Group 562"/>
          <p:cNvGrpSpPr/>
          <p:nvPr/>
        </p:nvGrpSpPr>
        <p:grpSpPr>
          <a:xfrm>
            <a:off x="7188200" y="2473325"/>
            <a:ext cx="409575" cy="220663"/>
            <a:chOff x="2213011" y="6015083"/>
            <a:chExt cx="745177" cy="407107"/>
          </a:xfrm>
        </p:grpSpPr>
        <p:sp>
          <p:nvSpPr>
            <p:cNvPr id="564" name="Oval 563"/>
            <p:cNvSpPr>
              <a:spLocks noChangeArrowheads="1"/>
            </p:cNvSpPr>
            <p:nvPr/>
          </p:nvSpPr>
          <p:spPr bwMode="auto">
            <a:xfrm flipV="1">
              <a:off x="2215900" y="6123450"/>
              <a:ext cx="742288"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6" name="Oval 565"/>
            <p:cNvSpPr>
              <a:spLocks noChangeArrowheads="1"/>
            </p:cNvSpPr>
            <p:nvPr/>
          </p:nvSpPr>
          <p:spPr bwMode="auto">
            <a:xfrm flipV="1">
              <a:off x="2213011" y="6015083"/>
              <a:ext cx="742290" cy="298740"/>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8" name="Freeform 567"/>
            <p:cNvSpPr/>
            <p:nvPr/>
          </p:nvSpPr>
          <p:spPr bwMode="auto">
            <a:xfrm>
              <a:off x="2366091" y="6064874"/>
              <a:ext cx="436130"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9" name="Freeform 568"/>
            <p:cNvSpPr/>
            <p:nvPr/>
          </p:nvSpPr>
          <p:spPr bwMode="auto">
            <a:xfrm>
              <a:off x="2652030" y="6152738"/>
              <a:ext cx="161744"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0" name="Freeform 569"/>
            <p:cNvSpPr/>
            <p:nvPr/>
          </p:nvSpPr>
          <p:spPr bwMode="auto">
            <a:xfrm>
              <a:off x="2357425" y="6155666"/>
              <a:ext cx="158856"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1" name="Straight Connector 570"/>
            <p:cNvCxnSpPr>
              <a:cxnSpLocks noChangeShapeType="1"/>
              <a:endCxn id="566" idx="2"/>
            </p:cNvCxnSpPr>
            <p:nvPr/>
          </p:nvCxnSpPr>
          <p:spPr bwMode="auto">
            <a:xfrm flipH="1" flipV="1">
              <a:off x="2213011" y="6167382"/>
              <a:ext cx="2889" cy="114225"/>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72" name="Straight Connector 571"/>
            <p:cNvCxnSpPr>
              <a:cxnSpLocks noChangeShapeType="1"/>
            </p:cNvCxnSpPr>
            <p:nvPr/>
          </p:nvCxnSpPr>
          <p:spPr bwMode="auto">
            <a:xfrm flipH="1" flipV="1">
              <a:off x="2955301" y="6161524"/>
              <a:ext cx="2887" cy="114225"/>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299" name="Group 572"/>
          <p:cNvGrpSpPr/>
          <p:nvPr/>
        </p:nvGrpSpPr>
        <p:grpSpPr>
          <a:xfrm>
            <a:off x="7085013" y="3622675"/>
            <a:ext cx="411162" cy="220663"/>
            <a:chOff x="2213011" y="6015083"/>
            <a:chExt cx="745177" cy="407107"/>
          </a:xfrm>
        </p:grpSpPr>
        <p:sp>
          <p:nvSpPr>
            <p:cNvPr id="574" name="Oval 573"/>
            <p:cNvSpPr>
              <a:spLocks noChangeArrowheads="1"/>
            </p:cNvSpPr>
            <p:nvPr/>
          </p:nvSpPr>
          <p:spPr bwMode="auto">
            <a:xfrm flipV="1">
              <a:off x="2215887" y="6123450"/>
              <a:ext cx="742301" cy="298740"/>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6" name="Oval 575"/>
            <p:cNvSpPr>
              <a:spLocks noChangeArrowheads="1"/>
            </p:cNvSpPr>
            <p:nvPr/>
          </p:nvSpPr>
          <p:spPr bwMode="auto">
            <a:xfrm flipV="1">
              <a:off x="2213011" y="6015083"/>
              <a:ext cx="742301" cy="298740"/>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8" name="Freeform 577"/>
            <p:cNvSpPr/>
            <p:nvPr/>
          </p:nvSpPr>
          <p:spPr bwMode="auto">
            <a:xfrm>
              <a:off x="2365498" y="6064874"/>
              <a:ext cx="437324"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9" name="Freeform 578"/>
            <p:cNvSpPr/>
            <p:nvPr/>
          </p:nvSpPr>
          <p:spPr bwMode="auto">
            <a:xfrm>
              <a:off x="2653212" y="6152738"/>
              <a:ext cx="161120" cy="90793"/>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0" name="Freeform 579"/>
            <p:cNvSpPr/>
            <p:nvPr/>
          </p:nvSpPr>
          <p:spPr bwMode="auto">
            <a:xfrm>
              <a:off x="2356868" y="6155666"/>
              <a:ext cx="158242" cy="90794"/>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1" name="Straight Connector 580"/>
            <p:cNvCxnSpPr>
              <a:cxnSpLocks noChangeShapeType="1"/>
              <a:endCxn id="576" idx="2"/>
            </p:cNvCxnSpPr>
            <p:nvPr/>
          </p:nvCxnSpPr>
          <p:spPr bwMode="auto">
            <a:xfrm flipH="1" flipV="1">
              <a:off x="2213011" y="6167382"/>
              <a:ext cx="2876" cy="114225"/>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82" name="Straight Connector 581"/>
            <p:cNvCxnSpPr>
              <a:cxnSpLocks noChangeShapeType="1"/>
            </p:cNvCxnSpPr>
            <p:nvPr/>
          </p:nvCxnSpPr>
          <p:spPr bwMode="auto">
            <a:xfrm flipH="1" flipV="1">
              <a:off x="2955312" y="6161524"/>
              <a:ext cx="2876" cy="114225"/>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300" name="Group 582"/>
          <p:cNvGrpSpPr/>
          <p:nvPr/>
        </p:nvGrpSpPr>
        <p:grpSpPr>
          <a:xfrm>
            <a:off x="7753350" y="3636963"/>
            <a:ext cx="411163" cy="220662"/>
            <a:chOff x="2213011" y="6015083"/>
            <a:chExt cx="745177" cy="407107"/>
          </a:xfrm>
        </p:grpSpPr>
        <p:sp>
          <p:nvSpPr>
            <p:cNvPr id="584" name="Oval 583"/>
            <p:cNvSpPr>
              <a:spLocks noChangeArrowheads="1"/>
            </p:cNvSpPr>
            <p:nvPr/>
          </p:nvSpPr>
          <p:spPr bwMode="auto">
            <a:xfrm flipV="1">
              <a:off x="2215889" y="6123449"/>
              <a:ext cx="742299" cy="298741"/>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6" name="Oval 585"/>
            <p:cNvSpPr>
              <a:spLocks noChangeArrowheads="1"/>
            </p:cNvSpPr>
            <p:nvPr/>
          </p:nvSpPr>
          <p:spPr bwMode="auto">
            <a:xfrm flipV="1">
              <a:off x="2213011" y="6015083"/>
              <a:ext cx="742299" cy="298741"/>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8" name="Freeform 587"/>
            <p:cNvSpPr/>
            <p:nvPr/>
          </p:nvSpPr>
          <p:spPr bwMode="auto">
            <a:xfrm>
              <a:off x="2365500" y="6064872"/>
              <a:ext cx="437323" cy="105438"/>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9" name="Freeform 588"/>
            <p:cNvSpPr/>
            <p:nvPr/>
          </p:nvSpPr>
          <p:spPr bwMode="auto">
            <a:xfrm>
              <a:off x="2653212" y="6152737"/>
              <a:ext cx="161119" cy="90795"/>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0" name="Freeform 589"/>
            <p:cNvSpPr/>
            <p:nvPr/>
          </p:nvSpPr>
          <p:spPr bwMode="auto">
            <a:xfrm>
              <a:off x="2356867" y="6155667"/>
              <a:ext cx="158243" cy="9079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1" name="Straight Connector 590"/>
            <p:cNvCxnSpPr>
              <a:cxnSpLocks noChangeShapeType="1"/>
              <a:endCxn id="586" idx="2"/>
            </p:cNvCxnSpPr>
            <p:nvPr/>
          </p:nvCxnSpPr>
          <p:spPr bwMode="auto">
            <a:xfrm flipH="1" flipV="1">
              <a:off x="2213011" y="6167382"/>
              <a:ext cx="2878" cy="114224"/>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592" name="Straight Connector 591"/>
            <p:cNvCxnSpPr>
              <a:cxnSpLocks noChangeShapeType="1"/>
            </p:cNvCxnSpPr>
            <p:nvPr/>
          </p:nvCxnSpPr>
          <p:spPr bwMode="auto">
            <a:xfrm flipH="1" flipV="1">
              <a:off x="2955310" y="6161525"/>
              <a:ext cx="2878" cy="114224"/>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301" name="Group 592"/>
          <p:cNvGrpSpPr/>
          <p:nvPr/>
        </p:nvGrpSpPr>
        <p:grpSpPr>
          <a:xfrm>
            <a:off x="7454900" y="3903663"/>
            <a:ext cx="411163" cy="222250"/>
            <a:chOff x="2213011" y="6015083"/>
            <a:chExt cx="745177" cy="407107"/>
          </a:xfrm>
        </p:grpSpPr>
        <p:sp>
          <p:nvSpPr>
            <p:cNvPr id="594" name="Oval 593"/>
            <p:cNvSpPr>
              <a:spLocks noChangeArrowheads="1"/>
            </p:cNvSpPr>
            <p:nvPr/>
          </p:nvSpPr>
          <p:spPr bwMode="auto">
            <a:xfrm flipV="1">
              <a:off x="2215889" y="6122675"/>
              <a:ext cx="742299" cy="299515"/>
            </a:xfrm>
            <a:prstGeom prst="ellipse">
              <a:avLst/>
            </a:prstGeom>
            <a:gradFill rotWithShape="1">
              <a:gsLst>
                <a:gs pos="0">
                  <a:srgbClr val="990716"/>
                </a:gs>
                <a:gs pos="53000">
                  <a:srgbClr val="FF4949"/>
                </a:gs>
                <a:gs pos="100000">
                  <a:srgbClr val="990716"/>
                </a:gs>
              </a:gsLst>
              <a:lin ang="0" scaled="1"/>
            </a:gra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6" name="Oval 595"/>
            <p:cNvSpPr>
              <a:spLocks noChangeArrowheads="1"/>
            </p:cNvSpPr>
            <p:nvPr/>
          </p:nvSpPr>
          <p:spPr bwMode="auto">
            <a:xfrm flipV="1">
              <a:off x="2213011" y="6015083"/>
              <a:ext cx="742299" cy="299514"/>
            </a:xfrm>
            <a:prstGeom prst="ellipse">
              <a:avLst/>
            </a:prstGeom>
            <a:solidFill>
              <a:srgbClr val="BFBFBF"/>
            </a:solidFill>
            <a:ln w="6350">
              <a:solidFill>
                <a:srgbClr val="990716"/>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8" name="Freeform 597"/>
            <p:cNvSpPr/>
            <p:nvPr/>
          </p:nvSpPr>
          <p:spPr bwMode="auto">
            <a:xfrm>
              <a:off x="2365500" y="6064517"/>
              <a:ext cx="437323" cy="104685"/>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9" name="Freeform 598"/>
            <p:cNvSpPr/>
            <p:nvPr/>
          </p:nvSpPr>
          <p:spPr bwMode="auto">
            <a:xfrm>
              <a:off x="2653212" y="6154663"/>
              <a:ext cx="161119" cy="90144"/>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0" name="Freeform 599"/>
            <p:cNvSpPr/>
            <p:nvPr/>
          </p:nvSpPr>
          <p:spPr bwMode="auto">
            <a:xfrm>
              <a:off x="2356867" y="6154663"/>
              <a:ext cx="158243" cy="93053"/>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1" name="Straight Connector 600"/>
            <p:cNvCxnSpPr>
              <a:cxnSpLocks noChangeShapeType="1"/>
              <a:endCxn id="596" idx="2"/>
            </p:cNvCxnSpPr>
            <p:nvPr/>
          </p:nvCxnSpPr>
          <p:spPr bwMode="auto">
            <a:xfrm flipH="1" flipV="1">
              <a:off x="2213011" y="6166294"/>
              <a:ext cx="2878" cy="116316"/>
            </a:xfrm>
            <a:prstGeom prst="line">
              <a:avLst/>
            </a:prstGeom>
            <a:noFill/>
            <a:ln w="6350">
              <a:solidFill>
                <a:srgbClr val="990716"/>
              </a:solidFill>
              <a:round/>
            </a:ln>
            <a:effectLst>
              <a:outerShdw blurRad="40005" dist="19939" dir="5400000" algn="tl" rotWithShape="0">
                <a:srgbClr val="808080">
                  <a:alpha val="37999"/>
                </a:srgbClr>
              </a:outerShdw>
            </a:effectLst>
          </p:spPr>
        </p:cxnSp>
        <p:cxnSp>
          <p:nvCxnSpPr>
            <p:cNvPr id="602" name="Straight Connector 601"/>
            <p:cNvCxnSpPr>
              <a:cxnSpLocks noChangeShapeType="1"/>
            </p:cNvCxnSpPr>
            <p:nvPr/>
          </p:nvCxnSpPr>
          <p:spPr bwMode="auto">
            <a:xfrm flipH="1" flipV="1">
              <a:off x="2955310" y="6160478"/>
              <a:ext cx="2878" cy="116316"/>
            </a:xfrm>
            <a:prstGeom prst="line">
              <a:avLst/>
            </a:prstGeom>
            <a:noFill/>
            <a:ln w="6350">
              <a:solidFill>
                <a:srgbClr val="990716"/>
              </a:solidFill>
              <a:round/>
            </a:ln>
            <a:effectLst>
              <a:outerShdw blurRad="40005" dist="19939" dir="5400000" algn="tl" rotWithShape="0">
                <a:srgbClr val="808080">
                  <a:alpha val="37999"/>
                </a:srgbClr>
              </a:outerShdw>
            </a:effectLst>
          </p:spPr>
        </p:cxnSp>
      </p:grpSp>
      <p:grpSp>
        <p:nvGrpSpPr>
          <p:cNvPr id="52302" name="Group 604"/>
          <p:cNvGrpSpPr/>
          <p:nvPr/>
        </p:nvGrpSpPr>
        <p:grpSpPr>
          <a:xfrm>
            <a:off x="6962775" y="4495800"/>
            <a:ext cx="627063" cy="276225"/>
            <a:chOff x="4786435" y="6027638"/>
            <a:chExt cx="748703" cy="417782"/>
          </a:xfrm>
        </p:grpSpPr>
        <p:sp>
          <p:nvSpPr>
            <p:cNvPr id="606" name="Oval 605"/>
            <p:cNvSpPr>
              <a:spLocks noChangeArrowheads="1"/>
            </p:cNvSpPr>
            <p:nvPr/>
          </p:nvSpPr>
          <p:spPr bwMode="auto">
            <a:xfrm flipV="1">
              <a:off x="4792122" y="6145290"/>
              <a:ext cx="743016" cy="30013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8" name="Oval 607"/>
            <p:cNvSpPr>
              <a:spLocks noChangeArrowheads="1"/>
            </p:cNvSpPr>
            <p:nvPr/>
          </p:nvSpPr>
          <p:spPr bwMode="auto">
            <a:xfrm flipV="1">
              <a:off x="4786435" y="6027638"/>
              <a:ext cx="743016" cy="300132"/>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10" name="Freeform 609"/>
            <p:cNvSpPr/>
            <p:nvPr/>
          </p:nvSpPr>
          <p:spPr bwMode="auto">
            <a:xfrm>
              <a:off x="4941862" y="6087665"/>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11" name="Freeform 610"/>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12" name="Freeform 611"/>
            <p:cNvSpPr/>
            <p:nvPr/>
          </p:nvSpPr>
          <p:spPr bwMode="auto">
            <a:xfrm>
              <a:off x="4934280" y="6178905"/>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13" name="Straight Connector 612"/>
            <p:cNvCxnSpPr>
              <a:cxnSpLocks noChangeShapeType="1"/>
              <a:endCxn id="608" idx="2"/>
            </p:cNvCxnSpPr>
            <p:nvPr/>
          </p:nvCxnSpPr>
          <p:spPr bwMode="auto">
            <a:xfrm flipH="1" flipV="1">
              <a:off x="4786435" y="6178905"/>
              <a:ext cx="1896" cy="115250"/>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14" name="Straight Connector 613"/>
            <p:cNvCxnSpPr>
              <a:cxnSpLocks noChangeShapeType="1"/>
            </p:cNvCxnSpPr>
            <p:nvPr/>
          </p:nvCxnSpPr>
          <p:spPr bwMode="auto">
            <a:xfrm flipH="1" flipV="1">
              <a:off x="5533242" y="6183707"/>
              <a:ext cx="1896" cy="115250"/>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52303" name="Group 614"/>
          <p:cNvGrpSpPr/>
          <p:nvPr/>
        </p:nvGrpSpPr>
        <p:grpSpPr>
          <a:xfrm>
            <a:off x="7581900" y="4792663"/>
            <a:ext cx="627063" cy="276225"/>
            <a:chOff x="4786435" y="6027638"/>
            <a:chExt cx="748703" cy="417782"/>
          </a:xfrm>
        </p:grpSpPr>
        <p:sp>
          <p:nvSpPr>
            <p:cNvPr id="616" name="Oval 615"/>
            <p:cNvSpPr>
              <a:spLocks noChangeArrowheads="1"/>
            </p:cNvSpPr>
            <p:nvPr/>
          </p:nvSpPr>
          <p:spPr bwMode="auto">
            <a:xfrm flipV="1">
              <a:off x="4792122" y="6145288"/>
              <a:ext cx="743016" cy="300132"/>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18" name="Oval 617"/>
            <p:cNvSpPr>
              <a:spLocks noChangeArrowheads="1"/>
            </p:cNvSpPr>
            <p:nvPr/>
          </p:nvSpPr>
          <p:spPr bwMode="auto">
            <a:xfrm flipV="1">
              <a:off x="4786435" y="6027638"/>
              <a:ext cx="743016" cy="30013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20" name="Freeform 619"/>
            <p:cNvSpPr/>
            <p:nvPr/>
          </p:nvSpPr>
          <p:spPr bwMode="auto">
            <a:xfrm>
              <a:off x="4941862" y="6087663"/>
              <a:ext cx="437849" cy="105646"/>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21" name="Freeform 620"/>
            <p:cNvSpPr/>
            <p:nvPr/>
          </p:nvSpPr>
          <p:spPr bwMode="auto">
            <a:xfrm>
              <a:off x="5229970" y="6176503"/>
              <a:ext cx="161114" cy="91240"/>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22" name="Freeform 621"/>
            <p:cNvSpPr/>
            <p:nvPr/>
          </p:nvSpPr>
          <p:spPr bwMode="auto">
            <a:xfrm>
              <a:off x="4934280" y="6178903"/>
              <a:ext cx="159218" cy="91240"/>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23" name="Straight Connector 622"/>
            <p:cNvCxnSpPr>
              <a:cxnSpLocks noChangeShapeType="1"/>
              <a:endCxn id="618" idx="2"/>
            </p:cNvCxnSpPr>
            <p:nvPr/>
          </p:nvCxnSpPr>
          <p:spPr bwMode="auto">
            <a:xfrm flipH="1" flipV="1">
              <a:off x="4786435" y="6178903"/>
              <a:ext cx="1896" cy="115250"/>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24" name="Straight Connector 623"/>
            <p:cNvCxnSpPr>
              <a:cxnSpLocks noChangeShapeType="1"/>
            </p:cNvCxnSpPr>
            <p:nvPr/>
          </p:nvCxnSpPr>
          <p:spPr bwMode="auto">
            <a:xfrm flipH="1" flipV="1">
              <a:off x="5533242" y="6183705"/>
              <a:ext cx="1896" cy="115250"/>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52304" name="Group 624"/>
          <p:cNvGrpSpPr/>
          <p:nvPr/>
        </p:nvGrpSpPr>
        <p:grpSpPr>
          <a:xfrm>
            <a:off x="6048375" y="3622675"/>
            <a:ext cx="442913" cy="219075"/>
            <a:chOff x="4786435" y="6027638"/>
            <a:chExt cx="748703" cy="417782"/>
          </a:xfrm>
        </p:grpSpPr>
        <p:sp>
          <p:nvSpPr>
            <p:cNvPr id="626" name="Oval 62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28" name="Oval 62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0" name="Freeform 629"/>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1" name="Freeform 630"/>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2" name="Freeform 631"/>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33" name="Straight Connector 632"/>
            <p:cNvCxnSpPr>
              <a:cxnSpLocks noChangeShapeType="1"/>
              <a:endCxn id="628" idx="2"/>
            </p:cNvCxnSpPr>
            <p:nvPr/>
          </p:nvCxnSpPr>
          <p:spPr bwMode="auto">
            <a:xfrm flipH="1" flipV="1">
              <a:off x="4786435" y="6179008"/>
              <a:ext cx="2684" cy="115041"/>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34" name="Straight Connector 633"/>
            <p:cNvCxnSpPr>
              <a:cxnSpLocks noChangeShapeType="1"/>
            </p:cNvCxnSpPr>
            <p:nvPr/>
          </p:nvCxnSpPr>
          <p:spPr bwMode="auto">
            <a:xfrm flipH="1" flipV="1">
              <a:off x="5532454" y="6182037"/>
              <a:ext cx="2684" cy="118068"/>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52305" name="Group 634"/>
          <p:cNvGrpSpPr/>
          <p:nvPr/>
        </p:nvGrpSpPr>
        <p:grpSpPr>
          <a:xfrm>
            <a:off x="6350000" y="2482850"/>
            <a:ext cx="442913" cy="219075"/>
            <a:chOff x="4786435" y="6027638"/>
            <a:chExt cx="748703" cy="417782"/>
          </a:xfrm>
        </p:grpSpPr>
        <p:sp>
          <p:nvSpPr>
            <p:cNvPr id="636" name="Oval 635"/>
            <p:cNvSpPr>
              <a:spLocks noChangeArrowheads="1"/>
            </p:cNvSpPr>
            <p:nvPr/>
          </p:nvSpPr>
          <p:spPr bwMode="auto">
            <a:xfrm flipV="1">
              <a:off x="4791802" y="6145708"/>
              <a:ext cx="743336" cy="299712"/>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8" name="Oval 637"/>
            <p:cNvSpPr>
              <a:spLocks noChangeArrowheads="1"/>
            </p:cNvSpPr>
            <p:nvPr/>
          </p:nvSpPr>
          <p:spPr bwMode="auto">
            <a:xfrm flipV="1">
              <a:off x="4786435" y="6027638"/>
              <a:ext cx="743336" cy="299714"/>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40" name="Freeform 639"/>
            <p:cNvSpPr/>
            <p:nvPr/>
          </p:nvSpPr>
          <p:spPr bwMode="auto">
            <a:xfrm>
              <a:off x="4942079" y="6088186"/>
              <a:ext cx="437415" cy="102932"/>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1" name="Freeform 640"/>
            <p:cNvSpPr/>
            <p:nvPr/>
          </p:nvSpPr>
          <p:spPr bwMode="auto">
            <a:xfrm>
              <a:off x="5229217" y="6175982"/>
              <a:ext cx="161011" cy="90822"/>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2" name="Freeform 641"/>
            <p:cNvSpPr/>
            <p:nvPr/>
          </p:nvSpPr>
          <p:spPr bwMode="auto">
            <a:xfrm>
              <a:off x="4934029" y="6179008"/>
              <a:ext cx="158327" cy="90822"/>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43" name="Straight Connector 642"/>
            <p:cNvCxnSpPr>
              <a:cxnSpLocks noChangeShapeType="1"/>
              <a:endCxn id="638" idx="2"/>
            </p:cNvCxnSpPr>
            <p:nvPr/>
          </p:nvCxnSpPr>
          <p:spPr bwMode="auto">
            <a:xfrm flipH="1" flipV="1">
              <a:off x="4786435" y="6179008"/>
              <a:ext cx="2684" cy="115041"/>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644" name="Straight Connector 643"/>
            <p:cNvCxnSpPr>
              <a:cxnSpLocks noChangeShapeType="1"/>
            </p:cNvCxnSpPr>
            <p:nvPr/>
          </p:nvCxnSpPr>
          <p:spPr bwMode="auto">
            <a:xfrm flipH="1" flipV="1">
              <a:off x="5532454" y="6182037"/>
              <a:ext cx="2684" cy="118068"/>
            </a:xfrm>
            <a:prstGeom prst="line">
              <a:avLst/>
            </a:prstGeom>
            <a:noFill/>
            <a:ln w="6350">
              <a:solidFill>
                <a:srgbClr val="7F7F7F"/>
              </a:solidFill>
              <a:round/>
            </a:ln>
            <a:effectLst>
              <a:outerShdw blurRad="40005" dist="19939" dir="5400000" algn="tl" rotWithShape="0">
                <a:srgbClr val="808080">
                  <a:alpha val="37999"/>
                </a:srgbClr>
              </a:outerShdw>
            </a:effectLst>
          </p:spPr>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cs typeface="+mn-cs"/>
              </a:rPr>
              <a:t>Introduction</a:t>
            </a:r>
          </a:p>
        </p:txBody>
      </p:sp>
      <p:pic>
        <p:nvPicPr>
          <p:cNvPr id="54275" name="Picture 48" descr="underline_base"/>
          <p:cNvPicPr/>
          <p:nvPr/>
        </p:nvPicPr>
        <p:blipFill>
          <a:blip r:embed="rId3"/>
          <a:stretch>
            <a:fillRect/>
          </a:stretch>
        </p:blipFill>
        <p:spPr>
          <a:xfrm>
            <a:off x="292100" y="912813"/>
            <a:ext cx="7769225" cy="173037"/>
          </a:xfrm>
          <a:prstGeom prst="rect">
            <a:avLst/>
          </a:prstGeom>
          <a:noFill/>
          <a:ln w="9525">
            <a:noFill/>
          </a:ln>
        </p:spPr>
      </p:pic>
      <p:sp>
        <p:nvSpPr>
          <p:cNvPr id="54276" name="Rectangle 2"/>
          <p:cNvSpPr>
            <a:spLocks noGrp="1"/>
          </p:cNvSpPr>
          <p:nvPr>
            <p:ph type="title" idx="4294967295"/>
          </p:nvPr>
        </p:nvSpPr>
        <p:spPr>
          <a:xfrm>
            <a:off x="241300" y="280988"/>
            <a:ext cx="8193088" cy="833437"/>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分组交换</a:t>
            </a:r>
            <a:r>
              <a:rPr lang="en-US" altLang="zh-CN" sz="4000" dirty="0">
                <a:latin typeface="微软雅黑" panose="020B0503020204020204" pitchFamily="34" charset="-122"/>
                <a:ea typeface="微软雅黑" panose="020B0503020204020204" pitchFamily="34" charset="-122"/>
              </a:rPr>
              <a:t>: </a:t>
            </a:r>
            <a:r>
              <a:rPr lang="zh-CN" altLang="en-US" sz="4000" dirty="0">
                <a:latin typeface="微软雅黑" panose="020B0503020204020204" pitchFamily="34" charset="-122"/>
                <a:ea typeface="微软雅黑" panose="020B0503020204020204" pitchFamily="34" charset="-122"/>
              </a:rPr>
              <a:t>存储转发</a:t>
            </a:r>
            <a:endParaRPr lang="en-US" altLang="zh-CN" sz="4000" dirty="0">
              <a:latin typeface="微软雅黑" panose="020B0503020204020204" pitchFamily="34" charset="-122"/>
              <a:ea typeface="微软雅黑" panose="020B0503020204020204" pitchFamily="34" charset="-122"/>
            </a:endParaRPr>
          </a:p>
        </p:txBody>
      </p:sp>
      <p:sp>
        <p:nvSpPr>
          <p:cNvPr id="54277" name="Rectangle 3"/>
          <p:cNvSpPr>
            <a:spLocks noGrp="1"/>
          </p:cNvSpPr>
          <p:nvPr>
            <p:ph type="body" sz="half" idx="4294967295"/>
          </p:nvPr>
        </p:nvSpPr>
        <p:spPr>
          <a:xfrm>
            <a:off x="579438" y="3486150"/>
            <a:ext cx="4143375" cy="3262313"/>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通过链路发送一个</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比特的分组，若链路传输速率为</a:t>
            </a:r>
            <a:r>
              <a:rPr lang="en-US" altLang="zh-CN" dirty="0">
                <a:latin typeface="微软雅黑" panose="020B0503020204020204" pitchFamily="34" charset="-122"/>
                <a:ea typeface="微软雅黑" panose="020B0503020204020204" pitchFamily="34" charset="-122"/>
              </a:rPr>
              <a:t>R</a:t>
            </a:r>
            <a:r>
              <a:rPr lang="zh-CN" altLang="en-US" dirty="0">
                <a:latin typeface="微软雅黑" panose="020B0503020204020204" pitchFamily="34" charset="-122"/>
                <a:ea typeface="微软雅黑" panose="020B0503020204020204" pitchFamily="34" charset="-122"/>
              </a:rPr>
              <a:t>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秒，则传输</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该分组的时间为</a:t>
            </a:r>
            <a:r>
              <a:rPr lang="en-US" altLang="zh-CN" i="1" dirty="0">
                <a:latin typeface="微软雅黑" panose="020B0503020204020204" pitchFamily="34" charset="-122"/>
                <a:ea typeface="微软雅黑" panose="020B0503020204020204" pitchFamily="34" charset="-122"/>
              </a:rPr>
              <a:t>L/R</a:t>
            </a:r>
            <a:r>
              <a:rPr lang="zh-CN" altLang="en-US" i="1" dirty="0">
                <a:latin typeface="微软雅黑" panose="020B0503020204020204" pitchFamily="34" charset="-122"/>
                <a:ea typeface="微软雅黑" panose="020B0503020204020204" pitchFamily="34" charset="-122"/>
              </a:rPr>
              <a:t>秒</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latin typeface="微软雅黑" panose="020B0503020204020204" pitchFamily="34" charset="-122"/>
                <a:ea typeface="微软雅黑" panose="020B0503020204020204" pitchFamily="34" charset="-122"/>
              </a:rPr>
              <a:t> </a:t>
            </a:r>
            <a:r>
              <a:rPr lang="zh-CN" altLang="en-US" i="1" dirty="0">
                <a:solidFill>
                  <a:srgbClr val="CC0000"/>
                </a:solidFill>
                <a:latin typeface="微软雅黑" panose="020B0503020204020204" pitchFamily="34" charset="-122"/>
                <a:ea typeface="微软雅黑" panose="020B0503020204020204" pitchFamily="34" charset="-122"/>
              </a:rPr>
              <a:t>存储转发</a:t>
            </a:r>
            <a:r>
              <a:rPr lang="en-US" altLang="zh-CN" i="1" dirty="0">
                <a:solidFill>
                  <a:srgbClr val="CC0000"/>
                </a:solidFill>
                <a:latin typeface="微软雅黑" panose="020B0503020204020204" pitchFamily="34" charset="-122"/>
                <a:ea typeface="微软雅黑" panose="020B0503020204020204" pitchFamily="34" charset="-122"/>
              </a:rPr>
              <a:t>:</a:t>
            </a:r>
            <a:r>
              <a:rPr lang="zh-CN" altLang="en-US" i="1" dirty="0">
                <a:latin typeface="微软雅黑" panose="020B0503020204020204" pitchFamily="34" charset="-122"/>
                <a:ea typeface="微软雅黑" panose="020B0503020204020204" pitchFamily="34" charset="-122"/>
              </a:rPr>
              <a:t>必须接收到整个分组后，路由器才能向下一段链路传输</a:t>
            </a:r>
            <a:endParaRPr lang="en-US" altLang="zh-CN" dirty="0">
              <a:latin typeface="微软雅黑" panose="020B0503020204020204" pitchFamily="34" charset="-122"/>
              <a:ea typeface="微软雅黑" panose="020B0503020204020204" pitchFamily="34" charset="-122"/>
            </a:endParaRPr>
          </a:p>
        </p:txBody>
      </p:sp>
      <p:sp>
        <p:nvSpPr>
          <p:cNvPr id="72709" name="Rectangle 4"/>
          <p:cNvSpPr>
            <a:spLocks noGrp="1" noChangeArrowheads="1"/>
          </p:cNvSpPr>
          <p:nvPr>
            <p:ph type="body" sz="half" idx="1"/>
          </p:nvPr>
        </p:nvSpPr>
        <p:spPr>
          <a:xfrm>
            <a:off x="5456238" y="3398838"/>
            <a:ext cx="3514725" cy="2232025"/>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rgbClr val="000090"/>
              </a:buClr>
              <a:buSzPct val="100000"/>
              <a:buFont typeface="Wingdings" panose="05000000000000000000" charset="0"/>
              <a:buNone/>
              <a:defRPr/>
            </a:pPr>
            <a:r>
              <a:rPr kumimoji="0" lang="zh-CN" altLang="en-US" sz="2400" b="0" i="1"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例</a:t>
            </a:r>
            <a:r>
              <a:rPr kumimoji="0" lang="en-US" sz="2400" b="0" i="1"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a:t>
            </a: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L</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 7.5 Mbits</a:t>
            </a: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 1.5 Mbps</a:t>
            </a:r>
          </a:p>
          <a:p>
            <a:pPr marL="231775" marR="0" lvl="0" indent="-231775" algn="l" defTabSz="914400" rtl="0" eaLnBrk="1" fontAlgn="base" latinLnBrk="0" hangingPunct="1">
              <a:lnSpc>
                <a:spcPct val="90000"/>
              </a:lnSpc>
              <a:spcBef>
                <a:spcPct val="20000"/>
              </a:spcBef>
              <a:spcAft>
                <a:spcPct val="0"/>
              </a:spcAft>
              <a:buClr>
                <a:srgbClr val="000090"/>
              </a:buClr>
              <a:buSzTx/>
              <a:buFont typeface="Wingdings" panose="05000000000000000000" charset="0"/>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一次传输的时延</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 5</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秒</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279" name="AutoShape 42"/>
          <p:cNvSpPr/>
          <p:nvPr/>
        </p:nvSpPr>
        <p:spPr>
          <a:xfrm>
            <a:off x="4975225" y="5695950"/>
            <a:ext cx="152400" cy="728663"/>
          </a:xfrm>
          <a:prstGeom prst="rightBrace">
            <a:avLst>
              <a:gd name="adj1" fmla="val 50114"/>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4280" name="Text Box 43"/>
          <p:cNvSpPr txBox="1"/>
          <p:nvPr/>
        </p:nvSpPr>
        <p:spPr>
          <a:xfrm>
            <a:off x="5121275" y="5999163"/>
            <a:ext cx="2909888"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rPr>
              <a:t>更多关于延迟的信息</a:t>
            </a:r>
            <a:r>
              <a:rPr lang="en-US" altLang="zh-CN" sz="2000" dirty="0">
                <a:solidFill>
                  <a:srgbClr val="000000"/>
                </a:solidFill>
                <a:latin typeface="微软雅黑" panose="020B0503020204020204" pitchFamily="34" charset="-122"/>
                <a:ea typeface="微软雅黑" panose="020B0503020204020204" pitchFamily="34" charset="-122"/>
              </a:rPr>
              <a:t>……</a:t>
            </a:r>
          </a:p>
        </p:txBody>
      </p:sp>
      <p:sp>
        <p:nvSpPr>
          <p:cNvPr id="5428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25</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1004888" y="2679700"/>
            <a:ext cx="415925" cy="369888"/>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rPr>
              <a:t>源</a:t>
            </a:r>
            <a:endParaRPr kumimoji="0" 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endParaRPr>
          </a:p>
        </p:txBody>
      </p:sp>
      <p:grpSp>
        <p:nvGrpSpPr>
          <p:cNvPr id="54283" name="Group 41"/>
          <p:cNvGrpSpPr/>
          <p:nvPr/>
        </p:nvGrpSpPr>
        <p:grpSpPr>
          <a:xfrm>
            <a:off x="1630363" y="2768600"/>
            <a:ext cx="1057275" cy="420688"/>
            <a:chOff x="1816230" y="6118900"/>
            <a:chExt cx="1843339" cy="739100"/>
          </a:xfrm>
        </p:grpSpPr>
        <p:pic>
          <p:nvPicPr>
            <p:cNvPr id="54344" name="Picture 8"/>
            <p:cNvPicPr>
              <a:picLocks noChangeAspect="1"/>
            </p:cNvPicPr>
            <p:nvPr/>
          </p:nvPicPr>
          <p:blipFill>
            <a:blip r:embed="rId4"/>
            <a:stretch>
              <a:fillRect/>
            </a:stretch>
          </p:blipFill>
          <p:spPr>
            <a:xfrm>
              <a:off x="1816230" y="6144002"/>
              <a:ext cx="1843339" cy="713998"/>
            </a:xfrm>
            <a:prstGeom prst="rect">
              <a:avLst/>
            </a:prstGeom>
            <a:noFill/>
            <a:ln w="9525">
              <a:noFill/>
            </a:ln>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cxnSp>
        <p:nvCxnSpPr>
          <p:cNvPr id="54284" name="Straight Connector 42"/>
          <p:cNvCxnSpPr/>
          <p:nvPr/>
        </p:nvCxnSpPr>
        <p:spPr>
          <a:xfrm flipV="1">
            <a:off x="2576513" y="2874963"/>
            <a:ext cx="1738312" cy="0"/>
          </a:xfrm>
          <a:prstGeom prst="line">
            <a:avLst/>
          </a:prstGeom>
          <a:ln w="19050" cap="flat" cmpd="sng">
            <a:solidFill>
              <a:srgbClr val="000000"/>
            </a:solidFill>
            <a:prstDash val="solid"/>
            <a:headEnd type="none" w="med" len="med"/>
            <a:tailEnd type="none" w="med" len="med"/>
          </a:ln>
        </p:spPr>
      </p:cxnSp>
      <p:grpSp>
        <p:nvGrpSpPr>
          <p:cNvPr id="54285" name="Group 43"/>
          <p:cNvGrpSpPr/>
          <p:nvPr/>
        </p:nvGrpSpPr>
        <p:grpSpPr>
          <a:xfrm>
            <a:off x="3922713" y="2687638"/>
            <a:ext cx="1058862" cy="384175"/>
            <a:chOff x="5142253" y="5649029"/>
            <a:chExt cx="1304545" cy="695633"/>
          </a:xfrm>
        </p:grpSpPr>
        <p:grpSp>
          <p:nvGrpSpPr>
            <p:cNvPr id="54337" name="Group 92"/>
            <p:cNvGrpSpPr/>
            <p:nvPr/>
          </p:nvGrpSpPr>
          <p:grpSpPr>
            <a:xfrm>
              <a:off x="5147271" y="5649029"/>
              <a:ext cx="1276350" cy="695633"/>
              <a:chOff x="4981575" y="5851547"/>
              <a:chExt cx="1276350" cy="695633"/>
            </a:xfrm>
          </p:grpSpPr>
          <p:pic>
            <p:nvPicPr>
              <p:cNvPr id="54340" name="Picture 95"/>
              <p:cNvPicPr>
                <a:picLocks noChangeAspect="1"/>
              </p:cNvPicPr>
              <p:nvPr/>
            </p:nvPicPr>
            <p:blipFill>
              <a:blip r:embed="rId5"/>
              <a:stretch>
                <a:fillRect/>
              </a:stretch>
            </p:blipFill>
            <p:spPr>
              <a:xfrm>
                <a:off x="4981575" y="5944151"/>
                <a:ext cx="1276350" cy="603029"/>
              </a:xfrm>
              <a:prstGeom prst="rect">
                <a:avLst/>
              </a:prstGeom>
              <a:noFill/>
              <a:ln w="9525">
                <a:noFill/>
              </a:ln>
            </p:spPr>
          </p:pic>
          <p:sp>
            <p:nvSpPr>
              <p:cNvPr id="54341" name="Rectangle 96"/>
              <p:cNvSpPr/>
              <p:nvPr/>
            </p:nvSpPr>
            <p:spPr>
              <a:xfrm>
                <a:off x="6065959" y="6205112"/>
                <a:ext cx="44985" cy="224212"/>
              </a:xfrm>
              <a:prstGeom prst="rect">
                <a:avLst/>
              </a:prstGeom>
              <a:solidFill>
                <a:srgbClr val="BFBFB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54342" name="Rectangle 97"/>
              <p:cNvSpPr/>
              <p:nvPr/>
            </p:nvSpPr>
            <p:spPr>
              <a:xfrm>
                <a:off x="5178008" y="6228108"/>
                <a:ext cx="62587" cy="224212"/>
              </a:xfrm>
              <a:prstGeom prst="rect">
                <a:avLst/>
              </a:prstGeom>
              <a:solidFill>
                <a:srgbClr val="BFBFB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54343" name="Oval 98"/>
              <p:cNvSpPr/>
              <p:nvPr/>
            </p:nvSpPr>
            <p:spPr>
              <a:xfrm>
                <a:off x="5023497" y="5851547"/>
                <a:ext cx="1196974" cy="494417"/>
              </a:xfrm>
              <a:prstGeom prst="ellipse">
                <a:avLst/>
              </a:prstGeom>
              <a:solidFill>
                <a:srgbClr val="EAEAEA"/>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sp>
          <p:nvSpPr>
            <p:cNvPr id="54338" name="Rectangle 93"/>
            <p:cNvSpPr/>
            <p:nvPr/>
          </p:nvSpPr>
          <p:spPr>
            <a:xfrm>
              <a:off x="6360741" y="5695021"/>
              <a:ext cx="86057" cy="126479"/>
            </a:xfrm>
            <a:prstGeom prst="rect">
              <a:avLst/>
            </a:prstGeom>
            <a:solidFill>
              <a:srgbClr val="FFFF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54339" name="Rectangle 94"/>
            <p:cNvSpPr/>
            <p:nvPr/>
          </p:nvSpPr>
          <p:spPr>
            <a:xfrm>
              <a:off x="5142253" y="5700770"/>
              <a:ext cx="86057" cy="126479"/>
            </a:xfrm>
            <a:prstGeom prst="rect">
              <a:avLst/>
            </a:prstGeom>
            <a:solidFill>
              <a:srgbClr val="FFFF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grpSp>
        <p:nvGrpSpPr>
          <p:cNvPr id="54286" name="Group 44"/>
          <p:cNvGrpSpPr/>
          <p:nvPr/>
        </p:nvGrpSpPr>
        <p:grpSpPr>
          <a:xfrm>
            <a:off x="3876675" y="1608138"/>
            <a:ext cx="1092200" cy="303212"/>
            <a:chOff x="5128542" y="4838701"/>
            <a:chExt cx="1300833" cy="530211"/>
          </a:xfrm>
        </p:grpSpPr>
        <p:pic>
          <p:nvPicPr>
            <p:cNvPr id="54334" name="Picture 2"/>
            <p:cNvPicPr>
              <a:picLocks noChangeAspect="1"/>
            </p:cNvPicPr>
            <p:nvPr/>
          </p:nvPicPr>
          <p:blipFill>
            <a:blip r:embed="rId6"/>
            <a:stretch>
              <a:fillRect/>
            </a:stretch>
          </p:blipFill>
          <p:spPr>
            <a:xfrm>
              <a:off x="5128542" y="4838701"/>
              <a:ext cx="1300833" cy="491347"/>
            </a:xfrm>
            <a:prstGeom prst="rect">
              <a:avLst/>
            </a:prstGeom>
            <a:noFill/>
            <a:ln w="9525">
              <a:noFill/>
            </a:ln>
          </p:spPr>
        </p:pic>
        <p:sp>
          <p:nvSpPr>
            <p:cNvPr id="54335" name="Rectangle 90"/>
            <p:cNvSpPr/>
            <p:nvPr/>
          </p:nvSpPr>
          <p:spPr>
            <a:xfrm>
              <a:off x="6327275" y="5219009"/>
              <a:ext cx="86974" cy="127695"/>
            </a:xfrm>
            <a:prstGeom prst="rect">
              <a:avLst/>
            </a:prstGeom>
            <a:solidFill>
              <a:srgbClr val="FFFF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54336" name="Rectangle 91"/>
            <p:cNvSpPr/>
            <p:nvPr/>
          </p:nvSpPr>
          <p:spPr>
            <a:xfrm>
              <a:off x="5158794" y="5241217"/>
              <a:ext cx="86974" cy="127695"/>
            </a:xfrm>
            <a:prstGeom prst="rect">
              <a:avLst/>
            </a:prstGeom>
            <a:solidFill>
              <a:srgbClr val="FFFF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grpSp>
        <p:nvGrpSpPr>
          <p:cNvPr id="54287" name="Group 45"/>
          <p:cNvGrpSpPr/>
          <p:nvPr/>
        </p:nvGrpSpPr>
        <p:grpSpPr>
          <a:xfrm>
            <a:off x="1735138" y="1196975"/>
            <a:ext cx="1150937" cy="730250"/>
            <a:chOff x="2387973" y="4309243"/>
            <a:chExt cx="1771787" cy="1282262"/>
          </a:xfrm>
        </p:grpSpPr>
        <p:pic>
          <p:nvPicPr>
            <p:cNvPr id="54330" name="Picture 9"/>
            <p:cNvPicPr>
              <a:picLocks noChangeAspect="1"/>
            </p:cNvPicPr>
            <p:nvPr/>
          </p:nvPicPr>
          <p:blipFill>
            <a:blip r:embed="rId7"/>
            <a:stretch>
              <a:fillRect/>
            </a:stretch>
          </p:blipFill>
          <p:spPr>
            <a:xfrm>
              <a:off x="2583481" y="4309243"/>
              <a:ext cx="1285463" cy="1282262"/>
            </a:xfrm>
            <a:prstGeom prst="rect">
              <a:avLst/>
            </a:prstGeom>
            <a:noFill/>
            <a:ln w="9525">
              <a:noFill/>
            </a:ln>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47" name="TextBox 46"/>
          <p:cNvSpPr txBox="1"/>
          <p:nvPr/>
        </p:nvSpPr>
        <p:spPr>
          <a:xfrm>
            <a:off x="2935288" y="2908300"/>
            <a:ext cx="806450" cy="369888"/>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rPr>
              <a:t>R</a:t>
            </a:r>
            <a:r>
              <a:rPr kumimoji="0" 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rPr>
              <a:t> bps</a:t>
            </a:r>
          </a:p>
        </p:txBody>
      </p:sp>
      <p:cxnSp>
        <p:nvCxnSpPr>
          <p:cNvPr id="54289" name="Straight Connector 47"/>
          <p:cNvCxnSpPr/>
          <p:nvPr/>
        </p:nvCxnSpPr>
        <p:spPr>
          <a:xfrm flipV="1">
            <a:off x="4967288" y="2879725"/>
            <a:ext cx="1738312" cy="0"/>
          </a:xfrm>
          <a:prstGeom prst="line">
            <a:avLst/>
          </a:prstGeom>
          <a:ln w="19050" cap="flat" cmpd="sng">
            <a:solidFill>
              <a:srgbClr val="000000"/>
            </a:solidFill>
            <a:prstDash val="solid"/>
            <a:headEnd type="none" w="med" len="med"/>
            <a:tailEnd type="none" w="med" len="med"/>
          </a:ln>
        </p:spPr>
      </p:cxnSp>
      <p:grpSp>
        <p:nvGrpSpPr>
          <p:cNvPr id="54290" name="Group 100"/>
          <p:cNvGrpSpPr/>
          <p:nvPr/>
        </p:nvGrpSpPr>
        <p:grpSpPr>
          <a:xfrm>
            <a:off x="5945188" y="2071688"/>
            <a:ext cx="1477962" cy="1284287"/>
            <a:chOff x="-44" y="1473"/>
            <a:chExt cx="981" cy="1105"/>
          </a:xfrm>
        </p:grpSpPr>
        <p:pic>
          <p:nvPicPr>
            <p:cNvPr id="54328" name="Picture 101" descr="desktop_computer_stylized_medium"/>
            <p:cNvPicPr>
              <a:picLocks noChangeAspect="1"/>
            </p:cNvPicPr>
            <p:nvPr/>
          </p:nvPicPr>
          <p:blipFill>
            <a:blip r:embed="rId8"/>
            <a:stretch>
              <a:fillRect/>
            </a:stretch>
          </p:blipFill>
          <p:spPr>
            <a:xfrm flipH="1">
              <a:off x="-44" y="1473"/>
              <a:ext cx="981" cy="1105"/>
            </a:xfrm>
            <a:prstGeom prst="rect">
              <a:avLst/>
            </a:prstGeom>
            <a:noFill/>
            <a:ln w="9525">
              <a:noFill/>
            </a:ln>
          </p:spPr>
        </p:pic>
        <p:sp>
          <p:nvSpPr>
            <p:cNvPr id="87" name="Freeform 102"/>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50" name="TextBox 49"/>
          <p:cNvSpPr txBox="1"/>
          <p:nvPr/>
        </p:nvSpPr>
        <p:spPr>
          <a:xfrm>
            <a:off x="7427913" y="2778125"/>
            <a:ext cx="646113" cy="369888"/>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rPr>
              <a:t>目的</a:t>
            </a:r>
            <a:endParaRPr kumimoji="0" 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endParaRPr>
          </a:p>
        </p:txBody>
      </p:sp>
      <p:sp>
        <p:nvSpPr>
          <p:cNvPr id="54292" name="TextBox 52"/>
          <p:cNvSpPr txBox="1"/>
          <p:nvPr/>
        </p:nvSpPr>
        <p:spPr>
          <a:xfrm>
            <a:off x="2395538" y="2574925"/>
            <a:ext cx="3048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1</a:t>
            </a:r>
          </a:p>
        </p:txBody>
      </p:sp>
      <p:sp>
        <p:nvSpPr>
          <p:cNvPr id="54293" name="TextBox 53"/>
          <p:cNvSpPr txBox="1"/>
          <p:nvPr/>
        </p:nvSpPr>
        <p:spPr>
          <a:xfrm>
            <a:off x="2198688" y="2581275"/>
            <a:ext cx="3048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2</a:t>
            </a:r>
          </a:p>
        </p:txBody>
      </p:sp>
      <p:sp>
        <p:nvSpPr>
          <p:cNvPr id="54294" name="TextBox 54"/>
          <p:cNvSpPr txBox="1"/>
          <p:nvPr/>
        </p:nvSpPr>
        <p:spPr>
          <a:xfrm>
            <a:off x="2011363" y="2578100"/>
            <a:ext cx="3048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3</a:t>
            </a:r>
          </a:p>
        </p:txBody>
      </p:sp>
      <p:grpSp>
        <p:nvGrpSpPr>
          <p:cNvPr id="54295" name="Group 55"/>
          <p:cNvGrpSpPr/>
          <p:nvPr/>
        </p:nvGrpSpPr>
        <p:grpSpPr>
          <a:xfrm>
            <a:off x="1744663" y="1873250"/>
            <a:ext cx="2935287" cy="841375"/>
            <a:chOff x="593766" y="5264055"/>
            <a:chExt cx="3597129" cy="1011695"/>
          </a:xfrm>
        </p:grpSpPr>
        <p:grpSp>
          <p:nvGrpSpPr>
            <p:cNvPr id="54299" name="Group 56"/>
            <p:cNvGrpSpPr/>
            <p:nvPr/>
          </p:nvGrpSpPr>
          <p:grpSpPr>
            <a:xfrm>
              <a:off x="3527077" y="5264055"/>
              <a:ext cx="617671" cy="927313"/>
              <a:chOff x="2105936" y="5387204"/>
              <a:chExt cx="617671" cy="927313"/>
            </a:xfrm>
          </p:grpSpPr>
          <p:sp>
            <p:nvSpPr>
              <p:cNvPr id="54320" name="Rectangle 77"/>
              <p:cNvSpPr/>
              <p:nvPr/>
            </p:nvSpPr>
            <p:spPr>
              <a:xfrm>
                <a:off x="2577155" y="6049578"/>
                <a:ext cx="140072" cy="265331"/>
              </a:xfrm>
              <a:prstGeom prst="rect">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54324" name="Straight Connector 81"/>
              <p:cNvCxnSpPr>
                <a:stCxn id="81" idx="0"/>
              </p:cNvCxnSpPr>
              <p:nvPr/>
            </p:nvCxnSpPr>
            <p:spPr>
              <a:xfrm>
                <a:off x="2118270" y="5410651"/>
                <a:ext cx="446379" cy="311112"/>
              </a:xfrm>
              <a:prstGeom prst="line">
                <a:avLst/>
              </a:prstGeom>
              <a:ln w="12700" cap="flat" cmpd="sng">
                <a:solidFill>
                  <a:srgbClr val="000000"/>
                </a:solidFill>
                <a:prstDash val="sysDash"/>
                <a:headEnd type="none" w="med" len="med"/>
                <a:tailEnd type="none" w="med" len="med"/>
              </a:ln>
            </p:spPr>
          </p:cxnSp>
          <p:cxnSp>
            <p:nvCxnSpPr>
              <p:cNvPr id="54325" name="Straight Connector 82"/>
              <p:cNvCxnSpPr>
                <a:endCxn id="81" idx="4"/>
              </p:cNvCxnSpPr>
              <p:nvPr/>
            </p:nvCxnSpPr>
            <p:spPr>
              <a:xfrm flipV="1">
                <a:off x="2567354" y="5719058"/>
                <a:ext cx="140677" cy="2705"/>
              </a:xfrm>
              <a:prstGeom prst="line">
                <a:avLst/>
              </a:prstGeom>
              <a:ln w="12700" cap="flat" cmpd="sng">
                <a:solidFill>
                  <a:srgbClr val="000000"/>
                </a:solidFill>
                <a:prstDash val="sysDash"/>
                <a:headEnd type="none" w="med" len="med"/>
                <a:tailEnd type="none" w="med" len="med"/>
              </a:ln>
            </p:spPr>
          </p:cxnSp>
          <p:cxnSp>
            <p:nvCxnSpPr>
              <p:cNvPr id="54326" name="Straight Connector 83"/>
              <p:cNvCxnSpPr>
                <a:endCxn id="81" idx="2"/>
              </p:cNvCxnSpPr>
              <p:nvPr/>
            </p:nvCxnSpPr>
            <p:spPr>
              <a:xfrm flipH="1">
                <a:off x="2570059" y="5721763"/>
                <a:ext cx="2705" cy="321934"/>
              </a:xfrm>
              <a:prstGeom prst="line">
                <a:avLst/>
              </a:prstGeom>
              <a:ln w="12700" cap="flat" cmpd="sng">
                <a:solidFill>
                  <a:srgbClr val="000000"/>
                </a:solidFill>
                <a:prstDash val="sysDash"/>
                <a:headEnd type="none" w="med" len="med"/>
                <a:tailEnd type="none" w="med" len="med"/>
              </a:ln>
            </p:spPr>
          </p:cxnSp>
          <p:cxnSp>
            <p:nvCxnSpPr>
              <p:cNvPr id="54327" name="Straight Connector 84"/>
              <p:cNvCxnSpPr/>
              <p:nvPr/>
            </p:nvCxnSpPr>
            <p:spPr>
              <a:xfrm flipH="1">
                <a:off x="2221974" y="5387204"/>
                <a:ext cx="2705" cy="321934"/>
              </a:xfrm>
              <a:prstGeom prst="line">
                <a:avLst/>
              </a:prstGeom>
              <a:ln w="12700" cap="flat" cmpd="sng">
                <a:solidFill>
                  <a:srgbClr val="000000"/>
                </a:solidFill>
                <a:prstDash val="sysDash"/>
                <a:headEnd type="none" w="med" len="med"/>
                <a:tailEnd type="none" w="med" len="med"/>
              </a:ln>
            </p:spPr>
          </p:cxnSp>
        </p:grpSp>
        <p:grpSp>
          <p:nvGrpSpPr>
            <p:cNvPr id="54300" name="Group 57"/>
            <p:cNvGrpSpPr/>
            <p:nvPr/>
          </p:nvGrpSpPr>
          <p:grpSpPr>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0 w 967997"/>
                  <a:gd name="connsiteY0-2" fmla="*/ 0 h 2138362"/>
                  <a:gd name="connsiteX1-3" fmla="*/ 0 w 967997"/>
                  <a:gd name="connsiteY1-4" fmla="*/ 1190625 h 2138362"/>
                  <a:gd name="connsiteX2-5" fmla="*/ 966787 w 967997"/>
                  <a:gd name="connsiteY2-6" fmla="*/ 2138362 h 2138362"/>
                  <a:gd name="connsiteX3-7" fmla="*/ 967618 w 967997"/>
                  <a:gd name="connsiteY3-8" fmla="*/ 1495143 h 2138362"/>
                  <a:gd name="connsiteX4-9" fmla="*/ 0 w 967997"/>
                  <a:gd name="connsiteY4-10" fmla="*/ 0 h 2138362"/>
                  <a:gd name="connsiteX0-11" fmla="*/ 0 w 967997"/>
                  <a:gd name="connsiteY0-12" fmla="*/ 0 h 1424095"/>
                  <a:gd name="connsiteX1-13" fmla="*/ 0 w 967997"/>
                  <a:gd name="connsiteY1-14" fmla="*/ 476358 h 1424095"/>
                  <a:gd name="connsiteX2-15" fmla="*/ 966787 w 967997"/>
                  <a:gd name="connsiteY2-16" fmla="*/ 1424095 h 1424095"/>
                  <a:gd name="connsiteX3-17" fmla="*/ 967618 w 967997"/>
                  <a:gd name="connsiteY3-18" fmla="*/ 780876 h 1424095"/>
                  <a:gd name="connsiteX4-19" fmla="*/ 0 w 967997"/>
                  <a:gd name="connsiteY4-20" fmla="*/ 0 h 14240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 name="connsiteX0-161" fmla="*/ 233363 w 1277416"/>
                  <a:gd name="connsiteY0-162" fmla="*/ 0 h 813350"/>
                  <a:gd name="connsiteX1-163" fmla="*/ 0 w 1277416"/>
                  <a:gd name="connsiteY1-164" fmla="*/ 9439 h 813350"/>
                  <a:gd name="connsiteX2-165" fmla="*/ 952500 w 1277416"/>
                  <a:gd name="connsiteY2-166" fmla="*/ 752735 h 813350"/>
                  <a:gd name="connsiteX3-167" fmla="*/ 1277416 w 1277416"/>
                  <a:gd name="connsiteY3-168" fmla="*/ 813350 h 813350"/>
                  <a:gd name="connsiteX4-169" fmla="*/ 233363 w 1277416"/>
                  <a:gd name="connsiteY4-170" fmla="*/ 0 h 813350"/>
                  <a:gd name="connsiteX0-171" fmla="*/ 233363 w 1277416"/>
                  <a:gd name="connsiteY0-172" fmla="*/ 0 h 814795"/>
                  <a:gd name="connsiteX1-173" fmla="*/ 0 w 1277416"/>
                  <a:gd name="connsiteY1-174" fmla="*/ 9439 h 814795"/>
                  <a:gd name="connsiteX2-175" fmla="*/ 980474 w 1277416"/>
                  <a:gd name="connsiteY2-176" fmla="*/ 814795 h 814795"/>
                  <a:gd name="connsiteX3-177" fmla="*/ 1277416 w 1277416"/>
                  <a:gd name="connsiteY3-178" fmla="*/ 813350 h 814795"/>
                  <a:gd name="connsiteX4-179" fmla="*/ 233363 w 1277416"/>
                  <a:gd name="connsiteY4-180" fmla="*/ 0 h 8147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4314" name="Rectangle 71"/>
              <p:cNvSpPr/>
              <p:nvPr/>
            </p:nvSpPr>
            <p:spPr>
              <a:xfrm>
                <a:off x="2577131" y="6049598"/>
                <a:ext cx="140072" cy="265332"/>
              </a:xfrm>
              <a:prstGeom prst="rect">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cxnSp>
            <p:nvCxnSpPr>
              <p:cNvPr id="54316" name="Straight Connector 73"/>
              <p:cNvCxnSpPr>
                <a:stCxn id="73" idx="0"/>
              </p:cNvCxnSpPr>
              <p:nvPr/>
            </p:nvCxnSpPr>
            <p:spPr>
              <a:xfrm>
                <a:off x="2118270" y="5410651"/>
                <a:ext cx="446379" cy="311112"/>
              </a:xfrm>
              <a:prstGeom prst="line">
                <a:avLst/>
              </a:prstGeom>
              <a:ln w="12700" cap="flat" cmpd="sng">
                <a:solidFill>
                  <a:srgbClr val="000000"/>
                </a:solidFill>
                <a:prstDash val="sysDash"/>
                <a:headEnd type="none" w="med" len="med"/>
                <a:tailEnd type="none" w="med" len="med"/>
              </a:ln>
            </p:spPr>
          </p:cxnSp>
          <p:cxnSp>
            <p:nvCxnSpPr>
              <p:cNvPr id="54317" name="Straight Connector 74"/>
              <p:cNvCxnSpPr>
                <a:endCxn id="73" idx="4"/>
              </p:cNvCxnSpPr>
              <p:nvPr/>
            </p:nvCxnSpPr>
            <p:spPr>
              <a:xfrm flipV="1">
                <a:off x="2567354" y="5719058"/>
                <a:ext cx="140677" cy="2705"/>
              </a:xfrm>
              <a:prstGeom prst="line">
                <a:avLst/>
              </a:prstGeom>
              <a:ln w="12700" cap="flat" cmpd="sng">
                <a:solidFill>
                  <a:srgbClr val="000000"/>
                </a:solidFill>
                <a:prstDash val="sysDash"/>
                <a:headEnd type="none" w="med" len="med"/>
                <a:tailEnd type="none" w="med" len="med"/>
              </a:ln>
            </p:spPr>
          </p:cxnSp>
          <p:cxnSp>
            <p:nvCxnSpPr>
              <p:cNvPr id="54318" name="Straight Connector 75"/>
              <p:cNvCxnSpPr>
                <a:endCxn id="73" idx="2"/>
              </p:cNvCxnSpPr>
              <p:nvPr/>
            </p:nvCxnSpPr>
            <p:spPr>
              <a:xfrm flipH="1">
                <a:off x="2570059" y="5721763"/>
                <a:ext cx="2705" cy="321934"/>
              </a:xfrm>
              <a:prstGeom prst="line">
                <a:avLst/>
              </a:prstGeom>
              <a:ln w="12700" cap="flat" cmpd="sng">
                <a:solidFill>
                  <a:srgbClr val="000000"/>
                </a:solidFill>
                <a:prstDash val="sysDash"/>
                <a:headEnd type="none" w="med" len="med"/>
                <a:tailEnd type="none" w="med" len="med"/>
              </a:ln>
            </p:spPr>
          </p:cxnSp>
          <p:cxnSp>
            <p:nvCxnSpPr>
              <p:cNvPr id="54319" name="Straight Connector 76"/>
              <p:cNvCxnSpPr/>
              <p:nvPr/>
            </p:nvCxnSpPr>
            <p:spPr>
              <a:xfrm flipH="1">
                <a:off x="2221974" y="5387204"/>
                <a:ext cx="2705" cy="321934"/>
              </a:xfrm>
              <a:prstGeom prst="line">
                <a:avLst/>
              </a:prstGeom>
              <a:ln w="12700" cap="flat" cmpd="sng">
                <a:solidFill>
                  <a:srgbClr val="000000"/>
                </a:solidFill>
                <a:prstDash val="sysDash"/>
                <a:headEnd type="none" w="med" len="med"/>
                <a:tailEnd type="none" w="med" len="med"/>
              </a:ln>
            </p:spPr>
          </p:cxnSp>
        </p:grpSp>
        <p:grpSp>
          <p:nvGrpSpPr>
            <p:cNvPr id="54301" name="Group 58"/>
            <p:cNvGrpSpPr/>
            <p:nvPr/>
          </p:nvGrpSpPr>
          <p:grpSpPr>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4311" name="Rectangle 68"/>
              <p:cNvSpPr/>
              <p:nvPr/>
            </p:nvSpPr>
            <p:spPr>
              <a:xfrm>
                <a:off x="1299580" y="5177755"/>
                <a:ext cx="289686" cy="1351386"/>
              </a:xfrm>
              <a:prstGeom prst="rect">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sp>
          <p:nvSpPr>
            <p:cNvPr id="54302" name="Rectangle 59"/>
            <p:cNvSpPr/>
            <p:nvPr/>
          </p:nvSpPr>
          <p:spPr>
            <a:xfrm>
              <a:off x="1838851" y="6126859"/>
              <a:ext cx="2180844" cy="64901"/>
            </a:xfrm>
            <a:prstGeom prst="rect">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sp>
          <p:nvSpPr>
            <p:cNvPr id="54303" name="Right Arrow 60"/>
            <p:cNvSpPr/>
            <p:nvPr/>
          </p:nvSpPr>
          <p:spPr>
            <a:xfrm>
              <a:off x="2556720" y="6056232"/>
              <a:ext cx="266527" cy="219518"/>
            </a:xfrm>
            <a:prstGeom prst="rightArrow">
              <a:avLst>
                <a:gd name="adj1" fmla="val 13888"/>
                <a:gd name="adj2" fmla="val 53703"/>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nvGrpSpPr>
            <p:cNvPr id="54304" name="Group 61"/>
            <p:cNvGrpSpPr/>
            <p:nvPr/>
          </p:nvGrpSpPr>
          <p:grpSpPr>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54308" name="Rectangle 65"/>
              <p:cNvSpPr/>
              <p:nvPr/>
            </p:nvSpPr>
            <p:spPr>
              <a:xfrm>
                <a:off x="1296825" y="5178575"/>
                <a:ext cx="289686" cy="1351389"/>
              </a:xfrm>
              <a:prstGeom prst="rect">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sp>
          <p:nvSpPr>
            <p:cNvPr id="54305" name="Right Arrow 62"/>
            <p:cNvSpPr/>
            <p:nvPr/>
          </p:nvSpPr>
          <p:spPr>
            <a:xfrm rot="-5245926">
              <a:off x="3947357" y="5684800"/>
              <a:ext cx="267240" cy="219835"/>
            </a:xfrm>
            <a:prstGeom prst="rightArrow">
              <a:avLst>
                <a:gd name="adj1" fmla="val 13888"/>
                <a:gd name="adj2" fmla="val 53701"/>
              </a:avLst>
            </a:prstGeom>
            <a:solidFill>
              <a:srgbClr val="33CCFF"/>
            </a:solidFill>
            <a:ln w="25400">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FFFF"/>
                </a:solidFill>
                <a:latin typeface="微软雅黑" panose="020B0503020204020204" pitchFamily="34" charset="-122"/>
                <a:ea typeface="微软雅黑" panose="020B0503020204020204" pitchFamily="34" charset="-122"/>
              </a:endParaRPr>
            </a:p>
          </p:txBody>
        </p:sp>
      </p:grpSp>
      <p:sp>
        <p:nvSpPr>
          <p:cNvPr id="102" name="TextBox 101"/>
          <p:cNvSpPr txBox="1"/>
          <p:nvPr/>
        </p:nvSpPr>
        <p:spPr>
          <a:xfrm>
            <a:off x="541338" y="1903413"/>
            <a:ext cx="1236663" cy="528638"/>
          </a:xfrm>
          <a:prstGeom prst="rect">
            <a:avLst/>
          </a:prstGeom>
          <a:noFill/>
        </p:spPr>
        <p:txBody>
          <a:bodyPr wrap="none">
            <a:spAutoFit/>
          </a:bodyPr>
          <a:lstStyle/>
          <a:p>
            <a:pPr marR="0" defTabSz="914400" eaLnBrk="1" fontAlgn="auto" hangingPunct="1">
              <a:lnSpc>
                <a:spcPts val="1700"/>
              </a:lnSpc>
              <a:spcBef>
                <a:spcPts val="0"/>
              </a:spcBef>
              <a:spcAft>
                <a:spcPts val="0"/>
              </a:spcAft>
              <a:buClrTx/>
              <a:buSzTx/>
              <a:buFontTx/>
              <a:buNone/>
              <a:defRPr/>
            </a:pPr>
            <a:r>
              <a:rPr kumimoji="0" lang="zh-CN" altLang="en-US"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rPr>
              <a:t>每个分组</a:t>
            </a:r>
            <a:endParaRPr kumimoji="0" lang="en-US" altLang="zh-CN"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endParaRPr>
          </a:p>
          <a:p>
            <a:pPr marR="0" defTabSz="914400" eaLnBrk="1" fontAlgn="auto" hangingPunct="1">
              <a:lnSpc>
                <a:spcPts val="1700"/>
              </a:lnSpc>
              <a:spcBef>
                <a:spcPts val="0"/>
              </a:spcBef>
              <a:spcAft>
                <a:spcPts val="0"/>
              </a:spcAft>
              <a:buClrTx/>
              <a:buSzTx/>
              <a:buFontTx/>
              <a:buNone/>
              <a:defRPr/>
            </a:pPr>
            <a:r>
              <a:rPr kumimoji="0" lang="zh-CN" altLang="en-US"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rPr>
              <a:t>长度</a:t>
            </a:r>
            <a:r>
              <a:rPr kumimoji="0" lang="en-US"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rPr>
              <a:t>L</a:t>
            </a:r>
            <a:r>
              <a:rPr kumimoji="0" 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rPr>
              <a:t> bits</a:t>
            </a:r>
          </a:p>
        </p:txBody>
      </p:sp>
      <p:sp>
        <p:nvSpPr>
          <p:cNvPr id="103" name="TextBox 102"/>
          <p:cNvSpPr txBox="1"/>
          <p:nvPr/>
        </p:nvSpPr>
        <p:spPr>
          <a:xfrm>
            <a:off x="5334000" y="2898775"/>
            <a:ext cx="806450" cy="369888"/>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sz="1800" i="1" kern="0" cap="none" spc="0" normalizeH="0" baseline="0" noProof="0" dirty="0">
                <a:solidFill>
                  <a:prstClr val="black"/>
                </a:solidFill>
                <a:latin typeface="微软雅黑" panose="020B0503020204020204" pitchFamily="34" charset="-122"/>
                <a:ea typeface="微软雅黑" panose="020B0503020204020204" pitchFamily="34" charset="-122"/>
                <a:cs typeface="+mn-cs"/>
              </a:rPr>
              <a:t>R</a:t>
            </a:r>
            <a:r>
              <a:rPr kumimoji="0" lang="en-US" sz="1800" kern="0" cap="none" spc="0" normalizeH="0" baseline="0" noProof="0" dirty="0">
                <a:solidFill>
                  <a:prstClr val="black"/>
                </a:solidFill>
                <a:latin typeface="微软雅黑" panose="020B0503020204020204" pitchFamily="34" charset="-122"/>
                <a:ea typeface="微软雅黑" panose="020B0503020204020204" pitchFamily="34" charset="-122"/>
                <a:cs typeface="+mn-cs"/>
              </a:rPr>
              <a:t> bps</a:t>
            </a:r>
          </a:p>
        </p:txBody>
      </p:sp>
      <p:sp>
        <p:nvSpPr>
          <p:cNvPr id="54298" name="Rectangle 3"/>
          <p:cNvSpPr txBox="1"/>
          <p:nvPr/>
        </p:nvSpPr>
        <p:spPr>
          <a:xfrm>
            <a:off x="582613" y="5711825"/>
            <a:ext cx="4602162" cy="95567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287655" lvl="0" indent="-287655">
              <a:buClr>
                <a:srgbClr val="000099"/>
              </a:buClr>
            </a:pPr>
            <a:r>
              <a:rPr lang="zh-CN" altLang="en-US" sz="2400" dirty="0">
                <a:latin typeface="微软雅黑" panose="020B0503020204020204" pitchFamily="34" charset="-122"/>
                <a:ea typeface="微软雅黑" panose="020B0503020204020204" pitchFamily="34" charset="-122"/>
              </a:rPr>
              <a:t>端到端时延</a:t>
            </a:r>
            <a:r>
              <a:rPr lang="en-US" altLang="zh-CN" sz="2400" dirty="0">
                <a:latin typeface="微软雅黑" panose="020B0503020204020204" pitchFamily="34" charset="-122"/>
                <a:ea typeface="微软雅黑" panose="020B0503020204020204" pitchFamily="34" charset="-122"/>
              </a:rPr>
              <a:t>= 2</a:t>
            </a:r>
            <a:r>
              <a:rPr lang="en-US" altLang="zh-CN" sz="2400" i="1" dirty="0">
                <a:latin typeface="微软雅黑" panose="020B0503020204020204" pitchFamily="34" charset="-122"/>
                <a:ea typeface="微软雅黑" panose="020B0503020204020204" pitchFamily="34" charset="-122"/>
              </a:rPr>
              <a:t>L</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R</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假设传播时延为</a:t>
            </a:r>
            <a:r>
              <a:rPr lang="en-US" altLang="zh-CN" sz="2400" dirty="0">
                <a:latin typeface="微软雅黑" panose="020B0503020204020204" pitchFamily="34" charset="-122"/>
                <a:ea typeface="微软雅黑" panose="020B0503020204020204" pitchFamily="34" charset="-122"/>
              </a:rPr>
              <a:t>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347"/>
          <p:cNvGrpSpPr/>
          <p:nvPr/>
        </p:nvGrpSpPr>
        <p:grpSpPr>
          <a:xfrm>
            <a:off x="2266950" y="2079625"/>
            <a:ext cx="1173163" cy="534988"/>
            <a:chOff x="1871277" y="1576300"/>
            <a:chExt cx="1128371" cy="437861"/>
          </a:xfrm>
        </p:grpSpPr>
        <p:sp>
          <p:nvSpPr>
            <p:cNvPr id="105" name="Oval 104"/>
            <p:cNvSpPr>
              <a:spLocks noChangeArrowheads="1"/>
            </p:cNvSpPr>
            <p:nvPr/>
          </p:nvSpPr>
          <p:spPr bwMode="auto">
            <a:xfrm flipV="1">
              <a:off x="1874331" y="1694536"/>
              <a:ext cx="1125317" cy="31962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7" name="Oval 106"/>
            <p:cNvSpPr>
              <a:spLocks noChangeArrowheads="1"/>
            </p:cNvSpPr>
            <p:nvPr/>
          </p:nvSpPr>
          <p:spPr bwMode="auto">
            <a:xfrm flipV="1">
              <a:off x="1871277" y="1576300"/>
              <a:ext cx="1125317" cy="31962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9" name="Freeform 108"/>
            <p:cNvSpPr/>
            <p:nvPr/>
          </p:nvSpPr>
          <p:spPr bwMode="auto">
            <a:xfrm>
              <a:off x="2103364" y="1633469"/>
              <a:ext cx="661143" cy="11044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0" name="Freeform 109"/>
            <p:cNvSpPr/>
            <p:nvPr/>
          </p:nvSpPr>
          <p:spPr bwMode="auto">
            <a:xfrm>
              <a:off x="2537000" y="1728317"/>
              <a:ext cx="244302" cy="9614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 name="Freeform 110"/>
            <p:cNvSpPr/>
            <p:nvPr/>
          </p:nvSpPr>
          <p:spPr bwMode="auto">
            <a:xfrm>
              <a:off x="2089623" y="1729616"/>
              <a:ext cx="241248" cy="9744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2" name="Straight Connector 111"/>
            <p:cNvCxnSpPr>
              <a:cxnSpLocks noChangeShapeType="1"/>
              <a:endCxn id="107" idx="2"/>
            </p:cNvCxnSpPr>
            <p:nvPr/>
          </p:nvCxnSpPr>
          <p:spPr bwMode="auto">
            <a:xfrm flipH="1" flipV="1">
              <a:off x="1871277" y="1737412"/>
              <a:ext cx="3054" cy="12343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3" name="Straight Connector 112"/>
            <p:cNvCxnSpPr>
              <a:cxnSpLocks noChangeShapeType="1"/>
            </p:cNvCxnSpPr>
            <p:nvPr/>
          </p:nvCxnSpPr>
          <p:spPr bwMode="auto">
            <a:xfrm flipH="1" flipV="1">
              <a:off x="2996594" y="1734813"/>
              <a:ext cx="3054" cy="12343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6323" name="Group 105"/>
          <p:cNvGrpSpPr/>
          <p:nvPr/>
        </p:nvGrpSpPr>
        <p:grpSpPr>
          <a:xfrm>
            <a:off x="6764338" y="2314575"/>
            <a:ext cx="779462" cy="679450"/>
            <a:chOff x="-44" y="1473"/>
            <a:chExt cx="981" cy="1105"/>
          </a:xfrm>
        </p:grpSpPr>
        <p:pic>
          <p:nvPicPr>
            <p:cNvPr id="56414" name="Picture 10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56415" name="Freeform 107"/>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5632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56325" name="Rectangle 2"/>
          <p:cNvSpPr>
            <a:spLocks noGrp="1"/>
          </p:cNvSpPr>
          <p:nvPr>
            <p:ph type="title" idx="4294967295"/>
          </p:nvPr>
        </p:nvSpPr>
        <p:spPr>
          <a:xfrm>
            <a:off x="252413" y="130175"/>
            <a:ext cx="8447087" cy="1143000"/>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分组交换：排队时延与丢包</a:t>
            </a:r>
            <a:endParaRPr lang="en-US" altLang="zh-CN" sz="4000" dirty="0">
              <a:latin typeface="微软雅黑" panose="020B0503020204020204" pitchFamily="34" charset="-122"/>
              <a:ea typeface="微软雅黑" panose="020B0503020204020204" pitchFamily="34" charset="-122"/>
            </a:endParaRPr>
          </a:p>
        </p:txBody>
      </p:sp>
      <p:sp>
        <p:nvSpPr>
          <p:cNvPr id="56326" name="Line 230"/>
          <p:cNvSpPr/>
          <p:nvPr/>
        </p:nvSpPr>
        <p:spPr>
          <a:xfrm>
            <a:off x="3467100" y="2303463"/>
            <a:ext cx="0" cy="228600"/>
          </a:xfrm>
          <a:prstGeom prst="line">
            <a:avLst/>
          </a:prstGeom>
          <a:ln w="12700">
            <a:noFill/>
          </a:ln>
        </p:spPr>
        <p:txBody>
          <a:bodyPr/>
          <a:lstStyle/>
          <a:p>
            <a:endParaRPr lang="zh-CN" altLang="en-US"/>
          </a:p>
        </p:txBody>
      </p:sp>
      <p:sp>
        <p:nvSpPr>
          <p:cNvPr id="56327" name="Line 276"/>
          <p:cNvSpPr/>
          <p:nvPr/>
        </p:nvSpPr>
        <p:spPr>
          <a:xfrm>
            <a:off x="1590675" y="1971675"/>
            <a:ext cx="744538" cy="38576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28" name="Line 277"/>
          <p:cNvSpPr/>
          <p:nvPr/>
        </p:nvSpPr>
        <p:spPr>
          <a:xfrm flipV="1">
            <a:off x="1735138" y="2457450"/>
            <a:ext cx="577850" cy="50482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29" name="Line 278"/>
          <p:cNvSpPr/>
          <p:nvPr/>
        </p:nvSpPr>
        <p:spPr>
          <a:xfrm>
            <a:off x="3432175" y="2398713"/>
            <a:ext cx="2016125" cy="158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30" name="Line 279"/>
          <p:cNvSpPr/>
          <p:nvPr/>
        </p:nvSpPr>
        <p:spPr>
          <a:xfrm flipH="1" flipV="1">
            <a:off x="6035675" y="2581275"/>
            <a:ext cx="9525" cy="36353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31" name="Line 280"/>
          <p:cNvSpPr/>
          <p:nvPr/>
        </p:nvSpPr>
        <p:spPr>
          <a:xfrm flipV="1">
            <a:off x="6508750" y="2030413"/>
            <a:ext cx="604838" cy="30797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32" name="Rectangle 287"/>
          <p:cNvSpPr/>
          <p:nvPr/>
        </p:nvSpPr>
        <p:spPr>
          <a:xfrm>
            <a:off x="363061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3" name="Rectangle 288"/>
          <p:cNvSpPr/>
          <p:nvPr/>
        </p:nvSpPr>
        <p:spPr>
          <a:xfrm>
            <a:off x="379253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4" name="Rectangle 289"/>
          <p:cNvSpPr/>
          <p:nvPr/>
        </p:nvSpPr>
        <p:spPr>
          <a:xfrm>
            <a:off x="395446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5" name="Rectangle 290"/>
          <p:cNvSpPr/>
          <p:nvPr/>
        </p:nvSpPr>
        <p:spPr>
          <a:xfrm>
            <a:off x="4116388"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6" name="Rectangle 291"/>
          <p:cNvSpPr/>
          <p:nvPr/>
        </p:nvSpPr>
        <p:spPr>
          <a:xfrm>
            <a:off x="4278313"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7" name="Rectangle 292"/>
          <p:cNvSpPr/>
          <p:nvPr/>
        </p:nvSpPr>
        <p:spPr>
          <a:xfrm>
            <a:off x="464978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38" name="Rectangle 293"/>
          <p:cNvSpPr/>
          <p:nvPr/>
        </p:nvSpPr>
        <p:spPr>
          <a:xfrm>
            <a:off x="5087938" y="21812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6339" name="Group 311"/>
          <p:cNvGrpSpPr/>
          <p:nvPr/>
        </p:nvGrpSpPr>
        <p:grpSpPr>
          <a:xfrm>
            <a:off x="2786063" y="2262188"/>
            <a:ext cx="633412" cy="200025"/>
            <a:chOff x="1800" y="1425"/>
            <a:chExt cx="399" cy="126"/>
          </a:xfrm>
        </p:grpSpPr>
        <p:sp>
          <p:nvSpPr>
            <p:cNvPr id="56410" name="Rectangle 294"/>
            <p:cNvSpPr/>
            <p:nvPr/>
          </p:nvSpPr>
          <p:spPr>
            <a:xfrm>
              <a:off x="1800"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411" name="Rectangle 295"/>
            <p:cNvSpPr/>
            <p:nvPr/>
          </p:nvSpPr>
          <p:spPr>
            <a:xfrm>
              <a:off x="1902" y="1425"/>
              <a:ext cx="93" cy="12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412" name="Rectangle 296"/>
            <p:cNvSpPr/>
            <p:nvPr/>
          </p:nvSpPr>
          <p:spPr>
            <a:xfrm>
              <a:off x="2004"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413" name="Rectangle 297"/>
            <p:cNvSpPr/>
            <p:nvPr/>
          </p:nvSpPr>
          <p:spPr>
            <a:xfrm>
              <a:off x="2106"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56340" name="Rectangle 298"/>
          <p:cNvSpPr/>
          <p:nvPr/>
        </p:nvSpPr>
        <p:spPr>
          <a:xfrm>
            <a:off x="2128838" y="21621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41" name="Rectangle 299"/>
          <p:cNvSpPr/>
          <p:nvPr/>
        </p:nvSpPr>
        <p:spPr>
          <a:xfrm>
            <a:off x="1909763" y="27336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42" name="Line 300"/>
          <p:cNvSpPr/>
          <p:nvPr/>
        </p:nvSpPr>
        <p:spPr>
          <a:xfrm>
            <a:off x="2090738" y="2111375"/>
            <a:ext cx="246062"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56343" name="Line 301"/>
          <p:cNvSpPr/>
          <p:nvPr/>
        </p:nvSpPr>
        <p:spPr>
          <a:xfrm flipV="1">
            <a:off x="2092325" y="2582863"/>
            <a:ext cx="174625" cy="180975"/>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56344" name="Line 302"/>
          <p:cNvSpPr/>
          <p:nvPr/>
        </p:nvSpPr>
        <p:spPr>
          <a:xfrm>
            <a:off x="4011613" y="2076450"/>
            <a:ext cx="106203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56345" name="Text Box 303"/>
          <p:cNvSpPr txBox="1"/>
          <p:nvPr/>
        </p:nvSpPr>
        <p:spPr>
          <a:xfrm>
            <a:off x="749300" y="1633538"/>
            <a:ext cx="401638"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6600"/>
                </a:solidFill>
                <a:latin typeface="微软雅黑" panose="020B0503020204020204" pitchFamily="34" charset="-122"/>
                <a:ea typeface="微软雅黑" panose="020B0503020204020204" pitchFamily="34" charset="-122"/>
              </a:rPr>
              <a:t>A</a:t>
            </a:r>
          </a:p>
        </p:txBody>
      </p:sp>
      <p:sp>
        <p:nvSpPr>
          <p:cNvPr id="56346" name="Text Box 304"/>
          <p:cNvSpPr txBox="1"/>
          <p:nvPr/>
        </p:nvSpPr>
        <p:spPr>
          <a:xfrm>
            <a:off x="889000" y="2608263"/>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0099"/>
                </a:solidFill>
                <a:latin typeface="微软雅黑" panose="020B0503020204020204" pitchFamily="34" charset="-122"/>
                <a:ea typeface="微软雅黑" panose="020B0503020204020204" pitchFamily="34" charset="-122"/>
              </a:rPr>
              <a:t>B</a:t>
            </a:r>
          </a:p>
        </p:txBody>
      </p:sp>
      <p:sp>
        <p:nvSpPr>
          <p:cNvPr id="56347" name="Text Box 305"/>
          <p:cNvSpPr txBox="1"/>
          <p:nvPr/>
        </p:nvSpPr>
        <p:spPr>
          <a:xfrm>
            <a:off x="6604000" y="1465263"/>
            <a:ext cx="404813"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C</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56348" name="Text Box 308"/>
          <p:cNvSpPr txBox="1"/>
          <p:nvPr/>
        </p:nvSpPr>
        <p:spPr>
          <a:xfrm>
            <a:off x="1636713" y="1585913"/>
            <a:ext cx="1698625"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R</a:t>
            </a:r>
            <a:r>
              <a:rPr lang="en-US" altLang="zh-CN" sz="1800" dirty="0">
                <a:latin typeface="微软雅黑" panose="020B0503020204020204" pitchFamily="34" charset="-122"/>
                <a:ea typeface="微软雅黑" panose="020B0503020204020204" pitchFamily="34" charset="-122"/>
              </a:rPr>
              <a:t> = 100 Mb/s</a:t>
            </a:r>
          </a:p>
        </p:txBody>
      </p:sp>
      <p:sp>
        <p:nvSpPr>
          <p:cNvPr id="56349" name="Text Box 309"/>
          <p:cNvSpPr txBox="1"/>
          <p:nvPr/>
        </p:nvSpPr>
        <p:spPr>
          <a:xfrm>
            <a:off x="3625850" y="2438400"/>
            <a:ext cx="1773238"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i="1" dirty="0">
                <a:latin typeface="微软雅黑" panose="020B0503020204020204" pitchFamily="34" charset="-122"/>
                <a:ea typeface="微软雅黑" panose="020B0503020204020204" pitchFamily="34" charset="-122"/>
              </a:rPr>
              <a:t>R</a:t>
            </a:r>
            <a:r>
              <a:rPr lang="en-US" altLang="zh-CN" sz="2000" dirty="0">
                <a:latin typeface="微软雅黑" panose="020B0503020204020204" pitchFamily="34" charset="-122"/>
                <a:ea typeface="微软雅黑" panose="020B0503020204020204" pitchFamily="34" charset="-122"/>
              </a:rPr>
              <a:t> = 1.5 Mb/s</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56350" name="Text Box 310"/>
          <p:cNvSpPr txBox="1"/>
          <p:nvPr/>
        </p:nvSpPr>
        <p:spPr>
          <a:xfrm>
            <a:off x="6022975" y="2994025"/>
            <a:ext cx="1841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chemeClr val="accent1"/>
              </a:solidFill>
              <a:latin typeface="微软雅黑" panose="020B0503020204020204" pitchFamily="34" charset="-122"/>
              <a:ea typeface="微软雅黑" panose="020B0503020204020204" pitchFamily="34" charset="-122"/>
            </a:endParaRPr>
          </a:p>
        </p:txBody>
      </p:sp>
      <p:sp>
        <p:nvSpPr>
          <p:cNvPr id="56351" name="Line 281"/>
          <p:cNvSpPr/>
          <p:nvPr/>
        </p:nvSpPr>
        <p:spPr>
          <a:xfrm flipV="1">
            <a:off x="6662738" y="3146425"/>
            <a:ext cx="984250" cy="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52" name="Line 283"/>
          <p:cNvSpPr/>
          <p:nvPr/>
        </p:nvSpPr>
        <p:spPr>
          <a:xfrm flipH="1">
            <a:off x="6638925" y="2849563"/>
            <a:ext cx="379413" cy="22542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56353" name="Text Box 306"/>
          <p:cNvSpPr txBox="1"/>
          <p:nvPr/>
        </p:nvSpPr>
        <p:spPr>
          <a:xfrm>
            <a:off x="7556500" y="2224088"/>
            <a:ext cx="404813" cy="4572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D</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56354" name="Text Box 307"/>
          <p:cNvSpPr txBox="1"/>
          <p:nvPr/>
        </p:nvSpPr>
        <p:spPr>
          <a:xfrm>
            <a:off x="8299450" y="2840038"/>
            <a:ext cx="354013"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E</a:t>
            </a:r>
            <a:endParaRPr lang="en-US" altLang="zh-CN" sz="2400" dirty="0">
              <a:solidFill>
                <a:schemeClr val="accent1"/>
              </a:solidFill>
              <a:latin typeface="微软雅黑" panose="020B0503020204020204" pitchFamily="34" charset="-122"/>
              <a:ea typeface="微软雅黑" panose="020B0503020204020204" pitchFamily="34" charset="-122"/>
            </a:endParaRPr>
          </a:p>
        </p:txBody>
      </p:sp>
      <p:sp>
        <p:nvSpPr>
          <p:cNvPr id="56355" name="Text Box 330"/>
          <p:cNvSpPr txBox="1"/>
          <p:nvPr/>
        </p:nvSpPr>
        <p:spPr>
          <a:xfrm>
            <a:off x="2051050" y="2984500"/>
            <a:ext cx="1727200" cy="56356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1800" dirty="0">
                <a:latin typeface="微软雅黑" panose="020B0503020204020204" pitchFamily="34" charset="-122"/>
                <a:ea typeface="微软雅黑" panose="020B0503020204020204" pitchFamily="34" charset="-122"/>
              </a:rPr>
              <a:t>等待输出链路的分组队列</a:t>
            </a:r>
            <a:endParaRPr lang="en-US" altLang="zh-CN" sz="1800" dirty="0">
              <a:solidFill>
                <a:schemeClr val="accent1"/>
              </a:solidFill>
              <a:latin typeface="微软雅黑" panose="020B0503020204020204" pitchFamily="34" charset="-122"/>
              <a:ea typeface="微软雅黑" panose="020B0503020204020204" pitchFamily="34" charset="-122"/>
            </a:endParaRPr>
          </a:p>
        </p:txBody>
      </p:sp>
      <p:sp>
        <p:nvSpPr>
          <p:cNvPr id="56356" name="Line 332"/>
          <p:cNvSpPr/>
          <p:nvPr/>
        </p:nvSpPr>
        <p:spPr>
          <a:xfrm flipV="1">
            <a:off x="2890838" y="2514600"/>
            <a:ext cx="166687" cy="523875"/>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56357" name="Group 96"/>
          <p:cNvGrpSpPr/>
          <p:nvPr/>
        </p:nvGrpSpPr>
        <p:grpSpPr>
          <a:xfrm>
            <a:off x="898525" y="1651000"/>
            <a:ext cx="779463" cy="679450"/>
            <a:chOff x="-44" y="1473"/>
            <a:chExt cx="981" cy="1105"/>
          </a:xfrm>
        </p:grpSpPr>
        <p:pic>
          <p:nvPicPr>
            <p:cNvPr id="56408" name="Picture 9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56409" name="Freeform 98"/>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56358" name="Group 99"/>
          <p:cNvGrpSpPr/>
          <p:nvPr/>
        </p:nvGrpSpPr>
        <p:grpSpPr>
          <a:xfrm>
            <a:off x="1085850" y="2625725"/>
            <a:ext cx="779463" cy="679450"/>
            <a:chOff x="-44" y="1473"/>
            <a:chExt cx="981" cy="1105"/>
          </a:xfrm>
        </p:grpSpPr>
        <p:pic>
          <p:nvPicPr>
            <p:cNvPr id="56406" name="Picture 10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56407" name="Freeform 101"/>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56359" name="Group 102"/>
          <p:cNvGrpSpPr/>
          <p:nvPr/>
        </p:nvGrpSpPr>
        <p:grpSpPr>
          <a:xfrm>
            <a:off x="7481888" y="2686050"/>
            <a:ext cx="779462" cy="679450"/>
            <a:chOff x="-44" y="1473"/>
            <a:chExt cx="981" cy="1105"/>
          </a:xfrm>
        </p:grpSpPr>
        <p:pic>
          <p:nvPicPr>
            <p:cNvPr id="56404" name="Picture 10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56405" name="Freeform 104"/>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56360" name="Group 108"/>
          <p:cNvGrpSpPr/>
          <p:nvPr/>
        </p:nvGrpSpPr>
        <p:grpSpPr>
          <a:xfrm>
            <a:off x="6846888" y="1493838"/>
            <a:ext cx="779462" cy="679450"/>
            <a:chOff x="-44" y="1473"/>
            <a:chExt cx="981" cy="1105"/>
          </a:xfrm>
        </p:grpSpPr>
        <p:pic>
          <p:nvPicPr>
            <p:cNvPr id="56402" name="Picture 109"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56403" name="Freeform 110"/>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5636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26</a:t>
            </a:fld>
            <a:endParaRPr lang="en-US" altLang="zh-CN" sz="1200" dirty="0">
              <a:latin typeface="微软雅黑" panose="020B0503020204020204" pitchFamily="34" charset="-122"/>
              <a:ea typeface="微软雅黑" panose="020B0503020204020204" pitchFamily="34" charset="-122"/>
            </a:endParaRPr>
          </a:p>
        </p:txBody>
      </p:sp>
      <p:grpSp>
        <p:nvGrpSpPr>
          <p:cNvPr id="56362" name="Group 228"/>
          <p:cNvGrpSpPr/>
          <p:nvPr/>
        </p:nvGrpSpPr>
        <p:grpSpPr>
          <a:xfrm>
            <a:off x="5391150" y="2160588"/>
            <a:ext cx="1128713" cy="439737"/>
            <a:chOff x="4650" y="1129"/>
            <a:chExt cx="246" cy="95"/>
          </a:xfrm>
        </p:grpSpPr>
        <p:sp>
          <p:nvSpPr>
            <p:cNvPr id="5639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9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9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6397" name="Group 232"/>
            <p:cNvGrpSpPr/>
            <p:nvPr/>
          </p:nvGrpSpPr>
          <p:grpSpPr>
            <a:xfrm>
              <a:off x="4699" y="1145"/>
              <a:ext cx="138" cy="29"/>
              <a:chOff x="2468" y="1332"/>
              <a:chExt cx="310" cy="60"/>
            </a:xfrm>
          </p:grpSpPr>
          <p:sp>
            <p:nvSpPr>
              <p:cNvPr id="56400"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6401"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6398" name="Line 235"/>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6399" name="Line 236"/>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74794" name="Rectangle 6"/>
          <p:cNvSpPr>
            <a:spLocks noChangeArrowheads="1"/>
          </p:cNvSpPr>
          <p:nvPr/>
        </p:nvSpPr>
        <p:spPr bwMode="auto">
          <a:xfrm>
            <a:off x="606425" y="3930650"/>
            <a:ext cx="8131175" cy="2030413"/>
          </a:xfrm>
          <a:prstGeom prst="rect">
            <a:avLst/>
          </a:prstGeom>
          <a:noFill/>
          <a:ln>
            <a:noFill/>
          </a:ln>
        </p:spPr>
        <p:txBody>
          <a:bodyPr/>
          <a:lstStyle/>
          <a:p>
            <a:pPr marL="342900" marR="0" lvl="0" indent="-342900" algn="l" defTabSz="914400" rtl="0" eaLnBrk="0" fontAlgn="base" latinLnBrk="0" hangingPunct="0">
              <a:lnSpc>
                <a:spcPct val="85000"/>
              </a:lnSpc>
              <a:spcBef>
                <a:spcPct val="20000"/>
              </a:spcBef>
              <a:spcAft>
                <a:spcPct val="0"/>
              </a:spcAft>
              <a:buClr>
                <a:schemeClr val="accent2"/>
              </a:buClr>
              <a:buSzPct val="85000"/>
              <a:buFont typeface="Wingdings" panose="05000000000000000000" charset="0"/>
              <a:buNone/>
              <a:defRPr/>
            </a:pP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排队与丢包</a:t>
            </a:r>
            <a:r>
              <a:rPr kumimoji="0" 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p>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如果分组到达链路的速率</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单位为比特</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超过一段时间内链路的传输速率</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0" fontAlgn="base" latinLnBrk="0" hangingPunct="0">
              <a:lnSpc>
                <a:spcPct val="85000"/>
              </a:lnSpc>
              <a:spcBef>
                <a:spcPct val="20000"/>
              </a:spcBef>
              <a:spcAft>
                <a:spcPct val="0"/>
              </a:spcAft>
              <a:buClr>
                <a:srgbClr val="000099"/>
              </a:buClr>
              <a:buSzPct val="100000"/>
              <a:buFont typeface="Arial" panose="020B0604020202020204"/>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分组将排队，等待在链路上传输</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682625" marR="0" lvl="1" indent="-22542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如果输出缓存已满，分组会被丢弃</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pic>
        <p:nvPicPr>
          <p:cNvPr id="56364" name="Picture 16" descr="underline_base"/>
          <p:cNvPicPr/>
          <p:nvPr/>
        </p:nvPicPr>
        <p:blipFill>
          <a:blip r:embed="rId4"/>
          <a:stretch>
            <a:fillRect/>
          </a:stretch>
        </p:blipFill>
        <p:spPr>
          <a:xfrm>
            <a:off x="285750" y="901700"/>
            <a:ext cx="7313613" cy="173038"/>
          </a:xfrm>
          <a:prstGeom prst="rect">
            <a:avLst/>
          </a:prstGeom>
          <a:noFill/>
          <a:ln w="9525">
            <a:noFill/>
          </a:ln>
        </p:spPr>
      </p:pic>
      <p:grpSp>
        <p:nvGrpSpPr>
          <p:cNvPr id="56365" name="Group 228"/>
          <p:cNvGrpSpPr/>
          <p:nvPr/>
        </p:nvGrpSpPr>
        <p:grpSpPr>
          <a:xfrm>
            <a:off x="5530850" y="2930525"/>
            <a:ext cx="1128713" cy="439738"/>
            <a:chOff x="4650" y="1129"/>
            <a:chExt cx="246" cy="95"/>
          </a:xfrm>
        </p:grpSpPr>
        <p:sp>
          <p:nvSpPr>
            <p:cNvPr id="5638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8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638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6389" name="Group 232"/>
            <p:cNvGrpSpPr/>
            <p:nvPr/>
          </p:nvGrpSpPr>
          <p:grpSpPr>
            <a:xfrm>
              <a:off x="4699" y="1145"/>
              <a:ext cx="138" cy="29"/>
              <a:chOff x="2468" y="1332"/>
              <a:chExt cx="310" cy="60"/>
            </a:xfrm>
          </p:grpSpPr>
          <p:sp>
            <p:nvSpPr>
              <p:cNvPr id="56392"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6393"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6390" name="Line 235"/>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6391" name="Line 236"/>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56366" name="Group 347"/>
          <p:cNvGrpSpPr/>
          <p:nvPr/>
        </p:nvGrpSpPr>
        <p:grpSpPr>
          <a:xfrm>
            <a:off x="5516563" y="2897188"/>
            <a:ext cx="1171575" cy="534987"/>
            <a:chOff x="1871277" y="1576300"/>
            <a:chExt cx="1128371" cy="437861"/>
          </a:xfrm>
        </p:grpSpPr>
        <p:sp>
          <p:nvSpPr>
            <p:cNvPr id="85" name="Oval 84"/>
            <p:cNvSpPr>
              <a:spLocks noChangeArrowheads="1"/>
            </p:cNvSpPr>
            <p:nvPr/>
          </p:nvSpPr>
          <p:spPr bwMode="auto">
            <a:xfrm flipV="1">
              <a:off x="1874335" y="1694535"/>
              <a:ext cx="1125313" cy="31962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7" name="Oval 86"/>
            <p:cNvSpPr>
              <a:spLocks noChangeArrowheads="1"/>
            </p:cNvSpPr>
            <p:nvPr/>
          </p:nvSpPr>
          <p:spPr bwMode="auto">
            <a:xfrm flipV="1">
              <a:off x="1871277" y="1576300"/>
              <a:ext cx="1125313" cy="31962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9" name="Freeform 88"/>
            <p:cNvSpPr/>
            <p:nvPr/>
          </p:nvSpPr>
          <p:spPr bwMode="auto">
            <a:xfrm>
              <a:off x="2102149" y="1633469"/>
              <a:ext cx="663568" cy="11043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0" name="Freeform 89"/>
            <p:cNvSpPr/>
            <p:nvPr/>
          </p:nvSpPr>
          <p:spPr bwMode="auto">
            <a:xfrm>
              <a:off x="2536373" y="1728317"/>
              <a:ext cx="244633" cy="9614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 name="Freeform 90"/>
            <p:cNvSpPr/>
            <p:nvPr/>
          </p:nvSpPr>
          <p:spPr bwMode="auto">
            <a:xfrm>
              <a:off x="2089918" y="1729616"/>
              <a:ext cx="241575" cy="9744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2" name="Straight Connector 91"/>
            <p:cNvCxnSpPr>
              <a:cxnSpLocks noChangeShapeType="1"/>
              <a:endCxn id="87" idx="2"/>
            </p:cNvCxnSpPr>
            <p:nvPr/>
          </p:nvCxnSpPr>
          <p:spPr bwMode="auto">
            <a:xfrm flipH="1" flipV="1">
              <a:off x="1871277" y="1737412"/>
              <a:ext cx="3058" cy="12343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3" name="Straight Connector 92"/>
            <p:cNvCxnSpPr>
              <a:cxnSpLocks noChangeShapeType="1"/>
            </p:cNvCxnSpPr>
            <p:nvPr/>
          </p:nvCxnSpPr>
          <p:spPr bwMode="auto">
            <a:xfrm flipH="1" flipV="1">
              <a:off x="2996590" y="1734814"/>
              <a:ext cx="3058" cy="12343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6367" name="Group 347"/>
          <p:cNvGrpSpPr/>
          <p:nvPr/>
        </p:nvGrpSpPr>
        <p:grpSpPr>
          <a:xfrm>
            <a:off x="5343525" y="2116138"/>
            <a:ext cx="1173163" cy="534987"/>
            <a:chOff x="1871277" y="1576300"/>
            <a:chExt cx="1128371" cy="437861"/>
          </a:xfrm>
        </p:grpSpPr>
        <p:sp>
          <p:nvSpPr>
            <p:cNvPr id="95" name="Oval 94"/>
            <p:cNvSpPr>
              <a:spLocks noChangeArrowheads="1"/>
            </p:cNvSpPr>
            <p:nvPr/>
          </p:nvSpPr>
          <p:spPr bwMode="auto">
            <a:xfrm flipV="1">
              <a:off x="1874331" y="1694535"/>
              <a:ext cx="1125317" cy="31962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7" name="Oval 96"/>
            <p:cNvSpPr>
              <a:spLocks noChangeArrowheads="1"/>
            </p:cNvSpPr>
            <p:nvPr/>
          </p:nvSpPr>
          <p:spPr bwMode="auto">
            <a:xfrm flipV="1">
              <a:off x="1871277" y="1576300"/>
              <a:ext cx="1125317" cy="31962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9" name="Freeform 98"/>
            <p:cNvSpPr/>
            <p:nvPr/>
          </p:nvSpPr>
          <p:spPr bwMode="auto">
            <a:xfrm>
              <a:off x="2103364" y="1633469"/>
              <a:ext cx="661143" cy="11043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0" name="Freeform 99"/>
            <p:cNvSpPr/>
            <p:nvPr/>
          </p:nvSpPr>
          <p:spPr bwMode="auto">
            <a:xfrm>
              <a:off x="2537000" y="1728317"/>
              <a:ext cx="244302" cy="9614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1" name="Freeform 100"/>
            <p:cNvSpPr/>
            <p:nvPr/>
          </p:nvSpPr>
          <p:spPr bwMode="auto">
            <a:xfrm>
              <a:off x="2089623" y="1729616"/>
              <a:ext cx="241248" cy="9744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2" name="Straight Connector 101"/>
            <p:cNvCxnSpPr>
              <a:cxnSpLocks noChangeShapeType="1"/>
              <a:endCxn id="97" idx="2"/>
            </p:cNvCxnSpPr>
            <p:nvPr/>
          </p:nvCxnSpPr>
          <p:spPr bwMode="auto">
            <a:xfrm flipH="1" flipV="1">
              <a:off x="1871277" y="1737412"/>
              <a:ext cx="3054" cy="12343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3" name="Straight Connector 102"/>
            <p:cNvCxnSpPr>
              <a:cxnSpLocks noChangeShapeType="1"/>
            </p:cNvCxnSpPr>
            <p:nvPr/>
          </p:nvCxnSpPr>
          <p:spPr bwMode="auto">
            <a:xfrm flipH="1" flipV="1">
              <a:off x="2996594" y="1734814"/>
              <a:ext cx="3054" cy="123432"/>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a:xfrm>
            <a:off x="533400" y="120650"/>
            <a:ext cx="7772400" cy="1143000"/>
          </a:xfrm>
          <a:ln/>
        </p:spPr>
        <p:txBody>
          <a:bodyPr vert="horz" wrap="square" lIns="91440" tIns="45720" rIns="91440" bIns="45720" anchor="ctr" anchorCtr="0"/>
          <a:lstStyle/>
          <a:p>
            <a:r>
              <a:rPr lang="zh-CN" altLang="en-US" dirty="0">
                <a:latin typeface="微软雅黑" panose="020B0503020204020204" pitchFamily="34" charset="-122"/>
                <a:ea typeface="微软雅黑" panose="020B0503020204020204" pitchFamily="34" charset="-122"/>
              </a:rPr>
              <a:t>两个关键功能</a:t>
            </a:r>
            <a:endParaRPr lang="en-US" altLang="zh-CN" dirty="0">
              <a:latin typeface="微软雅黑" panose="020B0503020204020204" pitchFamily="34" charset="-122"/>
              <a:ea typeface="微软雅黑" panose="020B0503020204020204" pitchFamily="34" charset="-122"/>
            </a:endParaRPr>
          </a:p>
        </p:txBody>
      </p:sp>
      <p:sp>
        <p:nvSpPr>
          <p:cNvPr id="58371" name="Rectangle 3"/>
          <p:cNvSpPr>
            <a:spLocks noGrp="1"/>
          </p:cNvSpPr>
          <p:nvPr>
            <p:ph idx="1"/>
          </p:nvPr>
        </p:nvSpPr>
        <p:spPr>
          <a:xfrm>
            <a:off x="4572000" y="1728788"/>
            <a:ext cx="4192588" cy="4648200"/>
          </a:xfrm>
          <a:ln/>
        </p:spPr>
        <p:txBody>
          <a:bodyPr vert="horz" wrap="square" lIns="91440" tIns="45720" rIns="91440" bIns="45720" anchor="t" anchorCtr="0"/>
          <a:lstStyle/>
          <a:p>
            <a:pPr marL="0" indent="0">
              <a:buNone/>
            </a:pPr>
            <a:r>
              <a:rPr lang="zh-CN" altLang="en-US" i="1" dirty="0">
                <a:solidFill>
                  <a:srgbClr val="C00000"/>
                </a:solidFill>
                <a:latin typeface="微软雅黑" panose="020B0503020204020204" pitchFamily="34" charset="-122"/>
                <a:ea typeface="微软雅黑" panose="020B0503020204020204" pitchFamily="34" charset="-122"/>
              </a:rPr>
              <a:t>转发</a:t>
            </a:r>
            <a:r>
              <a:rPr lang="en-US" altLang="zh-CN" sz="2400" i="1"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将分组从路由器的输入链路转移到输出链路</a:t>
            </a:r>
            <a:endParaRPr lang="en-US" altLang="ja-JP" sz="2400"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p:txBody>
      </p:sp>
      <p:sp>
        <p:nvSpPr>
          <p:cNvPr id="58372" name="Footer Placeholder 2"/>
          <p:cNvSpPr txBox="1">
            <a:spLocks noGrp="1"/>
          </p:cNvSpPr>
          <p:nvPr>
            <p:ph type="ftr" sz="quarter" idx="11"/>
          </p:nvPr>
        </p:nvSpPr>
        <p:spPr>
          <a:xfrm>
            <a:off x="5591175" y="6453188"/>
            <a:ext cx="2895600" cy="287337"/>
          </a:xfrm>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Introduction</a:t>
            </a:r>
          </a:p>
        </p:txBody>
      </p:sp>
      <p:sp>
        <p:nvSpPr>
          <p:cNvPr id="58373" name="Slide Number Placeholder 5"/>
          <p:cNvSpPr txBox="1">
            <a:spLocks noGrp="1"/>
          </p:cNvSpPr>
          <p:nvPr>
            <p:ph type="sldNum" sz="quarter" idx="12"/>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27</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pic>
        <p:nvPicPr>
          <p:cNvPr id="58374" name="Picture 6" descr="underline_base"/>
          <p:cNvPicPr/>
          <p:nvPr/>
        </p:nvPicPr>
        <p:blipFill>
          <a:blip r:embed="rId3"/>
          <a:stretch>
            <a:fillRect/>
          </a:stretch>
        </p:blipFill>
        <p:spPr>
          <a:xfrm>
            <a:off x="631825" y="927100"/>
            <a:ext cx="7769225" cy="173038"/>
          </a:xfrm>
          <a:prstGeom prst="rect">
            <a:avLst/>
          </a:prstGeom>
          <a:noFill/>
          <a:ln w="9525">
            <a:noFill/>
          </a:ln>
        </p:spPr>
      </p:pic>
      <p:sp>
        <p:nvSpPr>
          <p:cNvPr id="58375" name="Rectangle 3"/>
          <p:cNvSpPr txBox="1"/>
          <p:nvPr/>
        </p:nvSpPr>
        <p:spPr>
          <a:xfrm>
            <a:off x="384175" y="1385888"/>
            <a:ext cx="4192588" cy="1693862"/>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70000"/>
              </a:spcBef>
              <a:buClr>
                <a:srgbClr val="000099"/>
              </a:buClr>
              <a:buSzPct val="65000"/>
              <a:buNone/>
            </a:pPr>
            <a:r>
              <a:rPr lang="zh-CN" altLang="en-US" i="1" dirty="0">
                <a:solidFill>
                  <a:srgbClr val="C00000"/>
                </a:solidFill>
                <a:latin typeface="微软雅黑" panose="020B0503020204020204" pitchFamily="34" charset="-122"/>
                <a:ea typeface="微软雅黑" panose="020B0503020204020204" pitchFamily="34" charset="-122"/>
              </a:rPr>
              <a:t>路由选择</a:t>
            </a:r>
            <a:r>
              <a:rPr lang="en-US" altLang="zh-CN" i="1" dirty="0">
                <a:solidFill>
                  <a:srgbClr val="C00000"/>
                </a:solidFill>
                <a:latin typeface="微软雅黑" panose="020B0503020204020204" pitchFamily="34" charset="-122"/>
                <a:ea typeface="微软雅黑" panose="020B0503020204020204" pitchFamily="34" charset="-122"/>
              </a:rPr>
              <a:t>:</a:t>
            </a:r>
            <a:r>
              <a:rPr lang="en-US" altLang="zh-CN" dirty="0">
                <a:solidFill>
                  <a:srgbClr val="C0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决定分组从源到目的经过的路径</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0"/>
              </a:spcBef>
              <a:buClr>
                <a:srgbClr val="000099"/>
              </a:buClr>
              <a:buFont typeface="Wingdings" panose="05000000000000000000" pitchFamily="2" charset="2"/>
              <a:buChar char="§"/>
            </a:pPr>
            <a:r>
              <a:rPr lang="zh-CN" altLang="en-US" i="1" dirty="0">
                <a:latin typeface="微软雅黑" panose="020B0503020204020204" pitchFamily="34" charset="-122"/>
                <a:ea typeface="微软雅黑" panose="020B0503020204020204" pitchFamily="34" charset="-122"/>
              </a:rPr>
              <a:t>路由选择算法</a:t>
            </a:r>
            <a:endParaRPr lang="en-US" altLang="zh-CN" dirty="0">
              <a:latin typeface="微软雅黑" panose="020B0503020204020204" pitchFamily="34" charset="-122"/>
              <a:ea typeface="微软雅黑" panose="020B0503020204020204" pitchFamily="34" charset="-122"/>
            </a:endParaRPr>
          </a:p>
        </p:txBody>
      </p:sp>
      <p:sp>
        <p:nvSpPr>
          <p:cNvPr id="11" name="Freeform 3"/>
          <p:cNvSpPr/>
          <p:nvPr/>
        </p:nvSpPr>
        <p:spPr bwMode="auto">
          <a:xfrm rot="16200000">
            <a:off x="3289300" y="3600450"/>
            <a:ext cx="2198688" cy="1497013"/>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58377" name="Group 4"/>
          <p:cNvGrpSpPr/>
          <p:nvPr/>
        </p:nvGrpSpPr>
        <p:grpSpPr>
          <a:xfrm>
            <a:off x="1328738" y="3152775"/>
            <a:ext cx="2317750" cy="2333625"/>
            <a:chOff x="272609" y="3015788"/>
            <a:chExt cx="2317750" cy="2333625"/>
          </a:xfrm>
        </p:grpSpPr>
        <p:sp>
          <p:nvSpPr>
            <p:cNvPr id="58591" name="Rectangle 4"/>
            <p:cNvSpPr/>
            <p:nvPr/>
          </p:nvSpPr>
          <p:spPr>
            <a:xfrm>
              <a:off x="272609" y="3015788"/>
              <a:ext cx="2317750" cy="2333625"/>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92" name="Oval 5"/>
            <p:cNvSpPr/>
            <p:nvPr/>
          </p:nvSpPr>
          <p:spPr>
            <a:xfrm>
              <a:off x="398021" y="3068176"/>
              <a:ext cx="2095500" cy="604837"/>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93" name="Text Box 108"/>
            <p:cNvSpPr txBox="1"/>
            <p:nvPr/>
          </p:nvSpPr>
          <p:spPr>
            <a:xfrm>
              <a:off x="526609" y="3225338"/>
              <a:ext cx="1863725" cy="3048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路由选择算法</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8594" name="Rectangle 109"/>
            <p:cNvSpPr/>
            <p:nvPr/>
          </p:nvSpPr>
          <p:spPr>
            <a:xfrm>
              <a:off x="451996" y="3973051"/>
              <a:ext cx="2005013" cy="12795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95" name="Text Box 110"/>
            <p:cNvSpPr txBox="1"/>
            <p:nvPr/>
          </p:nvSpPr>
          <p:spPr>
            <a:xfrm>
              <a:off x="959709" y="3925426"/>
              <a:ext cx="1082423" cy="30777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本地转发表</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8596" name="Text Box 111"/>
            <p:cNvSpPr txBox="1"/>
            <p:nvPr/>
          </p:nvSpPr>
          <p:spPr>
            <a:xfrm>
              <a:off x="415484" y="4173076"/>
              <a:ext cx="1212850" cy="30777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头部值</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8597" name="Text Box 112"/>
            <p:cNvSpPr txBox="1"/>
            <p:nvPr/>
          </p:nvSpPr>
          <p:spPr>
            <a:xfrm>
              <a:off x="1482284" y="4174663"/>
              <a:ext cx="1041400" cy="30777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400" dirty="0">
                  <a:solidFill>
                    <a:srgbClr val="000000"/>
                  </a:solidFill>
                  <a:latin typeface="微软雅黑" panose="020B0503020204020204" pitchFamily="34" charset="-122"/>
                  <a:ea typeface="微软雅黑" panose="020B0503020204020204" pitchFamily="34" charset="-122"/>
                </a:rPr>
                <a:t>输出链路</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58598" name="Line 113"/>
            <p:cNvSpPr/>
            <p:nvPr/>
          </p:nvSpPr>
          <p:spPr>
            <a:xfrm>
              <a:off x="1580709" y="4185776"/>
              <a:ext cx="7937" cy="106680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599" name="Text Box 114"/>
            <p:cNvSpPr txBox="1"/>
            <p:nvPr/>
          </p:nvSpPr>
          <p:spPr>
            <a:xfrm>
              <a:off x="1048082" y="4457238"/>
              <a:ext cx="543739" cy="83099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0100</a:t>
              </a:r>
            </a:p>
            <a:p>
              <a:pPr marL="0" lvl="0" indent="0" algn="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0101</a:t>
              </a:r>
            </a:p>
            <a:p>
              <a:pPr marL="0" lvl="0" indent="0" algn="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0111</a:t>
              </a:r>
            </a:p>
            <a:p>
              <a:pPr marL="0" lvl="0" indent="0" algn="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1001</a:t>
              </a:r>
            </a:p>
          </p:txBody>
        </p:sp>
        <p:sp>
          <p:nvSpPr>
            <p:cNvPr id="58600" name="Text Box 115"/>
            <p:cNvSpPr txBox="1"/>
            <p:nvPr/>
          </p:nvSpPr>
          <p:spPr>
            <a:xfrm>
              <a:off x="1593510" y="4457238"/>
              <a:ext cx="274435" cy="83099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3</a:t>
              </a:r>
            </a:p>
            <a:p>
              <a:pPr marL="0" lvl="0" indent="0" algn="ct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2</a:t>
              </a:r>
            </a:p>
            <a:p>
              <a:pPr marL="0" lvl="0" indent="0" algn="ct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2</a:t>
              </a:r>
            </a:p>
            <a:p>
              <a:pPr marL="0" lvl="0" indent="0" algn="ctr"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p>
          </p:txBody>
        </p:sp>
        <p:sp>
          <p:nvSpPr>
            <p:cNvPr id="58601" name="Line 116"/>
            <p:cNvSpPr/>
            <p:nvPr/>
          </p:nvSpPr>
          <p:spPr>
            <a:xfrm>
              <a:off x="451996" y="4442951"/>
              <a:ext cx="20066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602" name="Line 117"/>
            <p:cNvSpPr/>
            <p:nvPr/>
          </p:nvSpPr>
          <p:spPr>
            <a:xfrm>
              <a:off x="444059" y="4195301"/>
              <a:ext cx="20066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603" name="AutoShape 118"/>
            <p:cNvSpPr/>
            <p:nvPr/>
          </p:nvSpPr>
          <p:spPr>
            <a:xfrm rot="5400000">
              <a:off x="1350521" y="3680951"/>
              <a:ext cx="241300" cy="273050"/>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grpSp>
        <p:nvGrpSpPr>
          <p:cNvPr id="58378" name="Group 3"/>
          <p:cNvGrpSpPr/>
          <p:nvPr/>
        </p:nvGrpSpPr>
        <p:grpSpPr>
          <a:xfrm>
            <a:off x="2749550" y="3632200"/>
            <a:ext cx="5195888" cy="2801938"/>
            <a:chOff x="1638346" y="3641726"/>
            <a:chExt cx="5194254" cy="2801938"/>
          </a:xfrm>
        </p:grpSpPr>
        <p:sp>
          <p:nvSpPr>
            <p:cNvPr id="58441" name="Freeform 2"/>
            <p:cNvSpPr/>
            <p:nvPr/>
          </p:nvSpPr>
          <p:spPr>
            <a:xfrm>
              <a:off x="3894138" y="4260851"/>
              <a:ext cx="2847975" cy="1481138"/>
            </a:xfrm>
            <a:custGeom>
              <a:avLst/>
              <a:gdLst>
                <a:gd name="txL" fmla="*/ 0 w 1794"/>
                <a:gd name="txT" fmla="*/ 0 h 933"/>
                <a:gd name="txR" fmla="*/ 1794 w 1794"/>
                <a:gd name="txB" fmla="*/ 933 h 93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alpha val="100000"/>
              </a:srgbClr>
            </a:solidFill>
            <a:ln w="9525">
              <a:noFill/>
            </a:ln>
          </p:spPr>
          <p:txBody>
            <a:bodyPr/>
            <a:lstStyle/>
            <a:p>
              <a:endParaRPr lang="zh-CN" altLang="en-US"/>
            </a:p>
          </p:txBody>
        </p:sp>
        <p:sp>
          <p:nvSpPr>
            <p:cNvPr id="58442" name="Freeform 6"/>
            <p:cNvSpPr/>
            <p:nvPr/>
          </p:nvSpPr>
          <p:spPr>
            <a:xfrm>
              <a:off x="4532313" y="4564063"/>
              <a:ext cx="542925" cy="295275"/>
            </a:xfrm>
            <a:custGeom>
              <a:avLst/>
              <a:gdLst>
                <a:gd name="txL" fmla="*/ 0 w 342"/>
                <a:gd name="txT" fmla="*/ 0 h 186"/>
                <a:gd name="txR" fmla="*/ 342 w 342"/>
                <a:gd name="txB" fmla="*/ 186 h 186"/>
              </a:gdLst>
              <a:ahLst/>
              <a:cxnLst>
                <a:cxn ang="0">
                  <a:pos x="0" y="2147483646"/>
                </a:cxn>
                <a:cxn ang="0">
                  <a:pos x="2147483646" y="0"/>
                </a:cxn>
              </a:cxnLst>
              <a:rect l="txL" t="txT" r="txR" b="txB"/>
              <a:pathLst>
                <a:path w="342" h="186">
                  <a:moveTo>
                    <a:pt x="0" y="186"/>
                  </a:moveTo>
                  <a:lnTo>
                    <a:pt x="342"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58443" name="Group 7"/>
            <p:cNvGrpSpPr/>
            <p:nvPr/>
          </p:nvGrpSpPr>
          <p:grpSpPr>
            <a:xfrm>
              <a:off x="4038600" y="4738688"/>
              <a:ext cx="501650" cy="233363"/>
              <a:chOff x="3600" y="219"/>
              <a:chExt cx="360" cy="175"/>
            </a:xfrm>
          </p:grpSpPr>
          <p:sp>
            <p:nvSpPr>
              <p:cNvPr id="58578" name="Oval 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79" name="Line 9"/>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80" name="Line 10"/>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81" name="Rectangle 11"/>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82" name="Oval 12"/>
              <p:cNvSpPr/>
              <p:nvPr/>
            </p:nvSpPr>
            <p:spPr>
              <a:xfrm>
                <a:off x="3603" y="219"/>
                <a:ext cx="354"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83" name="Group 13"/>
              <p:cNvGrpSpPr/>
              <p:nvPr/>
            </p:nvGrpSpPr>
            <p:grpSpPr>
              <a:xfrm>
                <a:off x="3686" y="244"/>
                <a:ext cx="177" cy="66"/>
                <a:chOff x="2848" y="848"/>
                <a:chExt cx="140" cy="98"/>
              </a:xfrm>
            </p:grpSpPr>
            <p:sp>
              <p:nvSpPr>
                <p:cNvPr id="58588" name="Line 14"/>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89" name="Line 15"/>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90" name="Line 16"/>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84" name="Group 17"/>
              <p:cNvGrpSpPr/>
              <p:nvPr/>
            </p:nvGrpSpPr>
            <p:grpSpPr>
              <a:xfrm flipV="1">
                <a:off x="3686" y="243"/>
                <a:ext cx="177" cy="66"/>
                <a:chOff x="2848" y="848"/>
                <a:chExt cx="140" cy="98"/>
              </a:xfrm>
            </p:grpSpPr>
            <p:sp>
              <p:nvSpPr>
                <p:cNvPr id="58585" name="Line 18"/>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86" name="Line 19"/>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87" name="Line 20"/>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grpSp>
          <p:nvGrpSpPr>
            <p:cNvPr id="58444" name="Group 21"/>
            <p:cNvGrpSpPr/>
            <p:nvPr/>
          </p:nvGrpSpPr>
          <p:grpSpPr>
            <a:xfrm>
              <a:off x="4391025" y="5376863"/>
              <a:ext cx="501650" cy="233363"/>
              <a:chOff x="3600" y="219"/>
              <a:chExt cx="360" cy="175"/>
            </a:xfrm>
          </p:grpSpPr>
          <p:sp>
            <p:nvSpPr>
              <p:cNvPr id="58565" name="Oval 22"/>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66" name="Line 23"/>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67" name="Line 24"/>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68" name="Rectangle 25"/>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69" name="Oval 26"/>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70" name="Group 27"/>
              <p:cNvGrpSpPr/>
              <p:nvPr/>
            </p:nvGrpSpPr>
            <p:grpSpPr>
              <a:xfrm>
                <a:off x="3686" y="244"/>
                <a:ext cx="177" cy="66"/>
                <a:chOff x="2848" y="848"/>
                <a:chExt cx="140" cy="98"/>
              </a:xfrm>
            </p:grpSpPr>
            <p:sp>
              <p:nvSpPr>
                <p:cNvPr id="58575" name="Line 28"/>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76" name="Line 29"/>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77" name="Line 30"/>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71" name="Group 31"/>
              <p:cNvGrpSpPr/>
              <p:nvPr/>
            </p:nvGrpSpPr>
            <p:grpSpPr>
              <a:xfrm flipV="1">
                <a:off x="3686" y="243"/>
                <a:ext cx="177" cy="66"/>
                <a:chOff x="2848" y="848"/>
                <a:chExt cx="140" cy="98"/>
              </a:xfrm>
            </p:grpSpPr>
            <p:sp>
              <p:nvSpPr>
                <p:cNvPr id="58572" name="Line 32"/>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73" name="Line 33"/>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74" name="Line 34"/>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grpSp>
          <p:nvGrpSpPr>
            <p:cNvPr id="58445" name="Group 35"/>
            <p:cNvGrpSpPr/>
            <p:nvPr/>
          </p:nvGrpSpPr>
          <p:grpSpPr>
            <a:xfrm>
              <a:off x="5065713" y="4433888"/>
              <a:ext cx="501650" cy="233363"/>
              <a:chOff x="3600" y="219"/>
              <a:chExt cx="360" cy="175"/>
            </a:xfrm>
          </p:grpSpPr>
          <p:sp>
            <p:nvSpPr>
              <p:cNvPr id="58552" name="Oval 36"/>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53" name="Line 37"/>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54" name="Line 38"/>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55" name="Rectangle 39"/>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56" name="Oval 40"/>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57" name="Group 41"/>
              <p:cNvGrpSpPr/>
              <p:nvPr/>
            </p:nvGrpSpPr>
            <p:grpSpPr>
              <a:xfrm>
                <a:off x="3686" y="244"/>
                <a:ext cx="177" cy="66"/>
                <a:chOff x="2848" y="848"/>
                <a:chExt cx="140" cy="98"/>
              </a:xfrm>
            </p:grpSpPr>
            <p:sp>
              <p:nvSpPr>
                <p:cNvPr id="58562" name="Line 42"/>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63" name="Line 43"/>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64" name="Line 44"/>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58" name="Group 45"/>
              <p:cNvGrpSpPr/>
              <p:nvPr/>
            </p:nvGrpSpPr>
            <p:grpSpPr>
              <a:xfrm flipV="1">
                <a:off x="3686" y="243"/>
                <a:ext cx="177" cy="66"/>
                <a:chOff x="2848" y="848"/>
                <a:chExt cx="140" cy="98"/>
              </a:xfrm>
            </p:grpSpPr>
            <p:sp>
              <p:nvSpPr>
                <p:cNvPr id="58559" name="Line 46"/>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60" name="Line 47"/>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61" name="Line 48"/>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grpSp>
          <p:nvGrpSpPr>
            <p:cNvPr id="58446" name="Group 49"/>
            <p:cNvGrpSpPr/>
            <p:nvPr/>
          </p:nvGrpSpPr>
          <p:grpSpPr>
            <a:xfrm>
              <a:off x="4987925" y="5099051"/>
              <a:ext cx="500063" cy="233363"/>
              <a:chOff x="3600" y="219"/>
              <a:chExt cx="360" cy="175"/>
            </a:xfrm>
          </p:grpSpPr>
          <p:sp>
            <p:nvSpPr>
              <p:cNvPr id="58539" name="Oval 50"/>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40" name="Line 51"/>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41" name="Line 52"/>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42" name="Rectangle 53"/>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43" name="Oval 54"/>
              <p:cNvSpPr/>
              <p:nvPr/>
            </p:nvSpPr>
            <p:spPr>
              <a:xfrm>
                <a:off x="3600" y="219"/>
                <a:ext cx="356"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44" name="Group 55"/>
              <p:cNvGrpSpPr/>
              <p:nvPr/>
            </p:nvGrpSpPr>
            <p:grpSpPr>
              <a:xfrm>
                <a:off x="3686" y="244"/>
                <a:ext cx="177" cy="66"/>
                <a:chOff x="2848" y="848"/>
                <a:chExt cx="140" cy="98"/>
              </a:xfrm>
            </p:grpSpPr>
            <p:sp>
              <p:nvSpPr>
                <p:cNvPr id="58549" name="Line 56"/>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50" name="Line 57"/>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51" name="Line 58"/>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45" name="Group 59"/>
              <p:cNvGrpSpPr/>
              <p:nvPr/>
            </p:nvGrpSpPr>
            <p:grpSpPr>
              <a:xfrm flipV="1">
                <a:off x="3686" y="243"/>
                <a:ext cx="177" cy="66"/>
                <a:chOff x="2848" y="848"/>
                <a:chExt cx="140" cy="98"/>
              </a:xfrm>
            </p:grpSpPr>
            <p:sp>
              <p:nvSpPr>
                <p:cNvPr id="58546" name="Line 60"/>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47" name="Line 61"/>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48" name="Line 62"/>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grpSp>
          <p:nvGrpSpPr>
            <p:cNvPr id="58447" name="Group 63"/>
            <p:cNvGrpSpPr/>
            <p:nvPr/>
          </p:nvGrpSpPr>
          <p:grpSpPr>
            <a:xfrm>
              <a:off x="5622925" y="5395913"/>
              <a:ext cx="501650" cy="233363"/>
              <a:chOff x="3600" y="219"/>
              <a:chExt cx="360" cy="175"/>
            </a:xfrm>
          </p:grpSpPr>
          <p:sp>
            <p:nvSpPr>
              <p:cNvPr id="58526" name="Oval 64"/>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27" name="Line 65"/>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28" name="Line 66"/>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29" name="Rectangle 67"/>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30" name="Oval 68"/>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31" name="Group 69"/>
              <p:cNvGrpSpPr/>
              <p:nvPr/>
            </p:nvGrpSpPr>
            <p:grpSpPr>
              <a:xfrm>
                <a:off x="3686" y="244"/>
                <a:ext cx="177" cy="66"/>
                <a:chOff x="2848" y="848"/>
                <a:chExt cx="140" cy="98"/>
              </a:xfrm>
            </p:grpSpPr>
            <p:sp>
              <p:nvSpPr>
                <p:cNvPr id="58536" name="Line 70"/>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37" name="Line 71"/>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38" name="Line 72"/>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32" name="Group 73"/>
              <p:cNvGrpSpPr/>
              <p:nvPr/>
            </p:nvGrpSpPr>
            <p:grpSpPr>
              <a:xfrm flipV="1">
                <a:off x="3686" y="243"/>
                <a:ext cx="177" cy="66"/>
                <a:chOff x="2848" y="848"/>
                <a:chExt cx="140" cy="98"/>
              </a:xfrm>
            </p:grpSpPr>
            <p:sp>
              <p:nvSpPr>
                <p:cNvPr id="58533" name="Line 74"/>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34" name="Line 75"/>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35" name="Line 76"/>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grpSp>
          <p:nvGrpSpPr>
            <p:cNvPr id="58448" name="Group 77"/>
            <p:cNvGrpSpPr/>
            <p:nvPr/>
          </p:nvGrpSpPr>
          <p:grpSpPr>
            <a:xfrm>
              <a:off x="6067425" y="4740276"/>
              <a:ext cx="501650" cy="233363"/>
              <a:chOff x="3600" y="219"/>
              <a:chExt cx="360" cy="175"/>
            </a:xfrm>
          </p:grpSpPr>
          <p:sp>
            <p:nvSpPr>
              <p:cNvPr id="58513" name="Oval 7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14" name="Line 79"/>
              <p:cNvSpPr/>
              <p:nvPr/>
            </p:nvSpPr>
            <p:spPr>
              <a:xfrm>
                <a:off x="3605"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15" name="Line 80"/>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58516" name="Rectangle 81"/>
              <p:cNvSpPr/>
              <p:nvPr/>
            </p:nvSpPr>
            <p:spPr>
              <a:xfrm>
                <a:off x="3605" y="289"/>
                <a:ext cx="352" cy="58"/>
              </a:xfrm>
              <a:prstGeom prst="rect">
                <a:avLst/>
              </a:prstGeom>
              <a:solidFill>
                <a:schemeClr val="hlink"/>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58517" name="Oval 82"/>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nvGrpSpPr>
              <p:cNvPr id="58518" name="Group 83"/>
              <p:cNvGrpSpPr/>
              <p:nvPr/>
            </p:nvGrpSpPr>
            <p:grpSpPr>
              <a:xfrm>
                <a:off x="3686" y="244"/>
                <a:ext cx="177" cy="66"/>
                <a:chOff x="2848" y="848"/>
                <a:chExt cx="140" cy="98"/>
              </a:xfrm>
            </p:grpSpPr>
            <p:sp>
              <p:nvSpPr>
                <p:cNvPr id="58523" name="Line 84"/>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24" name="Line 85"/>
                <p:cNvSpPr/>
                <p:nvPr/>
              </p:nvSpPr>
              <p:spPr>
                <a:xfrm>
                  <a:off x="2944" y="942"/>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25" name="Line 86"/>
                <p:cNvSpPr/>
                <p:nvPr/>
              </p:nvSpPr>
              <p:spPr>
                <a:xfrm>
                  <a:off x="2894" y="850"/>
                  <a:ext cx="52" cy="94"/>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58519" name="Group 87"/>
              <p:cNvGrpSpPr/>
              <p:nvPr/>
            </p:nvGrpSpPr>
            <p:grpSpPr>
              <a:xfrm flipV="1">
                <a:off x="3686" y="243"/>
                <a:ext cx="177" cy="66"/>
                <a:chOff x="2848" y="848"/>
                <a:chExt cx="140" cy="98"/>
              </a:xfrm>
            </p:grpSpPr>
            <p:sp>
              <p:nvSpPr>
                <p:cNvPr id="58520" name="Line 88"/>
                <p:cNvSpPr/>
                <p:nvPr/>
              </p:nvSpPr>
              <p:spPr>
                <a:xfrm flipV="1">
                  <a:off x="2848" y="846"/>
                  <a:ext cx="50" cy="4"/>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21" name="Line 89"/>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58522" name="Line 90"/>
                <p:cNvSpPr/>
                <p:nvPr/>
              </p:nvSpPr>
              <p:spPr>
                <a:xfrm>
                  <a:off x="2894" y="849"/>
                  <a:ext cx="52" cy="97"/>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sp>
          <p:nvSpPr>
            <p:cNvPr id="58449" name="Freeform 91"/>
            <p:cNvSpPr/>
            <p:nvPr/>
          </p:nvSpPr>
          <p:spPr>
            <a:xfrm>
              <a:off x="5573713" y="4557713"/>
              <a:ext cx="504825" cy="307975"/>
            </a:xfrm>
            <a:custGeom>
              <a:avLst/>
              <a:gdLst>
                <a:gd name="txL" fmla="*/ 0 w 318"/>
                <a:gd name="txT" fmla="*/ 0 h 194"/>
                <a:gd name="txR" fmla="*/ 318 w 318"/>
                <a:gd name="txB" fmla="*/ 194 h 194"/>
              </a:gdLst>
              <a:ahLst/>
              <a:cxnLst>
                <a:cxn ang="0">
                  <a:pos x="0" y="0"/>
                </a:cxn>
                <a:cxn ang="0">
                  <a:pos x="2147483646" y="2147483646"/>
                </a:cxn>
              </a:cxnLst>
              <a:rect l="txL" t="txT" r="txR" b="txB"/>
              <a:pathLst>
                <a:path w="318" h="194">
                  <a:moveTo>
                    <a:pt x="0" y="0"/>
                  </a:moveTo>
                  <a:lnTo>
                    <a:pt x="318" y="194"/>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0" name="Freeform 92"/>
            <p:cNvSpPr/>
            <p:nvPr/>
          </p:nvSpPr>
          <p:spPr>
            <a:xfrm>
              <a:off x="4508500" y="4949826"/>
              <a:ext cx="481013" cy="238125"/>
            </a:xfrm>
            <a:custGeom>
              <a:avLst/>
              <a:gdLst>
                <a:gd name="txL" fmla="*/ 0 w 294"/>
                <a:gd name="txT" fmla="*/ 0 h 174"/>
                <a:gd name="txR" fmla="*/ 294 w 294"/>
                <a:gd name="txB" fmla="*/ 174 h 174"/>
              </a:gdLst>
              <a:ahLst/>
              <a:cxnLst>
                <a:cxn ang="0">
                  <a:pos x="0" y="0"/>
                </a:cxn>
                <a:cxn ang="0">
                  <a:pos x="2147483646" y="2147483646"/>
                </a:cxn>
              </a:cxnLst>
              <a:rect l="txL" t="txT" r="txR" b="txB"/>
              <a:pathLst>
                <a:path w="294" h="174">
                  <a:moveTo>
                    <a:pt x="0" y="0"/>
                  </a:moveTo>
                  <a:lnTo>
                    <a:pt x="294" y="174"/>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1" name="Freeform 93"/>
            <p:cNvSpPr/>
            <p:nvPr/>
          </p:nvSpPr>
          <p:spPr>
            <a:xfrm>
              <a:off x="5456238" y="4926013"/>
              <a:ext cx="628650" cy="247650"/>
            </a:xfrm>
            <a:custGeom>
              <a:avLst/>
              <a:gdLst>
                <a:gd name="txL" fmla="*/ 0 w 378"/>
                <a:gd name="txT" fmla="*/ 0 h 174"/>
                <a:gd name="txR" fmla="*/ 378 w 378"/>
                <a:gd name="txB" fmla="*/ 174 h 174"/>
              </a:gdLst>
              <a:ahLst/>
              <a:cxnLst>
                <a:cxn ang="0">
                  <a:pos x="0" y="2147483646"/>
                </a:cxn>
                <a:cxn ang="0">
                  <a:pos x="2147483646" y="0"/>
                </a:cxn>
              </a:cxnLst>
              <a:rect l="txL" t="txT" r="txR" b="txB"/>
              <a:pathLst>
                <a:path w="378" h="174">
                  <a:moveTo>
                    <a:pt x="0" y="174"/>
                  </a:moveTo>
                  <a:lnTo>
                    <a:pt x="378"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2" name="Freeform 94"/>
            <p:cNvSpPr/>
            <p:nvPr/>
          </p:nvSpPr>
          <p:spPr>
            <a:xfrm>
              <a:off x="6122988" y="4979988"/>
              <a:ext cx="206375" cy="508000"/>
            </a:xfrm>
            <a:custGeom>
              <a:avLst/>
              <a:gdLst>
                <a:gd name="txL" fmla="*/ 0 w 118"/>
                <a:gd name="txT" fmla="*/ 0 h 500"/>
                <a:gd name="txR" fmla="*/ 118 w 118"/>
                <a:gd name="txB" fmla="*/ 500 h 500"/>
              </a:gdLst>
              <a:ahLst/>
              <a:cxnLst>
                <a:cxn ang="0">
                  <a:pos x="0" y="2147483646"/>
                </a:cxn>
                <a:cxn ang="0">
                  <a:pos x="2147483646" y="0"/>
                </a:cxn>
              </a:cxnLst>
              <a:rect l="txL" t="txT" r="txR" b="txB"/>
              <a:pathLst>
                <a:path w="118" h="500">
                  <a:moveTo>
                    <a:pt x="0" y="500"/>
                  </a:moveTo>
                  <a:lnTo>
                    <a:pt x="118"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3" name="Freeform 95"/>
            <p:cNvSpPr/>
            <p:nvPr/>
          </p:nvSpPr>
          <p:spPr>
            <a:xfrm>
              <a:off x="4887913" y="5513388"/>
              <a:ext cx="736600" cy="74613"/>
            </a:xfrm>
            <a:custGeom>
              <a:avLst/>
              <a:gdLst>
                <a:gd name="txL" fmla="*/ 0 w 370"/>
                <a:gd name="txT" fmla="*/ 0 h 32"/>
                <a:gd name="txR" fmla="*/ 370 w 370"/>
                <a:gd name="txB" fmla="*/ 32 h 32"/>
              </a:gdLst>
              <a:ahLst/>
              <a:cxnLst>
                <a:cxn ang="0">
                  <a:pos x="2147483646" y="2147483646"/>
                </a:cxn>
                <a:cxn ang="0">
                  <a:pos x="0" y="0"/>
                </a:cxn>
              </a:cxnLst>
              <a:rect l="txL" t="txT" r="txR" b="txB"/>
              <a:pathLst>
                <a:path w="370" h="32">
                  <a:moveTo>
                    <a:pt x="370" y="32"/>
                  </a:moveTo>
                  <a:lnTo>
                    <a:pt x="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4" name="Freeform 96"/>
            <p:cNvSpPr/>
            <p:nvPr/>
          </p:nvSpPr>
          <p:spPr>
            <a:xfrm>
              <a:off x="4351338" y="4973638"/>
              <a:ext cx="193675" cy="425450"/>
            </a:xfrm>
            <a:custGeom>
              <a:avLst/>
              <a:gdLst>
                <a:gd name="txL" fmla="*/ 0 w 176"/>
                <a:gd name="txT" fmla="*/ 0 h 412"/>
                <a:gd name="txR" fmla="*/ 176 w 176"/>
                <a:gd name="txB" fmla="*/ 412 h 412"/>
              </a:gdLst>
              <a:ahLst/>
              <a:cxnLst>
                <a:cxn ang="0">
                  <a:pos x="2147483646" y="2147483646"/>
                </a:cxn>
                <a:cxn ang="0">
                  <a:pos x="2147483646" y="2147483646"/>
                </a:cxn>
                <a:cxn ang="0">
                  <a:pos x="0" y="0"/>
                </a:cxn>
              </a:cxnLst>
              <a:rect l="txL" t="txT" r="txR" b="txB"/>
              <a:pathLst>
                <a:path w="176" h="412">
                  <a:moveTo>
                    <a:pt x="162" y="408"/>
                  </a:moveTo>
                  <a:lnTo>
                    <a:pt x="176" y="412"/>
                  </a:lnTo>
                  <a:lnTo>
                    <a:pt x="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8455" name="Text Box 100"/>
            <p:cNvSpPr txBox="1"/>
            <p:nvPr/>
          </p:nvSpPr>
          <p:spPr>
            <a:xfrm>
              <a:off x="4440876" y="4483071"/>
              <a:ext cx="319218" cy="36939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800" dirty="0">
                  <a:solidFill>
                    <a:srgbClr val="000000"/>
                  </a:solidFill>
                  <a:latin typeface="微软雅黑" panose="020B0503020204020204" pitchFamily="34" charset="-122"/>
                  <a:ea typeface="微软雅黑" panose="020B0503020204020204" pitchFamily="34" charset="-122"/>
                </a:rPr>
                <a:t>1</a:t>
              </a:r>
            </a:p>
          </p:txBody>
        </p:sp>
        <p:sp>
          <p:nvSpPr>
            <p:cNvPr id="58456" name="Text Box 101"/>
            <p:cNvSpPr txBox="1"/>
            <p:nvPr/>
          </p:nvSpPr>
          <p:spPr>
            <a:xfrm>
              <a:off x="4378980" y="4897394"/>
              <a:ext cx="304796" cy="33860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2</a:t>
              </a:r>
            </a:p>
          </p:txBody>
        </p:sp>
        <p:sp>
          <p:nvSpPr>
            <p:cNvPr id="58457" name="Text Box 102"/>
            <p:cNvSpPr txBox="1"/>
            <p:nvPr/>
          </p:nvSpPr>
          <p:spPr>
            <a:xfrm>
              <a:off x="4128222" y="4970416"/>
              <a:ext cx="304796" cy="33860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solidFill>
                    <a:srgbClr val="000000"/>
                  </a:solidFill>
                  <a:latin typeface="微软雅黑" panose="020B0503020204020204" pitchFamily="34" charset="-122"/>
                  <a:ea typeface="微软雅黑" panose="020B0503020204020204" pitchFamily="34" charset="-122"/>
                </a:rPr>
                <a:t>3</a:t>
              </a:r>
            </a:p>
          </p:txBody>
        </p:sp>
        <p:grpSp>
          <p:nvGrpSpPr>
            <p:cNvPr id="58458" name="Group 1"/>
            <p:cNvGrpSpPr/>
            <p:nvPr/>
          </p:nvGrpSpPr>
          <p:grpSpPr>
            <a:xfrm rot="-2012368">
              <a:off x="2644164" y="5393557"/>
              <a:ext cx="1446652" cy="277042"/>
              <a:chOff x="2437928" y="4583020"/>
              <a:chExt cx="1446652" cy="277042"/>
            </a:xfrm>
          </p:grpSpPr>
          <p:sp>
            <p:nvSpPr>
              <p:cNvPr id="58508" name="Rectangle 97"/>
              <p:cNvSpPr/>
              <p:nvPr/>
            </p:nvSpPr>
            <p:spPr>
              <a:xfrm>
                <a:off x="2461850" y="4583083"/>
                <a:ext cx="1155391" cy="238116"/>
              </a:xfrm>
              <a:prstGeom prst="rect">
                <a:avLst/>
              </a:prstGeom>
              <a:solidFill>
                <a:schemeClr val="bg2"/>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09" name="Rectangle 98"/>
              <p:cNvSpPr/>
              <p:nvPr/>
            </p:nvSpPr>
            <p:spPr>
              <a:xfrm>
                <a:off x="2437928" y="4606491"/>
                <a:ext cx="1147455" cy="23811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10" name="Line 99"/>
              <p:cNvSpPr/>
              <p:nvPr/>
            </p:nvSpPr>
            <p:spPr>
              <a:xfrm>
                <a:off x="3462418" y="4739659"/>
                <a:ext cx="422162" cy="0"/>
              </a:xfrm>
              <a:prstGeom prst="line">
                <a:avLst/>
              </a:prstGeom>
              <a:ln w="9525" cap="flat" cmpd="sng">
                <a:solidFill>
                  <a:schemeClr val="accent2"/>
                </a:solidFill>
                <a:prstDash val="solid"/>
                <a:headEnd type="none" w="med" len="med"/>
                <a:tailEnd type="triangle" w="med" len="med"/>
              </a:ln>
            </p:spPr>
            <p:txBody>
              <a:bodyPr/>
              <a:lstStyle/>
              <a:p>
                <a:endParaRPr lang="zh-CN" altLang="en-US"/>
              </a:p>
            </p:txBody>
          </p:sp>
          <p:sp>
            <p:nvSpPr>
              <p:cNvPr id="58511" name="Rectangle 104"/>
              <p:cNvSpPr/>
              <p:nvPr/>
            </p:nvSpPr>
            <p:spPr>
              <a:xfrm>
                <a:off x="3067594" y="4610052"/>
                <a:ext cx="426923" cy="23970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12" name="Text Box 105"/>
              <p:cNvSpPr txBox="1"/>
              <p:nvPr/>
            </p:nvSpPr>
            <p:spPr>
              <a:xfrm rot="289934">
                <a:off x="3008149" y="4583020"/>
                <a:ext cx="543568" cy="27704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0111</a:t>
                </a:r>
              </a:p>
            </p:txBody>
          </p:sp>
        </p:grpSp>
        <p:sp>
          <p:nvSpPr>
            <p:cNvPr id="58459" name="Text Box 106"/>
            <p:cNvSpPr txBox="1"/>
            <p:nvPr/>
          </p:nvSpPr>
          <p:spPr>
            <a:xfrm>
              <a:off x="1638346" y="6046702"/>
              <a:ext cx="2646046" cy="33862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600" dirty="0">
                  <a:solidFill>
                    <a:srgbClr val="000000"/>
                  </a:solidFill>
                  <a:latin typeface="微软雅黑" panose="020B0503020204020204" pitchFamily="34" charset="-122"/>
                  <a:ea typeface="微软雅黑" panose="020B0503020204020204" pitchFamily="34" charset="-122"/>
                </a:rPr>
                <a:t>分组的头部包含了目的地址</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58460" name="Line 107"/>
            <p:cNvSpPr/>
            <p:nvPr/>
          </p:nvSpPr>
          <p:spPr>
            <a:xfrm flipH="1">
              <a:off x="2626848" y="4873581"/>
              <a:ext cx="1407736" cy="914367"/>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61" name="Line 119"/>
            <p:cNvSpPr/>
            <p:nvPr/>
          </p:nvSpPr>
          <p:spPr>
            <a:xfrm flipH="1" flipV="1">
              <a:off x="3588616" y="5648254"/>
              <a:ext cx="22219" cy="450834"/>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58462" name="Freeform 121"/>
            <p:cNvSpPr/>
            <p:nvPr/>
          </p:nvSpPr>
          <p:spPr>
            <a:xfrm flipH="1">
              <a:off x="6254750" y="4370388"/>
              <a:ext cx="577850"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58463" name="Freeform 122"/>
            <p:cNvSpPr/>
            <p:nvPr/>
          </p:nvSpPr>
          <p:spPr>
            <a:xfrm flipH="1">
              <a:off x="5243513" y="4086226"/>
              <a:ext cx="577850"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58464" name="Freeform 123"/>
            <p:cNvSpPr/>
            <p:nvPr/>
          </p:nvSpPr>
          <p:spPr>
            <a:xfrm flipH="1" flipV="1">
              <a:off x="5911850" y="5632451"/>
              <a:ext cx="542925"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58465" name="Freeform 124"/>
            <p:cNvSpPr/>
            <p:nvPr/>
          </p:nvSpPr>
          <p:spPr>
            <a:xfrm flipH="1" flipV="1">
              <a:off x="4562475" y="5616576"/>
              <a:ext cx="542925" cy="371475"/>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58466" name="Freeform 125"/>
            <p:cNvSpPr/>
            <p:nvPr/>
          </p:nvSpPr>
          <p:spPr>
            <a:xfrm flipH="1" flipV="1">
              <a:off x="5202238" y="5324476"/>
              <a:ext cx="542925" cy="452438"/>
            </a:xfrm>
            <a:custGeom>
              <a:avLst/>
              <a:gdLst>
                <a:gd name="txL" fmla="*/ 0 w 1443"/>
                <a:gd name="txT" fmla="*/ 0 h 816"/>
                <a:gd name="txR" fmla="*/ 1443 w 1443"/>
                <a:gd name="txB" fmla="*/ 816 h 816"/>
              </a:gdLst>
              <a:ahLst/>
              <a:cxnLst>
                <a:cxn ang="0">
                  <a:pos x="0" y="0"/>
                </a:cxn>
                <a:cxn ang="0">
                  <a:pos x="2147483646" y="2147483646"/>
                </a:cxn>
                <a:cxn ang="0">
                  <a:pos x="2147483646" y="2147483646"/>
                </a:cxn>
                <a:cxn ang="0">
                  <a:pos x="2147483646" y="2147483646"/>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grpSp>
          <p:nvGrpSpPr>
            <p:cNvPr id="58467" name="Group 126"/>
            <p:cNvGrpSpPr/>
            <p:nvPr/>
          </p:nvGrpSpPr>
          <p:grpSpPr>
            <a:xfrm>
              <a:off x="5251450" y="3641726"/>
              <a:ext cx="550863" cy="452438"/>
              <a:chOff x="2886" y="1668"/>
              <a:chExt cx="347" cy="285"/>
            </a:xfrm>
          </p:grpSpPr>
          <p:sp>
            <p:nvSpPr>
              <p:cNvPr id="58501" name="Rectangle 127"/>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02" name="Oval 128"/>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03" name="Rectangle 129"/>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504" name="Line 130"/>
              <p:cNvSpPr/>
              <p:nvPr/>
            </p:nvSpPr>
            <p:spPr>
              <a:xfrm>
                <a:off x="3082" y="1811"/>
                <a:ext cx="1" cy="13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505" name="Line 131"/>
              <p:cNvSpPr/>
              <p:nvPr/>
            </p:nvSpPr>
            <p:spPr>
              <a:xfrm>
                <a:off x="2913" y="184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506" name="Line 132"/>
              <p:cNvSpPr/>
              <p:nvPr/>
            </p:nvSpPr>
            <p:spPr>
              <a:xfrm>
                <a:off x="2912" y="181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507" name="AutoShape 133"/>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grpSp>
          <p:nvGrpSpPr>
            <p:cNvPr id="58468" name="Group 134"/>
            <p:cNvGrpSpPr/>
            <p:nvPr/>
          </p:nvGrpSpPr>
          <p:grpSpPr>
            <a:xfrm>
              <a:off x="6264275" y="3914776"/>
              <a:ext cx="550863" cy="452438"/>
              <a:chOff x="2886" y="1668"/>
              <a:chExt cx="347" cy="285"/>
            </a:xfrm>
          </p:grpSpPr>
          <p:sp>
            <p:nvSpPr>
              <p:cNvPr id="58494" name="Rectangle 135"/>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95" name="Oval 136"/>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96" name="Rectangle 137"/>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97" name="Line 138"/>
              <p:cNvSpPr/>
              <p:nvPr/>
            </p:nvSpPr>
            <p:spPr>
              <a:xfrm>
                <a:off x="3082" y="1811"/>
                <a:ext cx="1" cy="13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98" name="Line 139"/>
              <p:cNvSpPr/>
              <p:nvPr/>
            </p:nvSpPr>
            <p:spPr>
              <a:xfrm>
                <a:off x="2913" y="184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99" name="Line 140"/>
              <p:cNvSpPr/>
              <p:nvPr/>
            </p:nvSpPr>
            <p:spPr>
              <a:xfrm>
                <a:off x="2912" y="181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500" name="AutoShape 141"/>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grpSp>
          <p:nvGrpSpPr>
            <p:cNvPr id="58469" name="Group 142"/>
            <p:cNvGrpSpPr/>
            <p:nvPr/>
          </p:nvGrpSpPr>
          <p:grpSpPr>
            <a:xfrm>
              <a:off x="5894388" y="5991226"/>
              <a:ext cx="550863" cy="452438"/>
              <a:chOff x="2886" y="1668"/>
              <a:chExt cx="347" cy="285"/>
            </a:xfrm>
          </p:grpSpPr>
          <p:sp>
            <p:nvSpPr>
              <p:cNvPr id="58487" name="Rectangle 143"/>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88" name="Oval 144"/>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89" name="Rectangle 145"/>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90" name="Line 146"/>
              <p:cNvSpPr/>
              <p:nvPr/>
            </p:nvSpPr>
            <p:spPr>
              <a:xfrm>
                <a:off x="3082" y="1811"/>
                <a:ext cx="1" cy="13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91" name="Line 147"/>
              <p:cNvSpPr/>
              <p:nvPr/>
            </p:nvSpPr>
            <p:spPr>
              <a:xfrm>
                <a:off x="2913" y="184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92" name="Line 148"/>
              <p:cNvSpPr/>
              <p:nvPr/>
            </p:nvSpPr>
            <p:spPr>
              <a:xfrm>
                <a:off x="2912" y="181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93" name="AutoShape 149"/>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grpSp>
          <p:nvGrpSpPr>
            <p:cNvPr id="58470" name="Group 150"/>
            <p:cNvGrpSpPr/>
            <p:nvPr/>
          </p:nvGrpSpPr>
          <p:grpSpPr>
            <a:xfrm>
              <a:off x="5199063" y="5772151"/>
              <a:ext cx="550863" cy="452438"/>
              <a:chOff x="2886" y="1668"/>
              <a:chExt cx="347" cy="285"/>
            </a:xfrm>
          </p:grpSpPr>
          <p:sp>
            <p:nvSpPr>
              <p:cNvPr id="58480" name="Rectangle 151"/>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81" name="Oval 152"/>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82" name="Rectangle 153"/>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83" name="Line 154"/>
              <p:cNvSpPr/>
              <p:nvPr/>
            </p:nvSpPr>
            <p:spPr>
              <a:xfrm>
                <a:off x="3082" y="1811"/>
                <a:ext cx="1" cy="13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84" name="Line 155"/>
              <p:cNvSpPr/>
              <p:nvPr/>
            </p:nvSpPr>
            <p:spPr>
              <a:xfrm>
                <a:off x="2913" y="184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85" name="Line 156"/>
              <p:cNvSpPr/>
              <p:nvPr/>
            </p:nvSpPr>
            <p:spPr>
              <a:xfrm>
                <a:off x="2912" y="181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86" name="AutoShape 157"/>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grpSp>
          <p:nvGrpSpPr>
            <p:cNvPr id="58471" name="Group 158"/>
            <p:cNvGrpSpPr/>
            <p:nvPr/>
          </p:nvGrpSpPr>
          <p:grpSpPr>
            <a:xfrm>
              <a:off x="4543425" y="5964238"/>
              <a:ext cx="550863" cy="452438"/>
              <a:chOff x="2886" y="1668"/>
              <a:chExt cx="347" cy="285"/>
            </a:xfrm>
          </p:grpSpPr>
          <p:sp>
            <p:nvSpPr>
              <p:cNvPr id="58473" name="Rectangle 159"/>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74" name="Oval 160"/>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75" name="Rectangle 161"/>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sp>
            <p:nvSpPr>
              <p:cNvPr id="58476" name="Line 162"/>
              <p:cNvSpPr/>
              <p:nvPr/>
            </p:nvSpPr>
            <p:spPr>
              <a:xfrm>
                <a:off x="3082" y="1811"/>
                <a:ext cx="1" cy="13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77" name="Line 163"/>
              <p:cNvSpPr/>
              <p:nvPr/>
            </p:nvSpPr>
            <p:spPr>
              <a:xfrm>
                <a:off x="2913" y="184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78" name="Line 164"/>
              <p:cNvSpPr/>
              <p:nvPr/>
            </p:nvSpPr>
            <p:spPr>
              <a:xfrm>
                <a:off x="2912" y="1812"/>
                <a:ext cx="3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8479" name="AutoShape 165"/>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1800" dirty="0">
                  <a:solidFill>
                    <a:srgbClr val="000000"/>
                  </a:solidFill>
                  <a:latin typeface="微软雅黑" panose="020B0503020204020204" pitchFamily="34" charset="-122"/>
                  <a:ea typeface="微软雅黑" panose="020B0503020204020204" pitchFamily="34" charset="-122"/>
                </a:endParaRPr>
              </a:p>
            </p:txBody>
          </p:sp>
        </p:grpSp>
        <p:sp>
          <p:nvSpPr>
            <p:cNvPr id="58472" name="Freeform 120"/>
            <p:cNvSpPr/>
            <p:nvPr/>
          </p:nvSpPr>
          <p:spPr>
            <a:xfrm>
              <a:off x="3757473" y="4834039"/>
              <a:ext cx="1041539" cy="336504"/>
            </a:xfrm>
            <a:custGeom>
              <a:avLst/>
              <a:gdLst>
                <a:gd name="txL" fmla="*/ 0 w 10844"/>
                <a:gd name="txT" fmla="*/ 0 h 14797"/>
                <a:gd name="txR" fmla="*/ 10844 w 10844"/>
                <a:gd name="txB" fmla="*/ 14797 h 14797"/>
              </a:gdLst>
              <a:ahLst/>
              <a:cxnLst>
                <a:cxn ang="0">
                  <a:pos x="0" y="2147483646"/>
                </a:cxn>
                <a:cxn ang="0">
                  <a:pos x="2147483646" y="2147483646"/>
                </a:cxn>
                <a:cxn ang="0">
                  <a:pos x="2147483646" y="2147483646"/>
                </a:cxn>
              </a:cxnLst>
              <a:rect l="txL" t="txT" r="txR" b="txB"/>
              <a:pathLst>
                <a:path w="10844" h="14797">
                  <a:moveTo>
                    <a:pt x="0" y="14797"/>
                  </a:moveTo>
                  <a:cubicBezTo>
                    <a:pt x="2168" y="9517"/>
                    <a:pt x="5654" y="-1331"/>
                    <a:pt x="7042" y="135"/>
                  </a:cubicBezTo>
                  <a:cubicBezTo>
                    <a:pt x="8563" y="1950"/>
                    <a:pt x="9984" y="6698"/>
                    <a:pt x="10844" y="9978"/>
                  </a:cubicBezTo>
                </a:path>
              </a:pathLst>
            </a:custGeom>
            <a:noFill/>
            <a:ln w="57150" cap="flat" cmpd="sng">
              <a:solidFill>
                <a:srgbClr val="FF3300">
                  <a:alpha val="100000"/>
                </a:srgbClr>
              </a:solidFill>
              <a:prstDash val="solid"/>
              <a:round/>
              <a:headEnd type="none" w="med" len="med"/>
              <a:tailEnd type="triangle" w="med" len="med"/>
            </a:ln>
          </p:spPr>
          <p:txBody>
            <a:bodyPr/>
            <a:lstStyle/>
            <a:p>
              <a:endParaRPr lang="zh-CN" altLang="en-US"/>
            </a:p>
          </p:txBody>
        </p:sp>
      </p:grpSp>
      <p:cxnSp>
        <p:nvCxnSpPr>
          <p:cNvPr id="58379" name="Straight Connector 421888"/>
          <p:cNvCxnSpPr/>
          <p:nvPr/>
        </p:nvCxnSpPr>
        <p:spPr>
          <a:xfrm>
            <a:off x="2197100" y="2743200"/>
            <a:ext cx="209550" cy="574675"/>
          </a:xfrm>
          <a:prstGeom prst="line">
            <a:avLst/>
          </a:prstGeom>
          <a:ln w="9525" cap="flat" cmpd="sng">
            <a:solidFill>
              <a:schemeClr val="tx1"/>
            </a:solidFill>
            <a:prstDash val="solid"/>
            <a:headEnd type="none" w="med" len="med"/>
            <a:tailEnd type="none" w="med" len="med"/>
          </a:ln>
        </p:spPr>
      </p:cxnSp>
      <p:cxnSp>
        <p:nvCxnSpPr>
          <p:cNvPr id="58380" name="Straight Connector 421894"/>
          <p:cNvCxnSpPr/>
          <p:nvPr/>
        </p:nvCxnSpPr>
        <p:spPr>
          <a:xfrm flipH="1">
            <a:off x="3552825" y="2822575"/>
            <a:ext cx="2393950" cy="1325563"/>
          </a:xfrm>
          <a:prstGeom prst="line">
            <a:avLst/>
          </a:prstGeom>
          <a:ln w="9525" cap="flat" cmpd="sng">
            <a:solidFill>
              <a:schemeClr val="tx1"/>
            </a:solidFill>
            <a:prstDash val="solid"/>
            <a:headEnd type="none" w="med" len="med"/>
            <a:tailEnd type="none" w="med" len="med"/>
          </a:ln>
        </p:spPr>
      </p:cxnSp>
      <p:grpSp>
        <p:nvGrpSpPr>
          <p:cNvPr id="58381" name="Group 347"/>
          <p:cNvGrpSpPr/>
          <p:nvPr/>
        </p:nvGrpSpPr>
        <p:grpSpPr>
          <a:xfrm>
            <a:off x="6099175" y="5089525"/>
            <a:ext cx="523875" cy="261938"/>
            <a:chOff x="1871277" y="1576300"/>
            <a:chExt cx="1128371" cy="437861"/>
          </a:xfrm>
        </p:grpSpPr>
        <p:sp>
          <p:nvSpPr>
            <p:cNvPr id="177" name="Oval 176"/>
            <p:cNvSpPr>
              <a:spLocks noChangeArrowheads="1"/>
            </p:cNvSpPr>
            <p:nvPr/>
          </p:nvSpPr>
          <p:spPr bwMode="auto">
            <a:xfrm flipV="1">
              <a:off x="1874697" y="1695717"/>
              <a:ext cx="1124951"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9" name="Oval 178"/>
            <p:cNvSpPr>
              <a:spLocks noChangeArrowheads="1"/>
            </p:cNvSpPr>
            <p:nvPr/>
          </p:nvSpPr>
          <p:spPr bwMode="auto">
            <a:xfrm flipV="1">
              <a:off x="1871277" y="1576300"/>
              <a:ext cx="1124953"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1" name="Freeform 180"/>
            <p:cNvSpPr/>
            <p:nvPr/>
          </p:nvSpPr>
          <p:spPr bwMode="auto">
            <a:xfrm>
              <a:off x="2103790" y="1632028"/>
              <a:ext cx="659927" cy="111455"/>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2" name="Freeform 181"/>
            <p:cNvSpPr/>
            <p:nvPr/>
          </p:nvSpPr>
          <p:spPr bwMode="auto">
            <a:xfrm>
              <a:off x="2538043" y="1727562"/>
              <a:ext cx="242770" cy="9818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3" name="Freeform 182"/>
            <p:cNvSpPr/>
            <p:nvPr/>
          </p:nvSpPr>
          <p:spPr bwMode="auto">
            <a:xfrm>
              <a:off x="2090113" y="1730214"/>
              <a:ext cx="239351" cy="9818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84" name="Straight Connector 183"/>
            <p:cNvCxnSpPr>
              <a:cxnSpLocks noChangeShapeType="1"/>
              <a:endCxn id="179" idx="2"/>
            </p:cNvCxnSpPr>
            <p:nvPr/>
          </p:nvCxnSpPr>
          <p:spPr bwMode="auto">
            <a:xfrm flipH="1" flipV="1">
              <a:off x="1871277" y="1738176"/>
              <a:ext cx="3420" cy="12207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85" name="Straight Connector 184"/>
            <p:cNvCxnSpPr>
              <a:cxnSpLocks noChangeShapeType="1"/>
            </p:cNvCxnSpPr>
            <p:nvPr/>
          </p:nvCxnSpPr>
          <p:spPr bwMode="auto">
            <a:xfrm flipH="1" flipV="1">
              <a:off x="2996230" y="1735522"/>
              <a:ext cx="3418" cy="12207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8382" name="Group 347"/>
          <p:cNvGrpSpPr/>
          <p:nvPr/>
        </p:nvGrpSpPr>
        <p:grpSpPr>
          <a:xfrm>
            <a:off x="5481638" y="5353050"/>
            <a:ext cx="523875" cy="263525"/>
            <a:chOff x="1871277" y="1576300"/>
            <a:chExt cx="1128371" cy="437861"/>
          </a:xfrm>
        </p:grpSpPr>
        <p:sp>
          <p:nvSpPr>
            <p:cNvPr id="187" name="Oval 186"/>
            <p:cNvSpPr>
              <a:spLocks noChangeArrowheads="1"/>
            </p:cNvSpPr>
            <p:nvPr/>
          </p:nvSpPr>
          <p:spPr bwMode="auto">
            <a:xfrm flipV="1">
              <a:off x="1874695" y="1694998"/>
              <a:ext cx="1124953"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9" name="Oval 188"/>
            <p:cNvSpPr>
              <a:spLocks noChangeArrowheads="1"/>
            </p:cNvSpPr>
            <p:nvPr/>
          </p:nvSpPr>
          <p:spPr bwMode="auto">
            <a:xfrm flipV="1">
              <a:off x="1871277" y="1576300"/>
              <a:ext cx="1124951" cy="31916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1" name="Freeform 190"/>
            <p:cNvSpPr/>
            <p:nvPr/>
          </p:nvSpPr>
          <p:spPr bwMode="auto">
            <a:xfrm>
              <a:off x="2103790" y="1634330"/>
              <a:ext cx="659925"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2" name="Freeform 191"/>
            <p:cNvSpPr/>
            <p:nvPr/>
          </p:nvSpPr>
          <p:spPr bwMode="auto">
            <a:xfrm>
              <a:off x="2538041" y="1726651"/>
              <a:ext cx="242772"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3" name="Freeform 192"/>
            <p:cNvSpPr/>
            <p:nvPr/>
          </p:nvSpPr>
          <p:spPr bwMode="auto">
            <a:xfrm>
              <a:off x="2090113" y="1729288"/>
              <a:ext cx="239351"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94" name="Straight Connector 193"/>
            <p:cNvCxnSpPr>
              <a:cxnSpLocks noChangeShapeType="1"/>
              <a:endCxn id="189" idx="2"/>
            </p:cNvCxnSpPr>
            <p:nvPr/>
          </p:nvCxnSpPr>
          <p:spPr bwMode="auto">
            <a:xfrm flipH="1" flipV="1">
              <a:off x="1871277" y="1737202"/>
              <a:ext cx="3418" cy="12397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95" name="Straight Connector 194"/>
            <p:cNvCxnSpPr>
              <a:cxnSpLocks noChangeShapeType="1"/>
            </p:cNvCxnSpPr>
            <p:nvPr/>
          </p:nvCxnSpPr>
          <p:spPr bwMode="auto">
            <a:xfrm flipH="1" flipV="1">
              <a:off x="2996228" y="1734563"/>
              <a:ext cx="3420" cy="12397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8383" name="Group 347"/>
          <p:cNvGrpSpPr/>
          <p:nvPr/>
        </p:nvGrpSpPr>
        <p:grpSpPr>
          <a:xfrm>
            <a:off x="6723063" y="5376863"/>
            <a:ext cx="523875" cy="261937"/>
            <a:chOff x="1871277" y="1576300"/>
            <a:chExt cx="1128371" cy="437861"/>
          </a:xfrm>
        </p:grpSpPr>
        <p:sp>
          <p:nvSpPr>
            <p:cNvPr id="197" name="Oval 196"/>
            <p:cNvSpPr>
              <a:spLocks noChangeArrowheads="1"/>
            </p:cNvSpPr>
            <p:nvPr/>
          </p:nvSpPr>
          <p:spPr bwMode="auto">
            <a:xfrm flipV="1">
              <a:off x="1874695" y="1695716"/>
              <a:ext cx="1124953" cy="31844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9" name="Oval 198"/>
            <p:cNvSpPr>
              <a:spLocks noChangeArrowheads="1"/>
            </p:cNvSpPr>
            <p:nvPr/>
          </p:nvSpPr>
          <p:spPr bwMode="auto">
            <a:xfrm flipV="1">
              <a:off x="1871277" y="1576300"/>
              <a:ext cx="1124951" cy="31844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1" name="Freeform 200"/>
            <p:cNvSpPr/>
            <p:nvPr/>
          </p:nvSpPr>
          <p:spPr bwMode="auto">
            <a:xfrm>
              <a:off x="2103790" y="1632027"/>
              <a:ext cx="659925" cy="11145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2" name="Freeform 201"/>
            <p:cNvSpPr/>
            <p:nvPr/>
          </p:nvSpPr>
          <p:spPr bwMode="auto">
            <a:xfrm>
              <a:off x="2538041" y="1727561"/>
              <a:ext cx="242772" cy="98188"/>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3" name="Freeform 202"/>
            <p:cNvSpPr/>
            <p:nvPr/>
          </p:nvSpPr>
          <p:spPr bwMode="auto">
            <a:xfrm>
              <a:off x="2090113" y="1730215"/>
              <a:ext cx="239351" cy="9818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04" name="Straight Connector 203"/>
            <p:cNvCxnSpPr>
              <a:cxnSpLocks noChangeShapeType="1"/>
              <a:endCxn id="199" idx="2"/>
            </p:cNvCxnSpPr>
            <p:nvPr/>
          </p:nvCxnSpPr>
          <p:spPr bwMode="auto">
            <a:xfrm flipH="1" flipV="1">
              <a:off x="1871277" y="1738175"/>
              <a:ext cx="3418" cy="12207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05" name="Straight Connector 204"/>
            <p:cNvCxnSpPr>
              <a:cxnSpLocks noChangeShapeType="1"/>
            </p:cNvCxnSpPr>
            <p:nvPr/>
          </p:nvCxnSpPr>
          <p:spPr bwMode="auto">
            <a:xfrm flipH="1" flipV="1">
              <a:off x="2996228" y="1735522"/>
              <a:ext cx="3420" cy="12207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8384" name="Group 347"/>
          <p:cNvGrpSpPr/>
          <p:nvPr/>
        </p:nvGrpSpPr>
        <p:grpSpPr>
          <a:xfrm>
            <a:off x="7165975" y="4721225"/>
            <a:ext cx="522288" cy="263525"/>
            <a:chOff x="1871277" y="1576300"/>
            <a:chExt cx="1128371" cy="437861"/>
          </a:xfrm>
        </p:grpSpPr>
        <p:sp>
          <p:nvSpPr>
            <p:cNvPr id="207" name="Oval 206"/>
            <p:cNvSpPr>
              <a:spLocks noChangeArrowheads="1"/>
            </p:cNvSpPr>
            <p:nvPr/>
          </p:nvSpPr>
          <p:spPr bwMode="auto">
            <a:xfrm flipV="1">
              <a:off x="1874708" y="1694998"/>
              <a:ext cx="1124940"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9" name="Oval 208"/>
            <p:cNvSpPr>
              <a:spLocks noChangeArrowheads="1"/>
            </p:cNvSpPr>
            <p:nvPr/>
          </p:nvSpPr>
          <p:spPr bwMode="auto">
            <a:xfrm flipV="1">
              <a:off x="1871277" y="1576300"/>
              <a:ext cx="1124940" cy="31916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1" name="Freeform 210"/>
            <p:cNvSpPr/>
            <p:nvPr/>
          </p:nvSpPr>
          <p:spPr bwMode="auto">
            <a:xfrm>
              <a:off x="2101068" y="1634330"/>
              <a:ext cx="665361"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2" name="Freeform 211"/>
            <p:cNvSpPr/>
            <p:nvPr/>
          </p:nvSpPr>
          <p:spPr bwMode="auto">
            <a:xfrm>
              <a:off x="2536638" y="1726651"/>
              <a:ext cx="243509"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3" name="Freeform 212"/>
            <p:cNvSpPr/>
            <p:nvPr/>
          </p:nvSpPr>
          <p:spPr bwMode="auto">
            <a:xfrm>
              <a:off x="2090778" y="1729288"/>
              <a:ext cx="240079"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14" name="Straight Connector 213"/>
            <p:cNvCxnSpPr>
              <a:cxnSpLocks noChangeShapeType="1"/>
              <a:endCxn id="209" idx="2"/>
            </p:cNvCxnSpPr>
            <p:nvPr/>
          </p:nvCxnSpPr>
          <p:spPr bwMode="auto">
            <a:xfrm flipH="1" flipV="1">
              <a:off x="1871277" y="1737202"/>
              <a:ext cx="3431" cy="12397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15" name="Straight Connector 214"/>
            <p:cNvCxnSpPr>
              <a:cxnSpLocks noChangeShapeType="1"/>
            </p:cNvCxnSpPr>
            <p:nvPr/>
          </p:nvCxnSpPr>
          <p:spPr bwMode="auto">
            <a:xfrm flipH="1" flipV="1">
              <a:off x="2996217" y="1734563"/>
              <a:ext cx="3431" cy="12397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8385" name="Group 347"/>
          <p:cNvGrpSpPr/>
          <p:nvPr/>
        </p:nvGrpSpPr>
        <p:grpSpPr>
          <a:xfrm>
            <a:off x="6169025" y="4416425"/>
            <a:ext cx="522288" cy="261938"/>
            <a:chOff x="1871277" y="1576300"/>
            <a:chExt cx="1128371" cy="437861"/>
          </a:xfrm>
        </p:grpSpPr>
        <p:sp>
          <p:nvSpPr>
            <p:cNvPr id="217" name="Oval 216"/>
            <p:cNvSpPr>
              <a:spLocks noChangeArrowheads="1"/>
            </p:cNvSpPr>
            <p:nvPr/>
          </p:nvSpPr>
          <p:spPr bwMode="auto">
            <a:xfrm flipV="1">
              <a:off x="1874708" y="1695717"/>
              <a:ext cx="1124940"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9" name="Oval 218"/>
            <p:cNvSpPr>
              <a:spLocks noChangeArrowheads="1"/>
            </p:cNvSpPr>
            <p:nvPr/>
          </p:nvSpPr>
          <p:spPr bwMode="auto">
            <a:xfrm flipV="1">
              <a:off x="1871277" y="1576300"/>
              <a:ext cx="1124940"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1" name="Freeform 220"/>
            <p:cNvSpPr/>
            <p:nvPr/>
          </p:nvSpPr>
          <p:spPr bwMode="auto">
            <a:xfrm>
              <a:off x="2101068" y="1632028"/>
              <a:ext cx="665361" cy="111455"/>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2" name="Freeform 221"/>
            <p:cNvSpPr/>
            <p:nvPr/>
          </p:nvSpPr>
          <p:spPr bwMode="auto">
            <a:xfrm>
              <a:off x="2536638" y="1727562"/>
              <a:ext cx="243509" cy="98186"/>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3" name="Freeform 222"/>
            <p:cNvSpPr/>
            <p:nvPr/>
          </p:nvSpPr>
          <p:spPr bwMode="auto">
            <a:xfrm>
              <a:off x="2090778" y="1730214"/>
              <a:ext cx="240079" cy="98188"/>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24" name="Straight Connector 223"/>
            <p:cNvCxnSpPr>
              <a:cxnSpLocks noChangeShapeType="1"/>
              <a:endCxn id="219" idx="2"/>
            </p:cNvCxnSpPr>
            <p:nvPr/>
          </p:nvCxnSpPr>
          <p:spPr bwMode="auto">
            <a:xfrm flipH="1" flipV="1">
              <a:off x="1871277" y="1738176"/>
              <a:ext cx="3431" cy="12207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25" name="Straight Connector 224"/>
            <p:cNvCxnSpPr>
              <a:cxnSpLocks noChangeShapeType="1"/>
            </p:cNvCxnSpPr>
            <p:nvPr/>
          </p:nvCxnSpPr>
          <p:spPr bwMode="auto">
            <a:xfrm flipH="1" flipV="1">
              <a:off x="2996217" y="1735522"/>
              <a:ext cx="3431" cy="12207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8386" name="Group 347"/>
          <p:cNvGrpSpPr/>
          <p:nvPr/>
        </p:nvGrpSpPr>
        <p:grpSpPr>
          <a:xfrm>
            <a:off x="5149850" y="4714875"/>
            <a:ext cx="523875" cy="263525"/>
            <a:chOff x="1871277" y="1576300"/>
            <a:chExt cx="1128371" cy="437861"/>
          </a:xfrm>
        </p:grpSpPr>
        <p:sp>
          <p:nvSpPr>
            <p:cNvPr id="227" name="Oval 226"/>
            <p:cNvSpPr>
              <a:spLocks noChangeArrowheads="1"/>
            </p:cNvSpPr>
            <p:nvPr/>
          </p:nvSpPr>
          <p:spPr bwMode="auto">
            <a:xfrm flipV="1">
              <a:off x="1874697" y="1694998"/>
              <a:ext cx="1124951" cy="31916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9" name="Oval 228"/>
            <p:cNvSpPr>
              <a:spLocks noChangeArrowheads="1"/>
            </p:cNvSpPr>
            <p:nvPr/>
          </p:nvSpPr>
          <p:spPr bwMode="auto">
            <a:xfrm flipV="1">
              <a:off x="1871277" y="1576300"/>
              <a:ext cx="1124953" cy="31916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1" name="Freeform 230"/>
            <p:cNvSpPr/>
            <p:nvPr/>
          </p:nvSpPr>
          <p:spPr bwMode="auto">
            <a:xfrm>
              <a:off x="2103790" y="1634330"/>
              <a:ext cx="659927" cy="11078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2" name="Freeform 231"/>
            <p:cNvSpPr/>
            <p:nvPr/>
          </p:nvSpPr>
          <p:spPr bwMode="auto">
            <a:xfrm>
              <a:off x="2538043" y="1726651"/>
              <a:ext cx="242770" cy="97595"/>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3" name="Freeform 232"/>
            <p:cNvSpPr/>
            <p:nvPr/>
          </p:nvSpPr>
          <p:spPr bwMode="auto">
            <a:xfrm>
              <a:off x="2090113" y="1729288"/>
              <a:ext cx="239351" cy="97596"/>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34" name="Straight Connector 233"/>
            <p:cNvCxnSpPr>
              <a:cxnSpLocks noChangeShapeType="1"/>
              <a:endCxn id="229" idx="2"/>
            </p:cNvCxnSpPr>
            <p:nvPr/>
          </p:nvCxnSpPr>
          <p:spPr bwMode="auto">
            <a:xfrm flipH="1" flipV="1">
              <a:off x="1871277" y="1737202"/>
              <a:ext cx="3420" cy="12397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35" name="Straight Connector 234"/>
            <p:cNvCxnSpPr>
              <a:cxnSpLocks noChangeShapeType="1"/>
            </p:cNvCxnSpPr>
            <p:nvPr/>
          </p:nvCxnSpPr>
          <p:spPr bwMode="auto">
            <a:xfrm flipH="1" flipV="1">
              <a:off x="2996230" y="1734563"/>
              <a:ext cx="3418" cy="123974"/>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5373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5768181" y="1988344"/>
            <a:ext cx="444500" cy="35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5043488" y="2374900"/>
            <a:ext cx="4683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397" name="Group 347"/>
          <p:cNvGrpSpPr/>
          <p:nvPr/>
        </p:nvGrpSpPr>
        <p:grpSpPr>
          <a:xfrm>
            <a:off x="5443538" y="2192338"/>
            <a:ext cx="815975" cy="449262"/>
            <a:chOff x="1871277" y="1576300"/>
            <a:chExt cx="1128371" cy="437861"/>
          </a:xfrm>
        </p:grpSpPr>
        <p:sp>
          <p:nvSpPr>
            <p:cNvPr id="129" name="Oval 12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1" name="Oval 13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3" name="Freeform 132"/>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4" name="Freeform 133"/>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5" name="Freeform 134"/>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36" name="Straight Connector 135"/>
            <p:cNvCxnSpPr>
              <a:cxnSpLocks noChangeShapeType="1"/>
              <a:endCxn id="131" idx="2"/>
            </p:cNvCxnSpPr>
            <p:nvPr/>
          </p:nvCxnSpPr>
          <p:spPr bwMode="auto">
            <a:xfrm flipH="1" flipV="1">
              <a:off x="1871277" y="1737210"/>
              <a:ext cx="2195" cy="123777"/>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37" name="Straight Connector 136"/>
            <p:cNvCxnSpPr>
              <a:cxnSpLocks noChangeShapeType="1"/>
            </p:cNvCxnSpPr>
            <p:nvPr/>
          </p:nvCxnSpPr>
          <p:spPr bwMode="auto">
            <a:xfrm flipH="1" flipV="1">
              <a:off x="2997452" y="1734116"/>
              <a:ext cx="2196" cy="123777"/>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59398" name="Group 347"/>
          <p:cNvGrpSpPr/>
          <p:nvPr/>
        </p:nvGrpSpPr>
        <p:grpSpPr>
          <a:xfrm>
            <a:off x="7618413" y="2201863"/>
            <a:ext cx="815975" cy="449262"/>
            <a:chOff x="1871277" y="1576300"/>
            <a:chExt cx="1128371" cy="437861"/>
          </a:xfrm>
        </p:grpSpPr>
        <p:sp>
          <p:nvSpPr>
            <p:cNvPr id="119" name="Oval 11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1" name="Oval 12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3" name="Freeform 122"/>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4" name="Freeform 123"/>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5" name="Freeform 124"/>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6" name="Straight Connector 125"/>
            <p:cNvCxnSpPr>
              <a:cxnSpLocks noChangeShapeType="1"/>
              <a:endCxn id="121" idx="2"/>
            </p:cNvCxnSpPr>
            <p:nvPr/>
          </p:nvCxnSpPr>
          <p:spPr bwMode="auto">
            <a:xfrm flipH="1" flipV="1">
              <a:off x="1871277" y="1737210"/>
              <a:ext cx="2195" cy="123777"/>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7" name="Straight Connector 126"/>
            <p:cNvCxnSpPr>
              <a:cxnSpLocks noChangeShapeType="1"/>
            </p:cNvCxnSpPr>
            <p:nvPr/>
          </p:nvCxnSpPr>
          <p:spPr bwMode="auto">
            <a:xfrm flipH="1" flipV="1">
              <a:off x="2997452" y="1734116"/>
              <a:ext cx="2196" cy="123777"/>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388" name="Straight Connector 387"/>
          <p:cNvCxnSpPr/>
          <p:nvPr/>
        </p:nvCxnSpPr>
        <p:spPr bwMode="auto">
          <a:xfrm rot="16200000" flipV="1">
            <a:off x="7853363" y="4473575"/>
            <a:ext cx="557213"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7604125" y="4460875"/>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59401" name="Group 347"/>
          <p:cNvGrpSpPr/>
          <p:nvPr/>
        </p:nvGrpSpPr>
        <p:grpSpPr>
          <a:xfrm>
            <a:off x="7667625" y="3878263"/>
            <a:ext cx="815975" cy="449262"/>
            <a:chOff x="1871277" y="1576300"/>
            <a:chExt cx="1128371" cy="437861"/>
          </a:xfrm>
        </p:grpSpPr>
        <p:sp>
          <p:nvSpPr>
            <p:cNvPr id="109" name="Oval 108"/>
            <p:cNvSpPr>
              <a:spLocks noChangeArrowheads="1"/>
            </p:cNvSpPr>
            <p:nvPr/>
          </p:nvSpPr>
          <p:spPr bwMode="auto">
            <a:xfrm flipV="1">
              <a:off x="1873473" y="1693888"/>
              <a:ext cx="1126175"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1" name="Oval 110"/>
            <p:cNvSpPr>
              <a:spLocks noChangeArrowheads="1"/>
            </p:cNvSpPr>
            <p:nvPr/>
          </p:nvSpPr>
          <p:spPr bwMode="auto">
            <a:xfrm flipV="1">
              <a:off x="1871277" y="1576300"/>
              <a:ext cx="1126176" cy="32027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3" name="Freeform 112"/>
            <p:cNvSpPr/>
            <p:nvPr/>
          </p:nvSpPr>
          <p:spPr bwMode="auto">
            <a:xfrm>
              <a:off x="2101781"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4" name="Freeform 113"/>
            <p:cNvSpPr/>
            <p:nvPr/>
          </p:nvSpPr>
          <p:spPr bwMode="auto">
            <a:xfrm>
              <a:off x="2554008" y="1727927"/>
              <a:ext cx="243675"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5" name="Freeform 114"/>
            <p:cNvSpPr/>
            <p:nvPr/>
          </p:nvSpPr>
          <p:spPr bwMode="auto">
            <a:xfrm>
              <a:off x="2090804" y="1729474"/>
              <a:ext cx="239286"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6" name="Straight Connector 115"/>
            <p:cNvCxnSpPr>
              <a:cxnSpLocks noChangeShapeType="1"/>
              <a:endCxn id="111" idx="2"/>
            </p:cNvCxnSpPr>
            <p:nvPr/>
          </p:nvCxnSpPr>
          <p:spPr bwMode="auto">
            <a:xfrm flipH="1" flipV="1">
              <a:off x="1871277" y="1737210"/>
              <a:ext cx="2196" cy="123777"/>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7" name="Straight Connector 116"/>
            <p:cNvCxnSpPr>
              <a:cxnSpLocks noChangeShapeType="1"/>
            </p:cNvCxnSpPr>
            <p:nvPr/>
          </p:nvCxnSpPr>
          <p:spPr bwMode="auto">
            <a:xfrm flipH="1" flipV="1">
              <a:off x="2997453" y="1734116"/>
              <a:ext cx="2195" cy="123777"/>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5940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59403" name="Rectangle 1026"/>
          <p:cNvSpPr>
            <a:spLocks noGrp="1"/>
          </p:cNvSpPr>
          <p:nvPr>
            <p:ph type="title" idx="4294967295"/>
          </p:nvPr>
        </p:nvSpPr>
        <p:spPr>
          <a:xfrm>
            <a:off x="465138" y="274638"/>
            <a:ext cx="7772400" cy="719137"/>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电路交换</a:t>
            </a:r>
            <a:endParaRPr lang="en-US" altLang="zh-CN" dirty="0">
              <a:latin typeface="微软雅黑" panose="020B0503020204020204" pitchFamily="34" charset="-122"/>
              <a:ea typeface="微软雅黑" panose="020B0503020204020204" pitchFamily="34" charset="-122"/>
            </a:endParaRPr>
          </a:p>
        </p:txBody>
      </p:sp>
      <p:sp>
        <p:nvSpPr>
          <p:cNvPr id="59404" name="Rectangle 1027"/>
          <p:cNvSpPr>
            <a:spLocks noGrp="1"/>
          </p:cNvSpPr>
          <p:nvPr>
            <p:ph type="body" sz="half" idx="4294967295"/>
          </p:nvPr>
        </p:nvSpPr>
        <p:spPr>
          <a:xfrm>
            <a:off x="415925" y="1236663"/>
            <a:ext cx="4465638"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dirty="0">
                <a:solidFill>
                  <a:srgbClr val="CC0000"/>
                </a:solidFill>
                <a:latin typeface="微软雅黑" panose="020B0503020204020204" pitchFamily="34" charset="-122"/>
                <a:ea typeface="微软雅黑" panose="020B0503020204020204" pitchFamily="34" charset="-122"/>
              </a:rPr>
              <a:t>为源和目的之间的通信分配并预留了端到端的资源</a:t>
            </a:r>
            <a:r>
              <a:rPr lang="en-US" altLang="ja-JP" sz="2800" dirty="0">
                <a:solidFill>
                  <a:srgbClr val="CC0000"/>
                </a:solidFill>
                <a:latin typeface="微软雅黑" panose="020B0503020204020204" pitchFamily="34" charset="-122"/>
                <a:ea typeface="微软雅黑" panose="020B0503020204020204" pitchFamily="34" charset="-122"/>
              </a:rPr>
              <a:t>:</a:t>
            </a:r>
          </a:p>
          <a:p>
            <a:pPr lvl="0" eaLnBrk="1" hangingPunct="1"/>
            <a:r>
              <a:rPr lang="zh-CN" altLang="en-US" dirty="0">
                <a:latin typeface="微软雅黑" panose="020B0503020204020204" pitchFamily="34" charset="-122"/>
                <a:ea typeface="微软雅黑" panose="020B0503020204020204" pitchFamily="34" charset="-122"/>
              </a:rPr>
              <a:t>在图中，每条链路有四条电路。</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例子中的这次通信使用了第一条链路中的第二条电路和第二条链路中的第四条电路</a:t>
            </a:r>
            <a:r>
              <a:rPr lang="en-US" altLang="zh-CN" sz="2400" dirty="0">
                <a:latin typeface="微软雅黑" panose="020B0503020204020204" pitchFamily="34" charset="-122"/>
                <a:ea typeface="微软雅黑" panose="020B0503020204020204" pitchFamily="34" charset="-122"/>
              </a:rPr>
              <a:t>.</a:t>
            </a:r>
          </a:p>
          <a:p>
            <a:pPr lvl="0" eaLnBrk="1" hangingPunct="1"/>
            <a:r>
              <a:rPr lang="zh-CN" altLang="en-US" dirty="0">
                <a:latin typeface="微软雅黑" panose="020B0503020204020204" pitchFamily="34" charset="-122"/>
                <a:ea typeface="微软雅黑" panose="020B0503020204020204" pitchFamily="34" charset="-122"/>
              </a:rPr>
              <a:t>专用资源：不共享</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确保以恒定速率传输</a:t>
            </a:r>
            <a:endParaRPr lang="en-US" altLang="zh-CN" sz="2400"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电路式的性能</a:t>
            </a:r>
            <a:r>
              <a:rPr lang="en-US" altLang="zh-CN" i="1" dirty="0">
                <a:solidFill>
                  <a:srgbClr val="000099"/>
                </a:solidFill>
                <a:latin typeface="微软雅黑" panose="020B0503020204020204" pitchFamily="34" charset="-122"/>
                <a:ea typeface="微软雅黑" panose="020B0503020204020204" pitchFamily="34" charset="-122"/>
              </a:rPr>
              <a:t>(</a:t>
            </a:r>
            <a:r>
              <a:rPr lang="zh-CN" altLang="en-US" i="1" dirty="0">
                <a:solidFill>
                  <a:srgbClr val="000099"/>
                </a:solidFill>
                <a:latin typeface="微软雅黑" panose="020B0503020204020204" pitchFamily="34" charset="-122"/>
                <a:ea typeface="微软雅黑" panose="020B0503020204020204" pitchFamily="34" charset="-122"/>
              </a:rPr>
              <a:t>不共享</a:t>
            </a:r>
            <a:r>
              <a:rPr lang="en-US" altLang="zh-CN" i="1" dirty="0">
                <a:solidFill>
                  <a:srgbClr val="000099"/>
                </a:solidFill>
                <a:latin typeface="微软雅黑" panose="020B0503020204020204" pitchFamily="34" charset="-122"/>
                <a:ea typeface="微软雅黑" panose="020B0503020204020204" pitchFamily="34" charset="-122"/>
              </a:rPr>
              <a:t>)</a:t>
            </a:r>
          </a:p>
          <a:p>
            <a:pPr lvl="0" eaLnBrk="1" hangingPunct="1"/>
            <a:r>
              <a:rPr lang="zh-CN" altLang="en-US" dirty="0">
                <a:latin typeface="微软雅黑" panose="020B0503020204020204" pitchFamily="34" charset="-122"/>
                <a:ea typeface="微软雅黑" panose="020B0503020204020204" pitchFamily="34" charset="-122"/>
              </a:rPr>
              <a:t>通常用于传统的电话网络</a:t>
            </a:r>
            <a:endParaRPr lang="en-US" altLang="zh-CN" dirty="0">
              <a:latin typeface="微软雅黑" panose="020B0503020204020204" pitchFamily="34" charset="-122"/>
              <a:ea typeface="微软雅黑" panose="020B0503020204020204" pitchFamily="34" charset="-122"/>
            </a:endParaRPr>
          </a:p>
        </p:txBody>
      </p:sp>
      <p:pic>
        <p:nvPicPr>
          <p:cNvPr id="59405" name="Picture 691" descr="underline_base"/>
          <p:cNvPicPr/>
          <p:nvPr/>
        </p:nvPicPr>
        <p:blipFill>
          <a:blip r:embed="rId3"/>
          <a:stretch>
            <a:fillRect/>
          </a:stretch>
        </p:blipFill>
        <p:spPr>
          <a:xfrm>
            <a:off x="514350" y="852488"/>
            <a:ext cx="6856413" cy="173037"/>
          </a:xfrm>
          <a:prstGeom prst="rect">
            <a:avLst/>
          </a:prstGeom>
          <a:noFill/>
          <a:ln w="9525">
            <a:noFill/>
          </a:ln>
        </p:spPr>
      </p:pic>
      <p:sp>
        <p:nvSpPr>
          <p:cNvPr id="59406"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28</a:t>
            </a:fld>
            <a:endParaRPr lang="en-US" altLang="zh-CN" sz="1200" dirty="0">
              <a:latin typeface="微软雅黑" panose="020B0503020204020204" pitchFamily="34" charset="-122"/>
              <a:ea typeface="微软雅黑" panose="020B0503020204020204" pitchFamily="34" charset="-122"/>
            </a:endParaRPr>
          </a:p>
        </p:txBody>
      </p:sp>
      <p:grpSp>
        <p:nvGrpSpPr>
          <p:cNvPr id="59407" name="Group 100"/>
          <p:cNvGrpSpPr/>
          <p:nvPr/>
        </p:nvGrpSpPr>
        <p:grpSpPr>
          <a:xfrm>
            <a:off x="4749800" y="1371600"/>
            <a:ext cx="631825" cy="503238"/>
            <a:chOff x="-44" y="1473"/>
            <a:chExt cx="981" cy="1105"/>
          </a:xfrm>
        </p:grpSpPr>
        <p:pic>
          <p:nvPicPr>
            <p:cNvPr id="59463" name="Picture 10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59464" name="Freeform 10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49"/>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59408" name="Group 100"/>
          <p:cNvGrpSpPr/>
          <p:nvPr/>
        </p:nvGrpSpPr>
        <p:grpSpPr>
          <a:xfrm>
            <a:off x="8499475" y="4603750"/>
            <a:ext cx="631825" cy="503238"/>
            <a:chOff x="-44" y="1473"/>
            <a:chExt cx="981" cy="1105"/>
          </a:xfrm>
        </p:grpSpPr>
        <p:pic>
          <p:nvPicPr>
            <p:cNvPr id="59461" name="Picture 10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59462" name="Freeform 10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49"/>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365" name="Rectangle 364"/>
          <p:cNvSpPr/>
          <p:nvPr/>
        </p:nvSpPr>
        <p:spPr bwMode="auto">
          <a:xfrm>
            <a:off x="6273800" y="2319338"/>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66" name="Rectangle 365"/>
          <p:cNvSpPr/>
          <p:nvPr/>
        </p:nvSpPr>
        <p:spPr bwMode="auto">
          <a:xfrm>
            <a:off x="6273800" y="2374900"/>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67" name="Rectangle 366"/>
          <p:cNvSpPr/>
          <p:nvPr/>
        </p:nvSpPr>
        <p:spPr bwMode="auto">
          <a:xfrm>
            <a:off x="6273800" y="2430463"/>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68" name="Rectangle 367"/>
          <p:cNvSpPr/>
          <p:nvPr/>
        </p:nvSpPr>
        <p:spPr bwMode="auto">
          <a:xfrm>
            <a:off x="6273800" y="2486025"/>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nvGrpSpPr>
          <p:cNvPr id="59413" name="Group 142"/>
          <p:cNvGrpSpPr/>
          <p:nvPr/>
        </p:nvGrpSpPr>
        <p:grpSpPr>
          <a:xfrm>
            <a:off x="5570538" y="3878263"/>
            <a:ext cx="760412" cy="390525"/>
            <a:chOff x="2356" y="1300"/>
            <a:chExt cx="555" cy="194"/>
          </a:xfrm>
        </p:grpSpPr>
        <p:sp>
          <p:nvSpPr>
            <p:cNvPr id="5945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945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945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59456" name="Group 146"/>
            <p:cNvGrpSpPr/>
            <p:nvPr/>
          </p:nvGrpSpPr>
          <p:grpSpPr>
            <a:xfrm>
              <a:off x="2468" y="1332"/>
              <a:ext cx="310" cy="60"/>
              <a:chOff x="2468" y="1332"/>
              <a:chExt cx="310" cy="60"/>
            </a:xfrm>
          </p:grpSpPr>
          <p:sp>
            <p:nvSpPr>
              <p:cNvPr id="59459" name="Freeform 14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9460" name="Freeform 14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9457" name="Line 149"/>
            <p:cNvSpPr/>
            <p:nvPr/>
          </p:nvSpPr>
          <p:spPr>
            <a:xfrm>
              <a:off x="2357" y="1361"/>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59458" name="Line 150"/>
            <p:cNvSpPr/>
            <p:nvPr/>
          </p:nvSpPr>
          <p:spPr>
            <a:xfrm>
              <a:off x="2907" y="1363"/>
              <a:ext cx="0" cy="84"/>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59414" name="Group 75"/>
          <p:cNvGrpSpPr/>
          <p:nvPr/>
        </p:nvGrpSpPr>
        <p:grpSpPr>
          <a:xfrm rot="5400000">
            <a:off x="5280025" y="3119438"/>
            <a:ext cx="1281113" cy="234950"/>
            <a:chOff x="4876800" y="1143000"/>
            <a:chExt cx="1752600" cy="304800"/>
          </a:xfrm>
        </p:grpSpPr>
        <p:sp>
          <p:nvSpPr>
            <p:cNvPr id="402" name="Rectangle 401"/>
            <p:cNvSpPr/>
            <p:nvPr/>
          </p:nvSpPr>
          <p:spPr>
            <a:xfrm>
              <a:off x="4865941" y="1173891"/>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03" name="Rectangle 402"/>
            <p:cNvSpPr/>
            <p:nvPr/>
          </p:nvSpPr>
          <p:spPr>
            <a:xfrm>
              <a:off x="4865941" y="1250091"/>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04" name="Rectangle 403"/>
            <p:cNvSpPr/>
            <p:nvPr/>
          </p:nvSpPr>
          <p:spPr>
            <a:xfrm>
              <a:off x="4865941" y="1326291"/>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05" name="Rectangle 404"/>
            <p:cNvSpPr/>
            <p:nvPr/>
          </p:nvSpPr>
          <p:spPr>
            <a:xfrm>
              <a:off x="4865941" y="1402491"/>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grpSp>
        <p:nvGrpSpPr>
          <p:cNvPr id="59415" name="Group 80"/>
          <p:cNvGrpSpPr/>
          <p:nvPr/>
        </p:nvGrpSpPr>
        <p:grpSpPr>
          <a:xfrm>
            <a:off x="6350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374" name="Rectangle 373"/>
          <p:cNvSpPr/>
          <p:nvPr/>
        </p:nvSpPr>
        <p:spPr bwMode="auto">
          <a:xfrm rot="5400000">
            <a:off x="7478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75" name="Rectangle 374"/>
          <p:cNvSpPr/>
          <p:nvPr/>
        </p:nvSpPr>
        <p:spPr bwMode="auto">
          <a:xfrm rot="5400000">
            <a:off x="7419975"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76" name="Rectangle 375"/>
          <p:cNvSpPr/>
          <p:nvPr/>
        </p:nvSpPr>
        <p:spPr bwMode="auto">
          <a:xfrm rot="5400000">
            <a:off x="7361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77" name="Rectangle 376"/>
          <p:cNvSpPr/>
          <p:nvPr/>
        </p:nvSpPr>
        <p:spPr bwMode="auto">
          <a:xfrm rot="5400000">
            <a:off x="7302500" y="3208338"/>
            <a:ext cx="128111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78" name="Rectangle 377"/>
          <p:cNvSpPr/>
          <p:nvPr/>
        </p:nvSpPr>
        <p:spPr bwMode="auto">
          <a:xfrm rot="3198033">
            <a:off x="5179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79" name="Rectangle 378"/>
          <p:cNvSpPr/>
          <p:nvPr/>
        </p:nvSpPr>
        <p:spPr bwMode="auto">
          <a:xfrm rot="3198033">
            <a:off x="8226425" y="4462463"/>
            <a:ext cx="65246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cxnSp>
        <p:nvCxnSpPr>
          <p:cNvPr id="383" name="Straight Connector 382"/>
          <p:cNvCxnSpPr>
            <a:endCxn id="59457" idx="0"/>
          </p:cNvCxnSpPr>
          <p:nvPr/>
        </p:nvCxnSpPr>
        <p:spPr bwMode="auto">
          <a:xfrm>
            <a:off x="5043488" y="3990975"/>
            <a:ext cx="528638"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59455" idx="1"/>
          </p:cNvCxnSpPr>
          <p:nvPr/>
        </p:nvCxnSpPr>
        <p:spPr bwMode="auto">
          <a:xfrm>
            <a:off x="5218113" y="3600450"/>
            <a:ext cx="461963"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59453" idx="3"/>
          </p:cNvCxnSpPr>
          <p:nvPr/>
        </p:nvCxnSpPr>
        <p:spPr bwMode="auto">
          <a:xfrm flipV="1">
            <a:off x="5159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5495131" y="4461669"/>
            <a:ext cx="501650" cy="115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8440738" y="4102100"/>
            <a:ext cx="703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7707313" y="1914525"/>
            <a:ext cx="557213"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9428" name="Group 100"/>
          <p:cNvGrpSpPr/>
          <p:nvPr/>
        </p:nvGrpSpPr>
        <p:grpSpPr>
          <a:xfrm>
            <a:off x="7972425" y="1371600"/>
            <a:ext cx="630238" cy="503238"/>
            <a:chOff x="-44" y="1473"/>
            <a:chExt cx="981" cy="1105"/>
          </a:xfrm>
        </p:grpSpPr>
        <p:pic>
          <p:nvPicPr>
            <p:cNvPr id="59443" name="Picture 10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59444" name="Freeform 102"/>
            <p:cNvSpPr/>
            <p:nvPr/>
          </p:nvSpPr>
          <p:spPr>
            <a:xfrm flipH="1">
              <a:off x="374" y="1579"/>
              <a:ext cx="477" cy="506"/>
            </a:xfrm>
            <a:custGeom>
              <a:avLst/>
              <a:gdLst>
                <a:gd name="txL" fmla="*/ 0 w 356"/>
                <a:gd name="txT" fmla="*/ 0 h 368"/>
                <a:gd name="txR" fmla="*/ 356 w 356"/>
                <a:gd name="txB" fmla="*/ 368 h 368"/>
              </a:gdLst>
              <a:ahLst/>
              <a:cxnLst>
                <a:cxn ang="0">
                  <a:pos x="0" y="0"/>
                </a:cxn>
                <a:cxn ang="0">
                  <a:pos x="7497" y="469"/>
                </a:cxn>
                <a:cxn ang="0">
                  <a:pos x="8894" y="9749"/>
                </a:cxn>
                <a:cxn ang="0">
                  <a:pos x="1960" y="12231"/>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cxnSp>
        <p:nvCxnSpPr>
          <p:cNvPr id="392" name="Straight Connector 391"/>
          <p:cNvCxnSpPr/>
          <p:nvPr/>
        </p:nvCxnSpPr>
        <p:spPr bwMode="auto">
          <a:xfrm rot="5400000">
            <a:off x="8161338" y="1751013"/>
            <a:ext cx="500063" cy="411163"/>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5665788" y="2289175"/>
            <a:ext cx="601663"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94" name="Rectangle 393"/>
          <p:cNvSpPr/>
          <p:nvPr/>
        </p:nvSpPr>
        <p:spPr bwMode="auto">
          <a:xfrm rot="2465437" flipV="1">
            <a:off x="7880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395" name="Rectangle 394"/>
          <p:cNvSpPr/>
          <p:nvPr/>
        </p:nvSpPr>
        <p:spPr bwMode="auto">
          <a:xfrm rot="2177866" flipV="1">
            <a:off x="7605713" y="2474913"/>
            <a:ext cx="382588"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nvGrpSpPr>
          <p:cNvPr id="59433" name="Group 347"/>
          <p:cNvGrpSpPr/>
          <p:nvPr/>
        </p:nvGrpSpPr>
        <p:grpSpPr>
          <a:xfrm>
            <a:off x="5529263" y="3871913"/>
            <a:ext cx="815975" cy="449262"/>
            <a:chOff x="1871277" y="1576300"/>
            <a:chExt cx="1128371" cy="437861"/>
          </a:xfrm>
        </p:grpSpPr>
        <p:sp>
          <p:nvSpPr>
            <p:cNvPr id="89" name="Oval 88"/>
            <p:cNvSpPr>
              <a:spLocks noChangeArrowheads="1"/>
            </p:cNvSpPr>
            <p:nvPr/>
          </p:nvSpPr>
          <p:spPr bwMode="auto">
            <a:xfrm flipV="1">
              <a:off x="1873472" y="1693888"/>
              <a:ext cx="1126176" cy="32027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1" name="Oval 90"/>
            <p:cNvSpPr>
              <a:spLocks noChangeArrowheads="1"/>
            </p:cNvSpPr>
            <p:nvPr/>
          </p:nvSpPr>
          <p:spPr bwMode="auto">
            <a:xfrm flipV="1">
              <a:off x="1871277" y="1576300"/>
              <a:ext cx="1126175" cy="32027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3" name="Freeform 92"/>
            <p:cNvSpPr/>
            <p:nvPr/>
          </p:nvSpPr>
          <p:spPr bwMode="auto">
            <a:xfrm>
              <a:off x="2101780" y="1633546"/>
              <a:ext cx="662973" cy="1113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 name="Freeform 93"/>
            <p:cNvSpPr/>
            <p:nvPr/>
          </p:nvSpPr>
          <p:spPr bwMode="auto">
            <a:xfrm>
              <a:off x="2554007" y="1727927"/>
              <a:ext cx="243676" cy="97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 name="Freeform 94"/>
            <p:cNvSpPr/>
            <p:nvPr/>
          </p:nvSpPr>
          <p:spPr bwMode="auto">
            <a:xfrm>
              <a:off x="2090804" y="1729474"/>
              <a:ext cx="239284" cy="97475"/>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6" name="Straight Connector 95"/>
            <p:cNvCxnSpPr>
              <a:cxnSpLocks noChangeShapeType="1"/>
              <a:endCxn id="91" idx="2"/>
            </p:cNvCxnSpPr>
            <p:nvPr/>
          </p:nvCxnSpPr>
          <p:spPr bwMode="auto">
            <a:xfrm flipH="1" flipV="1">
              <a:off x="1871277" y="1737210"/>
              <a:ext cx="2195" cy="123777"/>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7452" y="1734116"/>
              <a:ext cx="2196" cy="123777"/>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61443" name="Picture 108" descr="underline_base"/>
          <p:cNvPicPr/>
          <p:nvPr/>
        </p:nvPicPr>
        <p:blipFill>
          <a:blip r:embed="rId3"/>
          <a:stretch>
            <a:fillRect/>
          </a:stretch>
        </p:blipFill>
        <p:spPr>
          <a:xfrm>
            <a:off x="373063" y="760413"/>
            <a:ext cx="7313612" cy="173037"/>
          </a:xfrm>
          <a:prstGeom prst="rect">
            <a:avLst/>
          </a:prstGeom>
          <a:noFill/>
          <a:ln w="9525">
            <a:noFill/>
          </a:ln>
        </p:spPr>
      </p:pic>
      <p:sp>
        <p:nvSpPr>
          <p:cNvPr id="61444" name="Rectangle 2"/>
          <p:cNvSpPr>
            <a:spLocks noGrp="1"/>
          </p:cNvSpPr>
          <p:nvPr>
            <p:ph type="title" idx="4294967295"/>
          </p:nvPr>
        </p:nvSpPr>
        <p:spPr>
          <a:xfrm>
            <a:off x="274638" y="71438"/>
            <a:ext cx="8462962" cy="947737"/>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电路交换：频分复用与时分复用</a:t>
            </a:r>
            <a:endParaRPr lang="fr-FR" altLang="zh-CN" sz="4000" dirty="0">
              <a:latin typeface="微软雅黑" panose="020B0503020204020204" pitchFamily="34" charset="-122"/>
              <a:ea typeface="微软雅黑" panose="020B0503020204020204" pitchFamily="34" charset="-122"/>
            </a:endParaRPr>
          </a:p>
        </p:txBody>
      </p:sp>
      <p:grpSp>
        <p:nvGrpSpPr>
          <p:cNvPr id="2" name="Group 3"/>
          <p:cNvGrpSpPr/>
          <p:nvPr/>
        </p:nvGrpSpPr>
        <p:grpSpPr>
          <a:xfrm>
            <a:off x="393700" y="1585913"/>
            <a:ext cx="7239000" cy="2443162"/>
            <a:chOff x="288" y="1007"/>
            <a:chExt cx="4560" cy="1539"/>
          </a:xfrm>
        </p:grpSpPr>
        <p:sp>
          <p:nvSpPr>
            <p:cNvPr id="61540" name="Text Box 4"/>
            <p:cNvSpPr txBox="1"/>
            <p:nvPr/>
          </p:nvSpPr>
          <p:spPr>
            <a:xfrm>
              <a:off x="288" y="1007"/>
              <a:ext cx="1835"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频分复用（</a:t>
              </a:r>
              <a:r>
                <a:rPr lang="en-US" altLang="zh-CN" sz="2400" dirty="0">
                  <a:latin typeface="微软雅黑" panose="020B0503020204020204" pitchFamily="34" charset="-122"/>
                  <a:ea typeface="微软雅黑" panose="020B0503020204020204" pitchFamily="34" charset="-122"/>
                </a:rPr>
                <a:t> FDM </a:t>
              </a:r>
              <a:r>
                <a:rPr lang="zh-CN" altLang="en-US" sz="2400" dirty="0">
                  <a:latin typeface="微软雅黑" panose="020B0503020204020204" pitchFamily="34" charset="-122"/>
                  <a:ea typeface="微软雅黑" panose="020B0503020204020204" pitchFamily="34" charset="-122"/>
                </a:rPr>
                <a:t>）</a:t>
              </a:r>
              <a:endParaRPr lang="fr-FR" altLang="zh-CN" sz="2400" dirty="0">
                <a:latin typeface="微软雅黑" panose="020B0503020204020204" pitchFamily="34" charset="-122"/>
                <a:ea typeface="微软雅黑" panose="020B0503020204020204" pitchFamily="34" charset="-122"/>
              </a:endParaRPr>
            </a:p>
          </p:txBody>
        </p:sp>
        <p:grpSp>
          <p:nvGrpSpPr>
            <p:cNvPr id="61541" name="Group 5"/>
            <p:cNvGrpSpPr/>
            <p:nvPr/>
          </p:nvGrpSpPr>
          <p:grpSpPr>
            <a:xfrm>
              <a:off x="1188" y="1392"/>
              <a:ext cx="3660" cy="1154"/>
              <a:chOff x="1188" y="1392"/>
              <a:chExt cx="3660" cy="1154"/>
            </a:xfrm>
          </p:grpSpPr>
          <p:sp>
            <p:nvSpPr>
              <p:cNvPr id="61542" name="Line 6"/>
              <p:cNvSpPr/>
              <p:nvPr/>
            </p:nvSpPr>
            <p:spPr>
              <a:xfrm flipV="1">
                <a:off x="1728" y="1392"/>
                <a:ext cx="0" cy="816"/>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1543" name="Text Box 7"/>
              <p:cNvSpPr txBox="1"/>
              <p:nvPr/>
            </p:nvSpPr>
            <p:spPr>
              <a:xfrm>
                <a:off x="1188" y="1709"/>
                <a:ext cx="504"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频率</a:t>
                </a:r>
                <a:endParaRPr lang="fr-FR" altLang="zh-CN" sz="2400" dirty="0">
                  <a:latin typeface="微软雅黑" panose="020B0503020204020204" pitchFamily="34" charset="-122"/>
                  <a:ea typeface="微软雅黑" panose="020B0503020204020204" pitchFamily="34" charset="-122"/>
                </a:endParaRPr>
              </a:p>
            </p:txBody>
          </p:sp>
          <p:sp>
            <p:nvSpPr>
              <p:cNvPr id="61544" name="Line 8"/>
              <p:cNvSpPr/>
              <p:nvPr/>
            </p:nvSpPr>
            <p:spPr>
              <a:xfrm>
                <a:off x="1728" y="2208"/>
                <a:ext cx="3120" cy="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1545" name="Text Box 9"/>
              <p:cNvSpPr txBox="1"/>
              <p:nvPr/>
            </p:nvSpPr>
            <p:spPr>
              <a:xfrm>
                <a:off x="3048" y="2255"/>
                <a:ext cx="504"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时间</a:t>
                </a:r>
                <a:endParaRPr lang="fr-FR" altLang="zh-CN" sz="2400" dirty="0">
                  <a:latin typeface="微软雅黑" panose="020B0503020204020204" pitchFamily="34" charset="-122"/>
                  <a:ea typeface="微软雅黑" panose="020B0503020204020204" pitchFamily="34" charset="-122"/>
                </a:endParaRPr>
              </a:p>
            </p:txBody>
          </p:sp>
          <p:sp>
            <p:nvSpPr>
              <p:cNvPr id="61546" name="Rectangle 10"/>
              <p:cNvSpPr/>
              <p:nvPr/>
            </p:nvSpPr>
            <p:spPr>
              <a:xfrm>
                <a:off x="1776" y="1584"/>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sp>
        <p:nvSpPr>
          <p:cNvPr id="55307" name="Rectangle 11"/>
          <p:cNvSpPr/>
          <p:nvPr/>
        </p:nvSpPr>
        <p:spPr>
          <a:xfrm>
            <a:off x="2743200" y="2514600"/>
            <a:ext cx="4572000" cy="228600"/>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5308" name="Rectangle 12"/>
          <p:cNvSpPr/>
          <p:nvPr/>
        </p:nvSpPr>
        <p:spPr>
          <a:xfrm>
            <a:off x="2743200" y="2743200"/>
            <a:ext cx="4572000" cy="228600"/>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5309" name="Rectangle 13"/>
          <p:cNvSpPr/>
          <p:nvPr/>
        </p:nvSpPr>
        <p:spPr>
          <a:xfrm>
            <a:off x="2743200" y="2971800"/>
            <a:ext cx="4572000" cy="228600"/>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55310" name="Rectangle 14"/>
          <p:cNvSpPr/>
          <p:nvPr/>
        </p:nvSpPr>
        <p:spPr>
          <a:xfrm>
            <a:off x="2743200" y="3200400"/>
            <a:ext cx="4572000" cy="228600"/>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4" name="Group 15"/>
          <p:cNvGrpSpPr/>
          <p:nvPr/>
        </p:nvGrpSpPr>
        <p:grpSpPr>
          <a:xfrm>
            <a:off x="381000" y="3748088"/>
            <a:ext cx="7239000" cy="2520950"/>
            <a:chOff x="288" y="2543"/>
            <a:chExt cx="4560" cy="1588"/>
          </a:xfrm>
        </p:grpSpPr>
        <p:sp>
          <p:nvSpPr>
            <p:cNvPr id="61534" name="Text Box 16"/>
            <p:cNvSpPr txBox="1"/>
            <p:nvPr/>
          </p:nvSpPr>
          <p:spPr>
            <a:xfrm>
              <a:off x="288" y="2543"/>
              <a:ext cx="1843"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时分复用（</a:t>
              </a:r>
              <a:r>
                <a:rPr lang="en-US" altLang="zh-CN" sz="2400" dirty="0">
                  <a:latin typeface="微软雅黑" panose="020B0503020204020204" pitchFamily="34" charset="-122"/>
                  <a:ea typeface="微软雅黑" panose="020B0503020204020204" pitchFamily="34" charset="-122"/>
                </a:rPr>
                <a:t> TDM </a:t>
              </a:r>
              <a:r>
                <a:rPr lang="zh-CN" altLang="en-US" sz="2400" dirty="0">
                  <a:latin typeface="微软雅黑" panose="020B0503020204020204" pitchFamily="34" charset="-122"/>
                  <a:ea typeface="微软雅黑" panose="020B0503020204020204" pitchFamily="34" charset="-122"/>
                </a:rPr>
                <a:t>）</a:t>
              </a:r>
              <a:endParaRPr lang="fr-FR" altLang="zh-CN" sz="2400" dirty="0">
                <a:latin typeface="微软雅黑" panose="020B0503020204020204" pitchFamily="34" charset="-122"/>
                <a:ea typeface="微软雅黑" panose="020B0503020204020204" pitchFamily="34" charset="-122"/>
              </a:endParaRPr>
            </a:p>
          </p:txBody>
        </p:sp>
        <p:sp>
          <p:nvSpPr>
            <p:cNvPr id="61535" name="Line 17"/>
            <p:cNvSpPr/>
            <p:nvPr/>
          </p:nvSpPr>
          <p:spPr>
            <a:xfrm flipV="1">
              <a:off x="1728" y="2977"/>
              <a:ext cx="0" cy="816"/>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1536" name="Text Box 18"/>
            <p:cNvSpPr txBox="1"/>
            <p:nvPr/>
          </p:nvSpPr>
          <p:spPr>
            <a:xfrm>
              <a:off x="1209" y="3239"/>
              <a:ext cx="504"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频率</a:t>
              </a:r>
              <a:endParaRPr lang="fr-FR" altLang="zh-CN" sz="2400" dirty="0">
                <a:latin typeface="微软雅黑" panose="020B0503020204020204" pitchFamily="34" charset="-122"/>
                <a:ea typeface="微软雅黑" panose="020B0503020204020204" pitchFamily="34" charset="-122"/>
              </a:endParaRPr>
            </a:p>
          </p:txBody>
        </p:sp>
        <p:sp>
          <p:nvSpPr>
            <p:cNvPr id="61537" name="Line 19"/>
            <p:cNvSpPr/>
            <p:nvPr/>
          </p:nvSpPr>
          <p:spPr>
            <a:xfrm>
              <a:off x="1728" y="3793"/>
              <a:ext cx="3120" cy="0"/>
            </a:xfrm>
            <a:prstGeom prst="line">
              <a:avLst/>
            </a:prstGeom>
            <a:ln w="38100" cap="flat" cmpd="sng">
              <a:solidFill>
                <a:schemeClr val="tx1"/>
              </a:solidFill>
              <a:prstDash val="solid"/>
              <a:headEnd type="none" w="med" len="med"/>
              <a:tailEnd type="triangle" w="med" len="med"/>
            </a:ln>
          </p:spPr>
          <p:txBody>
            <a:bodyPr/>
            <a:lstStyle/>
            <a:p>
              <a:endParaRPr lang="zh-CN" altLang="en-US"/>
            </a:p>
          </p:txBody>
        </p:sp>
        <p:sp>
          <p:nvSpPr>
            <p:cNvPr id="61538" name="Text Box 20"/>
            <p:cNvSpPr txBox="1"/>
            <p:nvPr/>
          </p:nvSpPr>
          <p:spPr>
            <a:xfrm>
              <a:off x="3048" y="3840"/>
              <a:ext cx="504"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时间</a:t>
              </a:r>
              <a:endParaRPr lang="fr-FR" altLang="zh-CN" sz="2400" dirty="0">
                <a:latin typeface="微软雅黑" panose="020B0503020204020204" pitchFamily="34" charset="-122"/>
                <a:ea typeface="微软雅黑" panose="020B0503020204020204" pitchFamily="34" charset="-122"/>
              </a:endParaRPr>
            </a:p>
          </p:txBody>
        </p:sp>
        <p:sp>
          <p:nvSpPr>
            <p:cNvPr id="61539" name="Rectangle 21"/>
            <p:cNvSpPr/>
            <p:nvPr/>
          </p:nvSpPr>
          <p:spPr>
            <a:xfrm>
              <a:off x="1776" y="3168"/>
              <a:ext cx="2880" cy="57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5" name="Group 22"/>
          <p:cNvGrpSpPr/>
          <p:nvPr/>
        </p:nvGrpSpPr>
        <p:grpSpPr>
          <a:xfrm>
            <a:off x="2743200" y="4740275"/>
            <a:ext cx="3886200" cy="914400"/>
            <a:chOff x="1776" y="3168"/>
            <a:chExt cx="2448" cy="576"/>
          </a:xfrm>
        </p:grpSpPr>
        <p:sp>
          <p:nvSpPr>
            <p:cNvPr id="61529" name="Rectangle 23"/>
            <p:cNvSpPr/>
            <p:nvPr/>
          </p:nvSpPr>
          <p:spPr>
            <a:xfrm>
              <a:off x="1776"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30" name="Rectangle 24"/>
            <p:cNvSpPr/>
            <p:nvPr/>
          </p:nvSpPr>
          <p:spPr>
            <a:xfrm>
              <a:off x="2352"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31" name="Rectangle 25"/>
            <p:cNvSpPr/>
            <p:nvPr/>
          </p:nvSpPr>
          <p:spPr>
            <a:xfrm>
              <a:off x="2928"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32" name="Rectangle 26"/>
            <p:cNvSpPr/>
            <p:nvPr/>
          </p:nvSpPr>
          <p:spPr>
            <a:xfrm>
              <a:off x="3504"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33" name="Rectangle 27"/>
            <p:cNvSpPr/>
            <p:nvPr/>
          </p:nvSpPr>
          <p:spPr>
            <a:xfrm>
              <a:off x="4080" y="3168"/>
              <a:ext cx="144" cy="576"/>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6" name="Group 28"/>
          <p:cNvGrpSpPr/>
          <p:nvPr/>
        </p:nvGrpSpPr>
        <p:grpSpPr>
          <a:xfrm>
            <a:off x="2971800" y="4740275"/>
            <a:ext cx="3886200" cy="914400"/>
            <a:chOff x="1920" y="3168"/>
            <a:chExt cx="2448" cy="576"/>
          </a:xfrm>
        </p:grpSpPr>
        <p:sp>
          <p:nvSpPr>
            <p:cNvPr id="61524" name="Rectangle 29"/>
            <p:cNvSpPr/>
            <p:nvPr/>
          </p:nvSpPr>
          <p:spPr>
            <a:xfrm>
              <a:off x="1920"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5" name="Rectangle 30"/>
            <p:cNvSpPr/>
            <p:nvPr/>
          </p:nvSpPr>
          <p:spPr>
            <a:xfrm>
              <a:off x="2496"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6" name="Rectangle 31"/>
            <p:cNvSpPr/>
            <p:nvPr/>
          </p:nvSpPr>
          <p:spPr>
            <a:xfrm>
              <a:off x="3072"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7" name="Rectangle 32"/>
            <p:cNvSpPr/>
            <p:nvPr/>
          </p:nvSpPr>
          <p:spPr>
            <a:xfrm>
              <a:off x="3648"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8" name="Rectangle 33"/>
            <p:cNvSpPr/>
            <p:nvPr/>
          </p:nvSpPr>
          <p:spPr>
            <a:xfrm>
              <a:off x="4224" y="3168"/>
              <a:ext cx="144" cy="576"/>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7" name="Group 34"/>
          <p:cNvGrpSpPr/>
          <p:nvPr/>
        </p:nvGrpSpPr>
        <p:grpSpPr>
          <a:xfrm>
            <a:off x="3200400" y="4740275"/>
            <a:ext cx="3886200" cy="914400"/>
            <a:chOff x="2064" y="3168"/>
            <a:chExt cx="2448" cy="576"/>
          </a:xfrm>
        </p:grpSpPr>
        <p:sp>
          <p:nvSpPr>
            <p:cNvPr id="61519" name="Rectangle 35"/>
            <p:cNvSpPr/>
            <p:nvPr/>
          </p:nvSpPr>
          <p:spPr>
            <a:xfrm>
              <a:off x="2064"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0" name="Rectangle 36"/>
            <p:cNvSpPr/>
            <p:nvPr/>
          </p:nvSpPr>
          <p:spPr>
            <a:xfrm>
              <a:off x="2640"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1" name="Rectangle 37"/>
            <p:cNvSpPr/>
            <p:nvPr/>
          </p:nvSpPr>
          <p:spPr>
            <a:xfrm>
              <a:off x="3216"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2" name="Rectangle 38"/>
            <p:cNvSpPr/>
            <p:nvPr/>
          </p:nvSpPr>
          <p:spPr>
            <a:xfrm>
              <a:off x="3792"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23" name="Rectangle 39"/>
            <p:cNvSpPr/>
            <p:nvPr/>
          </p:nvSpPr>
          <p:spPr>
            <a:xfrm>
              <a:off x="4368" y="3168"/>
              <a:ext cx="144" cy="57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8" name="Group 40"/>
          <p:cNvGrpSpPr/>
          <p:nvPr/>
        </p:nvGrpSpPr>
        <p:grpSpPr>
          <a:xfrm>
            <a:off x="3429000" y="4740275"/>
            <a:ext cx="3886200" cy="914400"/>
            <a:chOff x="2208" y="3168"/>
            <a:chExt cx="2448" cy="576"/>
          </a:xfrm>
        </p:grpSpPr>
        <p:sp>
          <p:nvSpPr>
            <p:cNvPr id="61514" name="Rectangle 41"/>
            <p:cNvSpPr/>
            <p:nvPr/>
          </p:nvSpPr>
          <p:spPr>
            <a:xfrm>
              <a:off x="2208"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15" name="Rectangle 42"/>
            <p:cNvSpPr/>
            <p:nvPr/>
          </p:nvSpPr>
          <p:spPr>
            <a:xfrm>
              <a:off x="2784"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16" name="Rectangle 43"/>
            <p:cNvSpPr/>
            <p:nvPr/>
          </p:nvSpPr>
          <p:spPr>
            <a:xfrm>
              <a:off x="3360"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17" name="Rectangle 44"/>
            <p:cNvSpPr/>
            <p:nvPr/>
          </p:nvSpPr>
          <p:spPr>
            <a:xfrm>
              <a:off x="3936"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518" name="Rectangle 45"/>
            <p:cNvSpPr/>
            <p:nvPr/>
          </p:nvSpPr>
          <p:spPr>
            <a:xfrm>
              <a:off x="4512" y="3168"/>
              <a:ext cx="144" cy="576"/>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9" name="Group 46"/>
          <p:cNvGrpSpPr/>
          <p:nvPr/>
        </p:nvGrpSpPr>
        <p:grpSpPr>
          <a:xfrm>
            <a:off x="2743200" y="2743200"/>
            <a:ext cx="4572000" cy="457200"/>
            <a:chOff x="1776" y="1728"/>
            <a:chExt cx="2880" cy="288"/>
          </a:xfrm>
        </p:grpSpPr>
        <p:sp>
          <p:nvSpPr>
            <p:cNvPr id="61511" name="Line 47"/>
            <p:cNvSpPr/>
            <p:nvPr/>
          </p:nvSpPr>
          <p:spPr>
            <a:xfrm flipV="1">
              <a:off x="1776" y="1728"/>
              <a:ext cx="288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12" name="Line 48"/>
            <p:cNvSpPr/>
            <p:nvPr/>
          </p:nvSpPr>
          <p:spPr>
            <a:xfrm flipV="1">
              <a:off x="1776" y="1872"/>
              <a:ext cx="288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13" name="Line 49"/>
            <p:cNvSpPr/>
            <p:nvPr/>
          </p:nvSpPr>
          <p:spPr>
            <a:xfrm flipV="1">
              <a:off x="1776" y="2016"/>
              <a:ext cx="288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 name="Group 50"/>
          <p:cNvGrpSpPr/>
          <p:nvPr/>
        </p:nvGrpSpPr>
        <p:grpSpPr>
          <a:xfrm>
            <a:off x="2971800" y="4740275"/>
            <a:ext cx="4114800" cy="914400"/>
            <a:chOff x="1920" y="3168"/>
            <a:chExt cx="2592" cy="576"/>
          </a:xfrm>
        </p:grpSpPr>
        <p:sp>
          <p:nvSpPr>
            <p:cNvPr id="61492" name="Line 51"/>
            <p:cNvSpPr/>
            <p:nvPr/>
          </p:nvSpPr>
          <p:spPr>
            <a:xfrm>
              <a:off x="1920"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3" name="Line 52"/>
            <p:cNvSpPr/>
            <p:nvPr/>
          </p:nvSpPr>
          <p:spPr>
            <a:xfrm>
              <a:off x="2064"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4" name="Line 53"/>
            <p:cNvSpPr/>
            <p:nvPr/>
          </p:nvSpPr>
          <p:spPr>
            <a:xfrm>
              <a:off x="2208"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5" name="Line 54"/>
            <p:cNvSpPr/>
            <p:nvPr/>
          </p:nvSpPr>
          <p:spPr>
            <a:xfrm>
              <a:off x="2352"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6" name="Line 55"/>
            <p:cNvSpPr/>
            <p:nvPr/>
          </p:nvSpPr>
          <p:spPr>
            <a:xfrm>
              <a:off x="2496"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7" name="Line 56"/>
            <p:cNvSpPr/>
            <p:nvPr/>
          </p:nvSpPr>
          <p:spPr>
            <a:xfrm>
              <a:off x="2640"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8" name="Line 57"/>
            <p:cNvSpPr/>
            <p:nvPr/>
          </p:nvSpPr>
          <p:spPr>
            <a:xfrm>
              <a:off x="2784"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499" name="Line 58"/>
            <p:cNvSpPr/>
            <p:nvPr/>
          </p:nvSpPr>
          <p:spPr>
            <a:xfrm>
              <a:off x="2928"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0" name="Line 59"/>
            <p:cNvSpPr/>
            <p:nvPr/>
          </p:nvSpPr>
          <p:spPr>
            <a:xfrm>
              <a:off x="3072"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1" name="Line 60"/>
            <p:cNvSpPr/>
            <p:nvPr/>
          </p:nvSpPr>
          <p:spPr>
            <a:xfrm>
              <a:off x="3216"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2" name="Line 61"/>
            <p:cNvSpPr/>
            <p:nvPr/>
          </p:nvSpPr>
          <p:spPr>
            <a:xfrm>
              <a:off x="3360"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3" name="Line 62"/>
            <p:cNvSpPr/>
            <p:nvPr/>
          </p:nvSpPr>
          <p:spPr>
            <a:xfrm>
              <a:off x="3504"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4" name="Line 63"/>
            <p:cNvSpPr/>
            <p:nvPr/>
          </p:nvSpPr>
          <p:spPr>
            <a:xfrm>
              <a:off x="3648"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5" name="Line 64"/>
            <p:cNvSpPr/>
            <p:nvPr/>
          </p:nvSpPr>
          <p:spPr>
            <a:xfrm>
              <a:off x="3792"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6" name="Line 65"/>
            <p:cNvSpPr/>
            <p:nvPr/>
          </p:nvSpPr>
          <p:spPr>
            <a:xfrm>
              <a:off x="3936"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7" name="Line 66"/>
            <p:cNvSpPr/>
            <p:nvPr/>
          </p:nvSpPr>
          <p:spPr>
            <a:xfrm>
              <a:off x="4080"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8" name="Line 67"/>
            <p:cNvSpPr/>
            <p:nvPr/>
          </p:nvSpPr>
          <p:spPr>
            <a:xfrm>
              <a:off x="4224"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09" name="Line 68"/>
            <p:cNvSpPr/>
            <p:nvPr/>
          </p:nvSpPr>
          <p:spPr>
            <a:xfrm>
              <a:off x="4368"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61510" name="Line 69"/>
            <p:cNvSpPr/>
            <p:nvPr/>
          </p:nvSpPr>
          <p:spPr>
            <a:xfrm>
              <a:off x="4512" y="3168"/>
              <a:ext cx="0" cy="57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1" name="Group 70"/>
          <p:cNvGrpSpPr/>
          <p:nvPr/>
        </p:nvGrpSpPr>
        <p:grpSpPr>
          <a:xfrm>
            <a:off x="2743200" y="2628900"/>
            <a:ext cx="4572000" cy="685800"/>
            <a:chOff x="1776" y="1656"/>
            <a:chExt cx="2880" cy="432"/>
          </a:xfrm>
        </p:grpSpPr>
        <p:sp>
          <p:nvSpPr>
            <p:cNvPr id="61488" name="Line 71"/>
            <p:cNvSpPr/>
            <p:nvPr/>
          </p:nvSpPr>
          <p:spPr>
            <a:xfrm>
              <a:off x="1776" y="1656"/>
              <a:ext cx="2880" cy="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9" name="Line 72"/>
            <p:cNvSpPr/>
            <p:nvPr/>
          </p:nvSpPr>
          <p:spPr>
            <a:xfrm>
              <a:off x="1776" y="1800"/>
              <a:ext cx="2880" cy="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90" name="Line 73"/>
            <p:cNvSpPr/>
            <p:nvPr/>
          </p:nvSpPr>
          <p:spPr>
            <a:xfrm>
              <a:off x="1776" y="1944"/>
              <a:ext cx="2880" cy="0"/>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91" name="Line 74"/>
            <p:cNvSpPr/>
            <p:nvPr/>
          </p:nvSpPr>
          <p:spPr>
            <a:xfrm>
              <a:off x="1776" y="2088"/>
              <a:ext cx="2880" cy="0"/>
            </a:xfrm>
            <a:prstGeom prst="line">
              <a:avLst/>
            </a:prstGeom>
            <a:ln w="9525" cap="flat" cmpd="sng">
              <a:solidFill>
                <a:schemeClr val="tx1"/>
              </a:solidFill>
              <a:prstDash val="dash"/>
              <a:headEnd type="none" w="med" len="med"/>
              <a:tailEnd type="none" w="med" len="med"/>
            </a:ln>
          </p:spPr>
          <p:txBody>
            <a:bodyPr/>
            <a:lstStyle/>
            <a:p>
              <a:endParaRPr lang="zh-CN" altLang="en-US"/>
            </a:p>
          </p:txBody>
        </p:sp>
      </p:grpSp>
      <p:grpSp>
        <p:nvGrpSpPr>
          <p:cNvPr id="12" name="Group 75"/>
          <p:cNvGrpSpPr/>
          <p:nvPr/>
        </p:nvGrpSpPr>
        <p:grpSpPr>
          <a:xfrm>
            <a:off x="2857500" y="4740275"/>
            <a:ext cx="4343400" cy="914400"/>
            <a:chOff x="1848" y="3168"/>
            <a:chExt cx="2736" cy="576"/>
          </a:xfrm>
        </p:grpSpPr>
        <p:sp>
          <p:nvSpPr>
            <p:cNvPr id="61468" name="Line 76"/>
            <p:cNvSpPr/>
            <p:nvPr/>
          </p:nvSpPr>
          <p:spPr>
            <a:xfrm>
              <a:off x="1848"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69" name="Line 77"/>
            <p:cNvSpPr/>
            <p:nvPr/>
          </p:nvSpPr>
          <p:spPr>
            <a:xfrm>
              <a:off x="1992"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0" name="Line 78"/>
            <p:cNvSpPr/>
            <p:nvPr/>
          </p:nvSpPr>
          <p:spPr>
            <a:xfrm>
              <a:off x="2136"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1" name="Line 79"/>
            <p:cNvSpPr/>
            <p:nvPr/>
          </p:nvSpPr>
          <p:spPr>
            <a:xfrm>
              <a:off x="2280"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2" name="Line 80"/>
            <p:cNvSpPr/>
            <p:nvPr/>
          </p:nvSpPr>
          <p:spPr>
            <a:xfrm>
              <a:off x="2424"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3" name="Line 81"/>
            <p:cNvSpPr/>
            <p:nvPr/>
          </p:nvSpPr>
          <p:spPr>
            <a:xfrm>
              <a:off x="2568"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4" name="Line 82"/>
            <p:cNvSpPr/>
            <p:nvPr/>
          </p:nvSpPr>
          <p:spPr>
            <a:xfrm>
              <a:off x="2712"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5" name="Line 83"/>
            <p:cNvSpPr/>
            <p:nvPr/>
          </p:nvSpPr>
          <p:spPr>
            <a:xfrm>
              <a:off x="2856"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6" name="Line 84"/>
            <p:cNvSpPr/>
            <p:nvPr/>
          </p:nvSpPr>
          <p:spPr>
            <a:xfrm>
              <a:off x="3000"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7" name="Line 85"/>
            <p:cNvSpPr/>
            <p:nvPr/>
          </p:nvSpPr>
          <p:spPr>
            <a:xfrm>
              <a:off x="3144"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8" name="Line 86"/>
            <p:cNvSpPr/>
            <p:nvPr/>
          </p:nvSpPr>
          <p:spPr>
            <a:xfrm>
              <a:off x="3288"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79" name="Line 87"/>
            <p:cNvSpPr/>
            <p:nvPr/>
          </p:nvSpPr>
          <p:spPr>
            <a:xfrm>
              <a:off x="3432"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0" name="Line 88"/>
            <p:cNvSpPr/>
            <p:nvPr/>
          </p:nvSpPr>
          <p:spPr>
            <a:xfrm>
              <a:off x="3576"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1" name="Line 89"/>
            <p:cNvSpPr/>
            <p:nvPr/>
          </p:nvSpPr>
          <p:spPr>
            <a:xfrm>
              <a:off x="3720"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2" name="Line 90"/>
            <p:cNvSpPr/>
            <p:nvPr/>
          </p:nvSpPr>
          <p:spPr>
            <a:xfrm>
              <a:off x="3864"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3" name="Line 91"/>
            <p:cNvSpPr/>
            <p:nvPr/>
          </p:nvSpPr>
          <p:spPr>
            <a:xfrm>
              <a:off x="4008"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4" name="Line 92"/>
            <p:cNvSpPr/>
            <p:nvPr/>
          </p:nvSpPr>
          <p:spPr>
            <a:xfrm>
              <a:off x="4152"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5" name="Line 93"/>
            <p:cNvSpPr/>
            <p:nvPr/>
          </p:nvSpPr>
          <p:spPr>
            <a:xfrm>
              <a:off x="4296"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6" name="Line 94"/>
            <p:cNvSpPr/>
            <p:nvPr/>
          </p:nvSpPr>
          <p:spPr>
            <a:xfrm>
              <a:off x="4440"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sp>
          <p:nvSpPr>
            <p:cNvPr id="61487" name="Line 95"/>
            <p:cNvSpPr/>
            <p:nvPr/>
          </p:nvSpPr>
          <p:spPr>
            <a:xfrm>
              <a:off x="4584" y="3168"/>
              <a:ext cx="0" cy="576"/>
            </a:xfrm>
            <a:prstGeom prst="line">
              <a:avLst/>
            </a:prstGeom>
            <a:ln w="9525" cap="flat" cmpd="sng">
              <a:solidFill>
                <a:schemeClr val="tx1"/>
              </a:solidFill>
              <a:prstDash val="dash"/>
              <a:headEnd type="none" w="med" len="med"/>
              <a:tailEnd type="none" w="med" len="med"/>
            </a:ln>
          </p:spPr>
          <p:txBody>
            <a:bodyPr/>
            <a:lstStyle/>
            <a:p>
              <a:endParaRPr lang="zh-CN" altLang="en-US"/>
            </a:p>
          </p:txBody>
        </p:sp>
      </p:grpSp>
      <p:grpSp>
        <p:nvGrpSpPr>
          <p:cNvPr id="13" name="Group 99"/>
          <p:cNvGrpSpPr/>
          <p:nvPr/>
        </p:nvGrpSpPr>
        <p:grpSpPr>
          <a:xfrm>
            <a:off x="5368925" y="1257300"/>
            <a:ext cx="2709863" cy="957263"/>
            <a:chOff x="3477" y="216"/>
            <a:chExt cx="1707" cy="603"/>
          </a:xfrm>
        </p:grpSpPr>
        <p:grpSp>
          <p:nvGrpSpPr>
            <p:cNvPr id="61461" name="Group 100"/>
            <p:cNvGrpSpPr/>
            <p:nvPr/>
          </p:nvGrpSpPr>
          <p:grpSpPr>
            <a:xfrm>
              <a:off x="3477" y="528"/>
              <a:ext cx="1707" cy="291"/>
              <a:chOff x="3477" y="288"/>
              <a:chExt cx="1707" cy="291"/>
            </a:xfrm>
          </p:grpSpPr>
          <p:sp>
            <p:nvSpPr>
              <p:cNvPr id="61463" name="Text Box 101"/>
              <p:cNvSpPr txBox="1"/>
              <p:nvPr/>
            </p:nvSpPr>
            <p:spPr>
              <a:xfrm>
                <a:off x="3477" y="288"/>
                <a:ext cx="870"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个用户</a:t>
                </a:r>
                <a:endParaRPr lang="fr-FR" altLang="zh-CN" sz="2400" dirty="0">
                  <a:latin typeface="微软雅黑" panose="020B0503020204020204" pitchFamily="34" charset="-122"/>
                  <a:ea typeface="微软雅黑" panose="020B0503020204020204" pitchFamily="34" charset="-122"/>
                </a:endParaRPr>
              </a:p>
            </p:txBody>
          </p:sp>
          <p:sp>
            <p:nvSpPr>
              <p:cNvPr id="61464" name="Rectangle 102"/>
              <p:cNvSpPr/>
              <p:nvPr/>
            </p:nvSpPr>
            <p:spPr>
              <a:xfrm>
                <a:off x="4464" y="352"/>
                <a:ext cx="144" cy="144"/>
              </a:xfrm>
              <a:prstGeom prst="rect">
                <a:avLst/>
              </a:prstGeom>
              <a:solidFill>
                <a:srgbClr val="3366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465" name="Rectangle 103"/>
              <p:cNvSpPr/>
              <p:nvPr/>
            </p:nvSpPr>
            <p:spPr>
              <a:xfrm>
                <a:off x="4656" y="352"/>
                <a:ext cx="144" cy="144"/>
              </a:xfrm>
              <a:prstGeom prst="rect">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466" name="Rectangle 104"/>
              <p:cNvSpPr/>
              <p:nvPr/>
            </p:nvSpPr>
            <p:spPr>
              <a:xfrm>
                <a:off x="4848" y="352"/>
                <a:ext cx="144" cy="144"/>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61467" name="Rectangle 105"/>
              <p:cNvSpPr/>
              <p:nvPr/>
            </p:nvSpPr>
            <p:spPr>
              <a:xfrm>
                <a:off x="5040" y="352"/>
                <a:ext cx="144" cy="144"/>
              </a:xfrm>
              <a:prstGeom prst="rect">
                <a:avLst/>
              </a:prstGeom>
              <a:solidFill>
                <a:srgbClr val="FF00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61462" name="Text Box 106"/>
            <p:cNvSpPr txBox="1"/>
            <p:nvPr/>
          </p:nvSpPr>
          <p:spPr>
            <a:xfrm>
              <a:off x="3480" y="216"/>
              <a:ext cx="357"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例</a:t>
              </a:r>
              <a:r>
                <a:rPr lang="en-US" altLang="zh-CN" sz="2400" dirty="0">
                  <a:latin typeface="微软雅黑" panose="020B0503020204020204" pitchFamily="34" charset="-122"/>
                  <a:ea typeface="微软雅黑" panose="020B0503020204020204" pitchFamily="34" charset="-122"/>
                </a:rPr>
                <a:t>:</a:t>
              </a:r>
              <a:endParaRPr lang="fr-FR" altLang="zh-CN" sz="2400" dirty="0">
                <a:latin typeface="微软雅黑" panose="020B0503020204020204" pitchFamily="34" charset="-122"/>
                <a:ea typeface="微软雅黑" panose="020B0503020204020204" pitchFamily="34" charset="-122"/>
              </a:endParaRPr>
            </a:p>
          </p:txBody>
        </p:sp>
      </p:grpSp>
      <p:sp>
        <p:nvSpPr>
          <p:cNvPr id="6146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29</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4339" name="Picture 9" descr="underline_base"/>
          <p:cNvPicPr/>
          <p:nvPr/>
        </p:nvPicPr>
        <p:blipFill>
          <a:blip r:embed="rId3"/>
          <a:stretch>
            <a:fillRect/>
          </a:stretch>
        </p:blipFill>
        <p:spPr>
          <a:xfrm>
            <a:off x="679450" y="1028700"/>
            <a:ext cx="4570413" cy="173038"/>
          </a:xfrm>
          <a:prstGeom prst="rect">
            <a:avLst/>
          </a:prstGeom>
          <a:noFill/>
          <a:ln w="9525">
            <a:noFill/>
          </a:ln>
        </p:spPr>
      </p:pic>
      <p:sp>
        <p:nvSpPr>
          <p:cNvPr id="14340" name="Rectangle 2"/>
          <p:cNvSpPr>
            <a:spLocks noGrp="1"/>
          </p:cNvSpPr>
          <p:nvPr>
            <p:ph type="title" idx="4294967295"/>
          </p:nvPr>
        </p:nvSpPr>
        <p:spPr>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 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章  目录</a:t>
            </a:r>
            <a:endParaRPr lang="en-US" altLang="zh-CN" dirty="0">
              <a:latin typeface="微软雅黑" panose="020B0503020204020204" pitchFamily="34" charset="-122"/>
              <a:ea typeface="微软雅黑" panose="020B0503020204020204" pitchFamily="34" charset="-122"/>
            </a:endParaRPr>
          </a:p>
        </p:txBody>
      </p:sp>
      <p:sp>
        <p:nvSpPr>
          <p:cNvPr id="1434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CC0000"/>
                </a:solidFill>
                <a:effectLst/>
                <a:uLnTx/>
                <a:uFillTx/>
                <a:latin typeface="+mn-ea"/>
                <a:ea typeface="+mn-ea"/>
                <a:cs typeface="+mn-cs"/>
              </a:rPr>
              <a:t>1.1 </a:t>
            </a:r>
            <a:r>
              <a:rPr kumimoji="0" lang="zh-CN" altLang="en-US" sz="2800" b="0" i="0" u="none" strike="noStrike" kern="0" cap="none" spc="0" normalizeH="0" baseline="0" noProof="0" dirty="0">
                <a:ln>
                  <a:noFill/>
                </a:ln>
                <a:solidFill>
                  <a:srgbClr val="CC0000"/>
                </a:solidFill>
                <a:effectLst/>
                <a:uLnTx/>
                <a:uFillTx/>
                <a:latin typeface="+mn-ea"/>
                <a:ea typeface="+mn-ea"/>
                <a:cs typeface="+mn-cs"/>
              </a:rPr>
              <a:t>什么是因特网</a:t>
            </a:r>
            <a:r>
              <a:rPr kumimoji="0" lang="en-US" altLang="zh-CN" sz="2800" b="0" i="0" u="none" strike="noStrike" kern="0" cap="none" spc="0" normalizeH="0" baseline="0" noProof="0" dirty="0">
                <a:ln>
                  <a:noFill/>
                </a:ln>
                <a:solidFill>
                  <a:srgbClr val="CC0000"/>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1.2</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1.3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1.4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1.5</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1.6</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1.7</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347"/>
          <p:cNvGrpSpPr/>
          <p:nvPr/>
        </p:nvGrpSpPr>
        <p:grpSpPr>
          <a:xfrm>
            <a:off x="6327775" y="2809875"/>
            <a:ext cx="1162050" cy="714375"/>
            <a:chOff x="1871277" y="1576300"/>
            <a:chExt cx="1128371" cy="437861"/>
          </a:xfrm>
        </p:grpSpPr>
        <p:sp>
          <p:nvSpPr>
            <p:cNvPr id="42" name="Oval 41"/>
            <p:cNvSpPr>
              <a:spLocks noChangeArrowheads="1"/>
            </p:cNvSpPr>
            <p:nvPr/>
          </p:nvSpPr>
          <p:spPr bwMode="auto">
            <a:xfrm flipV="1">
              <a:off x="1874360" y="1695009"/>
              <a:ext cx="1125288" cy="31915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 name="Oval 43"/>
            <p:cNvSpPr>
              <a:spLocks noChangeArrowheads="1"/>
            </p:cNvSpPr>
            <p:nvPr/>
          </p:nvSpPr>
          <p:spPr bwMode="auto">
            <a:xfrm flipV="1">
              <a:off x="1871277" y="1576300"/>
              <a:ext cx="1125288" cy="31915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 name="Freeform 45"/>
            <p:cNvSpPr/>
            <p:nvPr/>
          </p:nvSpPr>
          <p:spPr bwMode="auto">
            <a:xfrm>
              <a:off x="2102501" y="1632735"/>
              <a:ext cx="662841" cy="11189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 name="Freeform 46"/>
            <p:cNvSpPr/>
            <p:nvPr/>
          </p:nvSpPr>
          <p:spPr bwMode="auto">
            <a:xfrm>
              <a:off x="2537201" y="1728092"/>
              <a:ext cx="243555" cy="9633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 name="Freeform 47"/>
            <p:cNvSpPr/>
            <p:nvPr/>
          </p:nvSpPr>
          <p:spPr bwMode="auto">
            <a:xfrm>
              <a:off x="2090169" y="1730038"/>
              <a:ext cx="240473"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 name="Straight Connector 48"/>
            <p:cNvCxnSpPr>
              <a:cxnSpLocks noChangeShapeType="1"/>
              <a:endCxn id="44" idx="2"/>
            </p:cNvCxnSpPr>
            <p:nvPr/>
          </p:nvCxnSpPr>
          <p:spPr bwMode="auto">
            <a:xfrm flipH="1" flipV="1">
              <a:off x="1871277" y="1736849"/>
              <a:ext cx="3083" cy="12357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0" name="Straight Connector 49"/>
            <p:cNvCxnSpPr>
              <a:cxnSpLocks noChangeShapeType="1"/>
            </p:cNvCxnSpPr>
            <p:nvPr/>
          </p:nvCxnSpPr>
          <p:spPr bwMode="auto">
            <a:xfrm flipH="1" flipV="1">
              <a:off x="2996565" y="1734903"/>
              <a:ext cx="3083" cy="122601"/>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63491"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63492" name="Picture 36" descr="underline_base"/>
          <p:cNvPicPr/>
          <p:nvPr/>
        </p:nvPicPr>
        <p:blipFill>
          <a:blip r:embed="rId3"/>
          <a:stretch>
            <a:fillRect/>
          </a:stretch>
        </p:blipFill>
        <p:spPr>
          <a:xfrm>
            <a:off x="384175" y="752475"/>
            <a:ext cx="7769225" cy="173038"/>
          </a:xfrm>
          <a:prstGeom prst="rect">
            <a:avLst/>
          </a:prstGeom>
          <a:noFill/>
          <a:ln w="9525">
            <a:noFill/>
          </a:ln>
        </p:spPr>
      </p:pic>
      <p:sp>
        <p:nvSpPr>
          <p:cNvPr id="63493" name="Rectangle 2"/>
          <p:cNvSpPr>
            <a:spLocks noGrp="1"/>
          </p:cNvSpPr>
          <p:nvPr>
            <p:ph type="title" idx="4294967295"/>
          </p:nvPr>
        </p:nvSpPr>
        <p:spPr>
          <a:xfrm>
            <a:off x="325438" y="177800"/>
            <a:ext cx="8001000" cy="768350"/>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分组交换 </a:t>
            </a:r>
            <a:r>
              <a:rPr lang="en-US" altLang="zh-CN" sz="3600" dirty="0">
                <a:latin typeface="微软雅黑" panose="020B0503020204020204" pitchFamily="34" charset="-122"/>
                <a:ea typeface="微软雅黑" panose="020B0503020204020204" pitchFamily="34" charset="-122"/>
              </a:rPr>
              <a:t>vs. </a:t>
            </a:r>
            <a:r>
              <a:rPr lang="zh-CN" altLang="en-US" sz="3600" dirty="0">
                <a:latin typeface="微软雅黑" panose="020B0503020204020204" pitchFamily="34" charset="-122"/>
                <a:ea typeface="微软雅黑" panose="020B0503020204020204" pitchFamily="34" charset="-122"/>
              </a:rPr>
              <a:t>电路交换</a:t>
            </a:r>
            <a:endParaRPr lang="en-US" altLang="zh-CN" dirty="0">
              <a:latin typeface="微软雅黑" panose="020B0503020204020204" pitchFamily="34" charset="-122"/>
              <a:ea typeface="微软雅黑" panose="020B0503020204020204" pitchFamily="34" charset="-122"/>
            </a:endParaRPr>
          </a:p>
        </p:txBody>
      </p:sp>
      <p:sp>
        <p:nvSpPr>
          <p:cNvPr id="63494" name="Rectangle 3"/>
          <p:cNvSpPr>
            <a:spLocks noGrp="1"/>
          </p:cNvSpPr>
          <p:nvPr>
            <p:ph type="body" sz="half" idx="4294967295"/>
          </p:nvPr>
        </p:nvSpPr>
        <p:spPr>
          <a:xfrm>
            <a:off x="533400" y="1981200"/>
            <a:ext cx="3810000"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31775" lvl="0" indent="-231775" defTabSz="914400" eaLnBrk="1" hangingPunct="1">
              <a:buSzPct val="75000"/>
              <a:buNone/>
              <a:tabLst>
                <a:tab pos="567055" algn="l"/>
              </a:tabLst>
            </a:pPr>
            <a:r>
              <a:rPr lang="zh-CN" altLang="en-US" dirty="0">
                <a:solidFill>
                  <a:srgbClr val="000099"/>
                </a:solidFill>
                <a:latin typeface="微软雅黑" panose="020B0503020204020204" pitchFamily="34" charset="-122"/>
                <a:ea typeface="微软雅黑" panose="020B0503020204020204" pitchFamily="34" charset="-122"/>
              </a:rPr>
              <a:t>例</a:t>
            </a:r>
            <a:r>
              <a:rPr lang="en-US" altLang="zh-CN" dirty="0">
                <a:solidFill>
                  <a:srgbClr val="000099"/>
                </a:solidFill>
                <a:latin typeface="微软雅黑" panose="020B0503020204020204" pitchFamily="34" charset="-122"/>
                <a:ea typeface="微软雅黑" panose="020B0503020204020204" pitchFamily="34" charset="-122"/>
              </a:rPr>
              <a:t>:</a:t>
            </a:r>
          </a:p>
          <a:p>
            <a:pPr marL="231775" lvl="0" indent="-231775" defTabSz="914400" eaLnBrk="1" hangingPunct="1">
              <a:buSzTx/>
              <a:tabLst>
                <a:tab pos="567055" algn="l"/>
              </a:tabLst>
            </a:pPr>
            <a:r>
              <a:rPr lang="en-US" altLang="zh-CN" dirty="0">
                <a:latin typeface="微软雅黑" panose="020B0503020204020204" pitchFamily="34" charset="-122"/>
                <a:ea typeface="微软雅黑" panose="020B0503020204020204" pitchFamily="34" charset="-122"/>
              </a:rPr>
              <a:t>1 Mb/s </a:t>
            </a:r>
            <a:r>
              <a:rPr lang="zh-CN" altLang="en-US" dirty="0">
                <a:latin typeface="微软雅黑" panose="020B0503020204020204" pitchFamily="34" charset="-122"/>
                <a:ea typeface="微软雅黑" panose="020B0503020204020204" pitchFamily="34" charset="-122"/>
              </a:rPr>
              <a:t>的链路</a:t>
            </a:r>
            <a:endParaRPr lang="en-US" altLang="zh-CN" dirty="0">
              <a:latin typeface="微软雅黑" panose="020B0503020204020204" pitchFamily="34" charset="-122"/>
              <a:ea typeface="微软雅黑" panose="020B0503020204020204" pitchFamily="34" charset="-122"/>
            </a:endParaRPr>
          </a:p>
          <a:p>
            <a:pPr marL="231775" lvl="0" indent="-231775" defTabSz="914400" eaLnBrk="1" hangingPunct="1">
              <a:buSzTx/>
              <a:tabLst>
                <a:tab pos="567055" algn="l"/>
              </a:tabLst>
            </a:pPr>
            <a:r>
              <a:rPr lang="zh-CN" altLang="en-US" dirty="0">
                <a:latin typeface="微软雅黑" panose="020B0503020204020204" pitchFamily="34" charset="-122"/>
                <a:ea typeface="微软雅黑" panose="020B0503020204020204" pitchFamily="34" charset="-122"/>
              </a:rPr>
              <a:t>每名用户</a:t>
            </a:r>
            <a:r>
              <a:rPr lang="en-US" altLang="zh-CN" dirty="0">
                <a:latin typeface="微软雅黑" panose="020B0503020204020204" pitchFamily="34" charset="-122"/>
                <a:ea typeface="微软雅黑" panose="020B0503020204020204" pitchFamily="34" charset="-122"/>
              </a:rPr>
              <a:t>: </a:t>
            </a:r>
          </a:p>
          <a:p>
            <a:pPr marL="567055" lvl="1" indent="-219075" defTabSz="914400" eaLnBrk="1" hangingPunct="1">
              <a:buClr>
                <a:schemeClr val="tx1"/>
              </a:buClr>
              <a:buFontTx/>
              <a:buChar char="•"/>
              <a:tabLst>
                <a:tab pos="567055" algn="l"/>
              </a:tabLst>
            </a:pPr>
            <a:r>
              <a:rPr lang="zh-CN" altLang="en-US" dirty="0">
                <a:latin typeface="微软雅黑" panose="020B0503020204020204" pitchFamily="34" charset="-122"/>
                <a:ea typeface="微软雅黑" panose="020B0503020204020204" pitchFamily="34" charset="-122"/>
              </a:rPr>
              <a:t>活跃时 </a:t>
            </a:r>
            <a:r>
              <a:rPr lang="en-US" altLang="zh-CN" dirty="0">
                <a:latin typeface="微软雅黑" panose="020B0503020204020204" pitchFamily="34" charset="-122"/>
                <a:ea typeface="微软雅黑" panose="020B0503020204020204" pitchFamily="34" charset="-122"/>
              </a:rPr>
              <a:t>100 kb/s</a:t>
            </a:r>
            <a:endParaRPr lang="en-US" altLang="ja-JP" dirty="0">
              <a:latin typeface="微软雅黑" panose="020B0503020204020204" pitchFamily="34" charset="-122"/>
              <a:ea typeface="微软雅黑" panose="020B0503020204020204" pitchFamily="34" charset="-122"/>
            </a:endParaRPr>
          </a:p>
          <a:p>
            <a:pPr marL="567055" lvl="1" indent="-219075" defTabSz="914400" eaLnBrk="1" hangingPunct="1">
              <a:buClr>
                <a:schemeClr val="tx1"/>
              </a:buClr>
              <a:buFontTx/>
              <a:buChar char="•"/>
              <a:tabLst>
                <a:tab pos="567055" algn="l"/>
              </a:tabLst>
            </a:pPr>
            <a:r>
              <a:rPr lang="zh-CN" altLang="en-US" dirty="0">
                <a:latin typeface="微软雅黑" panose="020B0503020204020204" pitchFamily="34" charset="-122"/>
                <a:ea typeface="微软雅黑" panose="020B0503020204020204" pitchFamily="34" charset="-122"/>
              </a:rPr>
              <a:t>活跃的概率 </a:t>
            </a:r>
            <a:r>
              <a:rPr lang="en-US" altLang="zh-CN" dirty="0">
                <a:latin typeface="微软雅黑" panose="020B0503020204020204" pitchFamily="34" charset="-122"/>
                <a:ea typeface="微软雅黑" panose="020B0503020204020204" pitchFamily="34" charset="-122"/>
              </a:rPr>
              <a:t>10%</a:t>
            </a:r>
          </a:p>
          <a:p>
            <a:pPr marL="567055" lvl="1" indent="-219075" defTabSz="914400" eaLnBrk="1" hangingPunct="1">
              <a:buClr>
                <a:schemeClr val="tx1"/>
              </a:buClr>
              <a:buFontTx/>
              <a:buChar char="•"/>
              <a:tabLst>
                <a:tab pos="567055" algn="l"/>
              </a:tabLst>
            </a:pPr>
            <a:endParaRPr lang="en-US" altLang="zh-CN" dirty="0">
              <a:latin typeface="微软雅黑" panose="020B0503020204020204" pitchFamily="34" charset="-122"/>
              <a:ea typeface="微软雅黑" panose="020B0503020204020204" pitchFamily="34" charset="-122"/>
            </a:endParaRPr>
          </a:p>
          <a:p>
            <a:pPr marL="231775" lvl="0" indent="-231775" defTabSz="914400" eaLnBrk="1" hangingPunct="1">
              <a:tabLst>
                <a:tab pos="567055" algn="l"/>
              </a:tabLst>
            </a:pPr>
            <a:r>
              <a:rPr lang="zh-CN" altLang="en-US" i="1" dirty="0">
                <a:solidFill>
                  <a:srgbClr val="CC0000"/>
                </a:solidFill>
                <a:latin typeface="微软雅黑" panose="020B0503020204020204" pitchFamily="34" charset="-122"/>
                <a:ea typeface="微软雅黑" panose="020B0503020204020204" pitchFamily="34" charset="-122"/>
              </a:rPr>
              <a:t>电路交换</a:t>
            </a:r>
            <a:r>
              <a:rPr lang="en-US" altLang="zh-CN" i="1" dirty="0">
                <a:solidFill>
                  <a:srgbClr val="CC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p>
          <a:p>
            <a:pPr marL="567055" lvl="1" indent="-219075" defTabSz="914400" eaLnBrk="1" hangingPunct="1">
              <a:tabLst>
                <a:tab pos="567055" algn="l"/>
              </a:tabLst>
            </a:pP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个用户</a:t>
            </a:r>
            <a:r>
              <a:rPr lang="en-US" altLang="zh-CN" dirty="0">
                <a:latin typeface="微软雅黑" panose="020B0503020204020204" pitchFamily="34" charset="-122"/>
                <a:ea typeface="微软雅黑" panose="020B0503020204020204" pitchFamily="34" charset="-122"/>
              </a:rPr>
              <a:t> </a:t>
            </a:r>
          </a:p>
          <a:p>
            <a:pPr marL="231775" lvl="0" indent="-231775" defTabSz="914400" eaLnBrk="1" hangingPunct="1">
              <a:tabLst>
                <a:tab pos="567055" algn="l"/>
              </a:tabLst>
            </a:pPr>
            <a:r>
              <a:rPr lang="zh-CN" altLang="en-US" i="1" dirty="0">
                <a:solidFill>
                  <a:srgbClr val="CC0000"/>
                </a:solidFill>
                <a:latin typeface="微软雅黑" panose="020B0503020204020204" pitchFamily="34" charset="-122"/>
                <a:ea typeface="微软雅黑" panose="020B0503020204020204" pitchFamily="34" charset="-122"/>
              </a:rPr>
              <a:t>分组交换</a:t>
            </a:r>
            <a:r>
              <a:rPr lang="en-US" altLang="zh-CN" i="1" dirty="0">
                <a:solidFill>
                  <a:srgbClr val="CC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p>
          <a:p>
            <a:pPr marL="567055" lvl="1" indent="-219075" defTabSz="914400" eaLnBrk="1" hangingPunct="1">
              <a:tabLst>
                <a:tab pos="567055" algn="l"/>
              </a:tabLst>
            </a:pPr>
            <a:r>
              <a:rPr lang="zh-CN" altLang="en-US" dirty="0">
                <a:latin typeface="微软雅黑" panose="020B0503020204020204" pitchFamily="34" charset="-122"/>
                <a:ea typeface="微软雅黑" panose="020B0503020204020204" pitchFamily="34" charset="-122"/>
              </a:rPr>
              <a:t>如果有</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个用户，有超过</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个活跃用户的概率为</a:t>
            </a:r>
            <a:r>
              <a:rPr lang="en-US" altLang="zh-CN" dirty="0">
                <a:latin typeface="微软雅黑" panose="020B0503020204020204" pitchFamily="34" charset="-122"/>
                <a:ea typeface="微软雅黑" panose="020B0503020204020204" pitchFamily="34" charset="-122"/>
              </a:rPr>
              <a:t>0.0004*</a:t>
            </a:r>
          </a:p>
          <a:p>
            <a:pPr marL="231775" lvl="0" indent="-231775" defTabSz="914400" eaLnBrk="1" hangingPunct="1">
              <a:tabLst>
                <a:tab pos="567055" algn="l"/>
              </a:tabLst>
            </a:pPr>
            <a:endParaRPr lang="en-US" altLang="zh-CN" dirty="0">
              <a:latin typeface="微软雅黑" panose="020B0503020204020204" pitchFamily="34" charset="-122"/>
              <a:ea typeface="微软雅黑" panose="020B0503020204020204" pitchFamily="34" charset="-122"/>
            </a:endParaRPr>
          </a:p>
        </p:txBody>
      </p:sp>
      <p:sp>
        <p:nvSpPr>
          <p:cNvPr id="63495" name="Rectangle 4"/>
          <p:cNvSpPr>
            <a:spLocks noGrp="1"/>
          </p:cNvSpPr>
          <p:nvPr>
            <p:ph type="body" sz="half" idx="4294967295"/>
          </p:nvPr>
        </p:nvSpPr>
        <p:spPr>
          <a:xfrm>
            <a:off x="368300" y="1122363"/>
            <a:ext cx="8715375" cy="6096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i="1" dirty="0">
                <a:solidFill>
                  <a:srgbClr val="CC0000"/>
                </a:solidFill>
                <a:latin typeface="微软雅黑" panose="020B0503020204020204" pitchFamily="34" charset="-122"/>
                <a:ea typeface="微软雅黑" panose="020B0503020204020204" pitchFamily="34" charset="-122"/>
              </a:rPr>
              <a:t>分组交换允许更多的用户使用网络</a:t>
            </a:r>
            <a:endParaRPr lang="en-US" altLang="zh-CN" sz="2800" i="1" dirty="0">
              <a:solidFill>
                <a:srgbClr val="CC0000"/>
              </a:solidFill>
              <a:latin typeface="微软雅黑" panose="020B0503020204020204" pitchFamily="34" charset="-122"/>
              <a:ea typeface="微软雅黑" panose="020B0503020204020204" pitchFamily="34" charset="-122"/>
            </a:endParaRPr>
          </a:p>
        </p:txBody>
      </p:sp>
      <p:sp>
        <p:nvSpPr>
          <p:cNvPr id="63496" name="Line 15"/>
          <p:cNvSpPr/>
          <p:nvPr/>
        </p:nvSpPr>
        <p:spPr>
          <a:xfrm>
            <a:off x="5380038" y="2562225"/>
            <a:ext cx="838200" cy="457200"/>
          </a:xfrm>
          <a:prstGeom prst="line">
            <a:avLst/>
          </a:prstGeom>
          <a:ln w="28575" cap="flat" cmpd="sng">
            <a:solidFill>
              <a:srgbClr val="000099"/>
            </a:solidFill>
            <a:prstDash val="solid"/>
            <a:headEnd type="none" w="med" len="med"/>
            <a:tailEnd type="none" w="med" len="med"/>
          </a:ln>
        </p:spPr>
        <p:txBody>
          <a:bodyPr/>
          <a:lstStyle/>
          <a:p>
            <a:endParaRPr lang="zh-CN" altLang="en-US"/>
          </a:p>
        </p:txBody>
      </p:sp>
      <p:sp>
        <p:nvSpPr>
          <p:cNvPr id="63497" name="Line 16"/>
          <p:cNvSpPr/>
          <p:nvPr/>
        </p:nvSpPr>
        <p:spPr>
          <a:xfrm>
            <a:off x="6218238" y="3019425"/>
            <a:ext cx="2038350" cy="0"/>
          </a:xfrm>
          <a:prstGeom prst="line">
            <a:avLst/>
          </a:prstGeom>
          <a:ln w="28575" cap="flat" cmpd="sng">
            <a:solidFill>
              <a:srgbClr val="000099"/>
            </a:solidFill>
            <a:prstDash val="solid"/>
            <a:headEnd type="none" w="med" len="med"/>
            <a:tailEnd type="triangle" w="med" len="med"/>
          </a:ln>
        </p:spPr>
        <p:txBody>
          <a:bodyPr/>
          <a:lstStyle/>
          <a:p>
            <a:endParaRPr lang="zh-CN" altLang="en-US"/>
          </a:p>
        </p:txBody>
      </p:sp>
      <p:sp>
        <p:nvSpPr>
          <p:cNvPr id="63498" name="Line 17"/>
          <p:cNvSpPr/>
          <p:nvPr/>
        </p:nvSpPr>
        <p:spPr>
          <a:xfrm>
            <a:off x="6218238" y="3171825"/>
            <a:ext cx="2038350" cy="0"/>
          </a:xfrm>
          <a:prstGeom prst="line">
            <a:avLst/>
          </a:prstGeom>
          <a:ln w="28575" cap="flat" cmpd="sng">
            <a:solidFill>
              <a:schemeClr val="accent2"/>
            </a:solidFill>
            <a:prstDash val="solid"/>
            <a:headEnd type="none" w="med" len="med"/>
            <a:tailEnd type="triangle" w="med" len="med"/>
          </a:ln>
        </p:spPr>
        <p:txBody>
          <a:bodyPr/>
          <a:lstStyle/>
          <a:p>
            <a:endParaRPr lang="zh-CN" altLang="en-US"/>
          </a:p>
        </p:txBody>
      </p:sp>
      <p:sp>
        <p:nvSpPr>
          <p:cNvPr id="63499" name="Line 18"/>
          <p:cNvSpPr/>
          <p:nvPr/>
        </p:nvSpPr>
        <p:spPr>
          <a:xfrm flipV="1">
            <a:off x="5456238" y="3171825"/>
            <a:ext cx="762000" cy="609600"/>
          </a:xfrm>
          <a:prstGeom prst="line">
            <a:avLst/>
          </a:prstGeom>
          <a:ln w="28575" cap="flat" cmpd="sng">
            <a:solidFill>
              <a:srgbClr val="000099"/>
            </a:solidFill>
            <a:prstDash val="solid"/>
            <a:headEnd type="none" w="med" len="med"/>
            <a:tailEnd type="none" w="med" len="med"/>
          </a:ln>
        </p:spPr>
        <p:txBody>
          <a:bodyPr/>
          <a:lstStyle/>
          <a:p>
            <a:endParaRPr lang="zh-CN" altLang="en-US"/>
          </a:p>
        </p:txBody>
      </p:sp>
      <p:sp>
        <p:nvSpPr>
          <p:cNvPr id="63500" name="Text Box 19"/>
          <p:cNvSpPr txBox="1"/>
          <p:nvPr/>
        </p:nvSpPr>
        <p:spPr>
          <a:xfrm>
            <a:off x="5148263" y="2740025"/>
            <a:ext cx="723900" cy="584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en-US" altLang="zh-CN" sz="2000" i="1" dirty="0">
                <a:solidFill>
                  <a:srgbClr val="000099"/>
                </a:solidFill>
                <a:latin typeface="微软雅黑" panose="020B0503020204020204" pitchFamily="34" charset="-122"/>
                <a:ea typeface="微软雅黑" panose="020B0503020204020204" pitchFamily="34" charset="-122"/>
              </a:rPr>
              <a:t>N</a:t>
            </a:r>
            <a:r>
              <a:rPr lang="en-US" altLang="zh-CN" sz="2000" dirty="0">
                <a:solidFill>
                  <a:srgbClr val="000099"/>
                </a:solidFill>
                <a:latin typeface="微软雅黑" panose="020B0503020204020204" pitchFamily="34" charset="-122"/>
                <a:ea typeface="微软雅黑" panose="020B0503020204020204" pitchFamily="34" charset="-122"/>
              </a:rPr>
              <a:t> </a:t>
            </a:r>
            <a:r>
              <a:rPr lang="zh-CN" altLang="en-US" sz="2000" dirty="0">
                <a:solidFill>
                  <a:srgbClr val="000099"/>
                </a:solidFill>
                <a:latin typeface="微软雅黑" panose="020B0503020204020204" pitchFamily="34" charset="-122"/>
                <a:ea typeface="微软雅黑" panose="020B0503020204020204" pitchFamily="34" charset="-122"/>
              </a:rPr>
              <a:t>个</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用户</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63501" name="Text Box 20"/>
          <p:cNvSpPr txBox="1"/>
          <p:nvPr/>
        </p:nvSpPr>
        <p:spPr>
          <a:xfrm>
            <a:off x="7369175" y="3303588"/>
            <a:ext cx="1876425"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 Mbps</a:t>
            </a:r>
            <a:r>
              <a:rPr lang="zh-CN" altLang="en-US" sz="2000" dirty="0">
                <a:latin typeface="微软雅黑" panose="020B0503020204020204" pitchFamily="34" charset="-122"/>
                <a:ea typeface="微软雅黑" panose="020B0503020204020204" pitchFamily="34" charset="-122"/>
              </a:rPr>
              <a:t>的链路</a:t>
            </a:r>
            <a:endParaRPr lang="en-US" altLang="zh-CN" sz="2000" dirty="0">
              <a:latin typeface="微软雅黑" panose="020B0503020204020204" pitchFamily="34" charset="-122"/>
              <a:ea typeface="微软雅黑" panose="020B0503020204020204" pitchFamily="34" charset="-122"/>
            </a:endParaRPr>
          </a:p>
        </p:txBody>
      </p:sp>
      <p:sp>
        <p:nvSpPr>
          <p:cNvPr id="63502" name="Line 47"/>
          <p:cNvSpPr/>
          <p:nvPr/>
        </p:nvSpPr>
        <p:spPr>
          <a:xfrm>
            <a:off x="7491413" y="3100388"/>
            <a:ext cx="1409700"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nvGrpSpPr>
          <p:cNvPr id="63503" name="Group 35"/>
          <p:cNvGrpSpPr/>
          <p:nvPr/>
        </p:nvGrpSpPr>
        <p:grpSpPr>
          <a:xfrm>
            <a:off x="4719638" y="4767263"/>
            <a:ext cx="3883025" cy="990600"/>
            <a:chOff x="3016" y="3097"/>
            <a:chExt cx="2446" cy="624"/>
          </a:xfrm>
        </p:grpSpPr>
        <p:sp>
          <p:nvSpPr>
            <p:cNvPr id="63513" name="Text Box 48"/>
            <p:cNvSpPr txBox="1"/>
            <p:nvPr/>
          </p:nvSpPr>
          <p:spPr>
            <a:xfrm>
              <a:off x="3016" y="3097"/>
              <a:ext cx="2446"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solidFill>
                    <a:srgbClr val="CC0000"/>
                  </a:solidFill>
                  <a:latin typeface="微软雅黑" panose="020B0503020204020204" pitchFamily="34" charset="-122"/>
                  <a:ea typeface="微软雅黑" panose="020B0503020204020204" pitchFamily="34" charset="-122"/>
                </a:rPr>
                <a:t>Q:</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如何得到概率值</a:t>
              </a:r>
              <a:r>
                <a:rPr lang="en-US" altLang="zh-CN" sz="2400" dirty="0">
                  <a:latin typeface="微软雅黑" panose="020B0503020204020204" pitchFamily="34" charset="-122"/>
                  <a:ea typeface="微软雅黑" panose="020B0503020204020204" pitchFamily="34" charset="-122"/>
                </a:rPr>
                <a:t>0.0004?</a:t>
              </a:r>
            </a:p>
          </p:txBody>
        </p:sp>
        <p:sp>
          <p:nvSpPr>
            <p:cNvPr id="63514" name="Text Box 48"/>
            <p:cNvSpPr txBox="1"/>
            <p:nvPr/>
          </p:nvSpPr>
          <p:spPr>
            <a:xfrm>
              <a:off x="3031" y="3430"/>
              <a:ext cx="2057"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solidFill>
                    <a:srgbClr val="CC0000"/>
                  </a:solidFill>
                  <a:latin typeface="微软雅黑" panose="020B0503020204020204" pitchFamily="34" charset="-122"/>
                  <a:ea typeface="微软雅黑" panose="020B0503020204020204" pitchFamily="34" charset="-122"/>
                </a:rPr>
                <a:t>Q:</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如果超过</a:t>
              </a:r>
              <a:r>
                <a:rPr lang="en-US" altLang="zh-CN" sz="2400" dirty="0">
                  <a:latin typeface="微软雅黑" panose="020B0503020204020204" pitchFamily="34" charset="-122"/>
                  <a:ea typeface="微软雅黑" panose="020B0503020204020204" pitchFamily="34" charset="-122"/>
                </a:rPr>
                <a:t>35</a:t>
              </a:r>
              <a:r>
                <a:rPr lang="zh-CN" altLang="en-US" sz="2400" dirty="0">
                  <a:latin typeface="微软雅黑" panose="020B0503020204020204" pitchFamily="34" charset="-122"/>
                  <a:ea typeface="微软雅黑" panose="020B0503020204020204" pitchFamily="34" charset="-122"/>
                </a:rPr>
                <a:t>个用户</a:t>
              </a:r>
              <a:r>
                <a:rPr lang="en-US" altLang="zh-CN" sz="2400" dirty="0">
                  <a:latin typeface="微软雅黑" panose="020B0503020204020204" pitchFamily="34" charset="-122"/>
                  <a:ea typeface="微软雅黑" panose="020B0503020204020204" pitchFamily="34" charset="-122"/>
                </a:rPr>
                <a:t>?</a:t>
              </a:r>
            </a:p>
          </p:txBody>
        </p:sp>
      </p:grpSp>
      <p:sp>
        <p:nvSpPr>
          <p:cNvPr id="63504" name="Text Box 34"/>
          <p:cNvSpPr txBox="1"/>
          <p:nvPr/>
        </p:nvSpPr>
        <p:spPr>
          <a:xfrm rot="5273514">
            <a:off x="4791075" y="2779713"/>
            <a:ext cx="736600" cy="51911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b="1" dirty="0">
                <a:latin typeface="微软雅黑" panose="020B0503020204020204" pitchFamily="34" charset="-122"/>
                <a:ea typeface="微软雅黑" panose="020B0503020204020204" pitchFamily="34" charset="-122"/>
              </a:rPr>
              <a:t>…..</a:t>
            </a:r>
          </a:p>
        </p:txBody>
      </p:sp>
      <p:grpSp>
        <p:nvGrpSpPr>
          <p:cNvPr id="63505" name="Group 37"/>
          <p:cNvGrpSpPr/>
          <p:nvPr/>
        </p:nvGrpSpPr>
        <p:grpSpPr>
          <a:xfrm>
            <a:off x="4646613" y="2066925"/>
            <a:ext cx="779462" cy="679450"/>
            <a:chOff x="-44" y="1473"/>
            <a:chExt cx="981" cy="1105"/>
          </a:xfrm>
        </p:grpSpPr>
        <p:pic>
          <p:nvPicPr>
            <p:cNvPr id="63511" name="Picture 38"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63512" name="Freeform 39"/>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63506" name="Group 40"/>
          <p:cNvGrpSpPr/>
          <p:nvPr/>
        </p:nvGrpSpPr>
        <p:grpSpPr>
          <a:xfrm>
            <a:off x="4651375" y="3392488"/>
            <a:ext cx="779463" cy="679450"/>
            <a:chOff x="-44" y="1473"/>
            <a:chExt cx="981" cy="1105"/>
          </a:xfrm>
        </p:grpSpPr>
        <p:pic>
          <p:nvPicPr>
            <p:cNvPr id="63509" name="Picture 4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63510" name="Freeform 4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6350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30</a:t>
            </a:fld>
            <a:endParaRPr lang="en-US" altLang="zh-CN" sz="1200" dirty="0">
              <a:latin typeface="微软雅黑" panose="020B0503020204020204" pitchFamily="34" charset="-122"/>
              <a:ea typeface="微软雅黑" panose="020B0503020204020204" pitchFamily="34" charset="-122"/>
            </a:endParaRPr>
          </a:p>
        </p:txBody>
      </p:sp>
      <p:sp>
        <p:nvSpPr>
          <p:cNvPr id="63508" name="TextBox 1"/>
          <p:cNvSpPr txBox="1"/>
          <p:nvPr/>
        </p:nvSpPr>
        <p:spPr>
          <a:xfrm>
            <a:off x="422275" y="6127750"/>
            <a:ext cx="9147175" cy="523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 Check out the online interactive exercises for more examples: h</a:t>
            </a:r>
            <a:r>
              <a:rPr lang="en-US" altLang="zh-CN" sz="1200" dirty="0">
                <a:latin typeface="微软雅黑" panose="020B0503020204020204" pitchFamily="34" charset="-122"/>
                <a:ea typeface="微软雅黑" panose="020B0503020204020204" pitchFamily="34" charset="-122"/>
              </a:rPr>
              <a:t>ttp://gaia.cs.umass.edu/kurose_ross/interactive/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65539" name="Rectangle 3"/>
          <p:cNvSpPr>
            <a:spLocks noGrp="1"/>
          </p:cNvSpPr>
          <p:nvPr>
            <p:ph type="body" sz="half" idx="4294967295"/>
          </p:nvPr>
        </p:nvSpPr>
        <p:spPr>
          <a:xfrm>
            <a:off x="431800" y="1720850"/>
            <a:ext cx="8196263"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非常适合突发数据</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t>资源共享 </a:t>
            </a:r>
            <a:endParaRPr lang="en-US" altLang="zh-CN" sz="2400" dirty="0"/>
          </a:p>
          <a:p>
            <a:pPr marL="682625" lvl="1" indent="-225425" eaLnBrk="1" hangingPunct="1"/>
            <a:r>
              <a:rPr lang="zh-CN" altLang="en-US" sz="2400" dirty="0"/>
              <a:t>更简单，无需通话设置 </a:t>
            </a:r>
            <a:endParaRPr lang="en-US" altLang="zh-CN" sz="2400" dirty="0">
              <a:latin typeface="微软雅黑" panose="020B0503020204020204" pitchFamily="34" charset="-122"/>
              <a:ea typeface="微软雅黑" panose="020B0503020204020204" pitchFamily="34" charset="-122"/>
            </a:endParaRPr>
          </a:p>
          <a:p>
            <a:pPr marL="287655" lvl="0" indent="-287655" eaLnBrk="1" hangingPunct="1"/>
            <a:r>
              <a:rPr lang="zh-CN" altLang="en-US" dirty="0">
                <a:solidFill>
                  <a:srgbClr val="CC0000"/>
                </a:solidFill>
                <a:latin typeface="微软雅黑" panose="020B0503020204020204" pitchFamily="34" charset="-122"/>
                <a:ea typeface="微软雅黑" panose="020B0503020204020204" pitchFamily="34" charset="-122"/>
              </a:rPr>
              <a:t>可能出现过度拥塞：</a:t>
            </a:r>
            <a:r>
              <a:rPr lang="zh-CN" altLang="en-US" dirty="0">
                <a:latin typeface="微软雅黑" panose="020B0503020204020204" pitchFamily="34" charset="-122"/>
                <a:ea typeface="微软雅黑" panose="020B0503020204020204" pitchFamily="34" charset="-122"/>
              </a:rPr>
              <a:t>分组延迟与丢失</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需要可靠数据传输、拥塞控制的协议 </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i="1" dirty="0">
                <a:solidFill>
                  <a:srgbClr val="CC0000"/>
                </a:solidFill>
                <a:latin typeface="微软雅黑" panose="020B0503020204020204" pitchFamily="34" charset="-122"/>
                <a:ea typeface="微软雅黑" panose="020B0503020204020204" pitchFamily="34" charset="-122"/>
              </a:rPr>
              <a:t>Q:</a:t>
            </a:r>
            <a:r>
              <a:rPr lang="en-US" altLang="zh-CN" dirty="0">
                <a:solidFill>
                  <a:srgbClr val="CC0000"/>
                </a:solidFill>
                <a:latin typeface="微软雅黑" panose="020B0503020204020204" pitchFamily="34" charset="-122"/>
                <a:ea typeface="微软雅黑" panose="020B0503020204020204" pitchFamily="34" charset="-122"/>
              </a:rPr>
              <a:t> </a:t>
            </a:r>
            <a:r>
              <a:rPr lang="zh-CN" altLang="en-US" dirty="0">
                <a:solidFill>
                  <a:srgbClr val="CC0000"/>
                </a:solidFill>
                <a:latin typeface="微软雅黑" panose="020B0503020204020204" pitchFamily="34" charset="-122"/>
                <a:ea typeface="微软雅黑" panose="020B0503020204020204" pitchFamily="34" charset="-122"/>
              </a:rPr>
              <a:t>如何提供电路式的服务</a:t>
            </a:r>
            <a:r>
              <a:rPr lang="en-US" altLang="zh-CN" dirty="0">
                <a:solidFill>
                  <a:srgbClr val="CC0000"/>
                </a:solidFill>
                <a:latin typeface="微软雅黑" panose="020B0503020204020204" pitchFamily="34" charset="-122"/>
                <a:ea typeface="微软雅黑" panose="020B0503020204020204" pitchFamily="34" charset="-122"/>
              </a:rPr>
              <a:t>?</a:t>
            </a:r>
          </a:p>
          <a:p>
            <a:pPr marL="682625" lvl="1" indent="-225425" eaLnBrk="1" hangingPunct="1"/>
            <a:r>
              <a:rPr lang="zh-CN" altLang="en-US" sz="2400" dirty="0">
                <a:latin typeface="微软雅黑" panose="020B0503020204020204" pitchFamily="34" charset="-122"/>
                <a:ea typeface="微软雅黑" panose="020B0503020204020204" pitchFamily="34" charset="-122"/>
              </a:rPr>
              <a:t>音频</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视频应用程序所需的带宽保证</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r>
              <a:rPr lang="zh-CN" altLang="zh-CN" sz="2400" dirty="0"/>
              <a:t>仍然是一个未解决的问题（第 7 章）</a:t>
            </a:r>
            <a:endParaRPr lang="en-US" altLang="zh-CN" dirty="0">
              <a:latin typeface="微软雅黑" panose="020B0503020204020204" pitchFamily="34" charset="-122"/>
              <a:ea typeface="微软雅黑" panose="020B0503020204020204" pitchFamily="34" charset="-122"/>
            </a:endParaRPr>
          </a:p>
        </p:txBody>
      </p:sp>
      <p:sp>
        <p:nvSpPr>
          <p:cNvPr id="65540" name="Rectangle 4"/>
          <p:cNvSpPr>
            <a:spLocks noGrp="1"/>
          </p:cNvSpPr>
          <p:nvPr>
            <p:ph type="body" sz="half" idx="4294967295"/>
          </p:nvPr>
        </p:nvSpPr>
        <p:spPr>
          <a:xfrm>
            <a:off x="274638" y="1196975"/>
            <a:ext cx="7620000" cy="6096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dirty="0">
                <a:solidFill>
                  <a:srgbClr val="CC0000"/>
                </a:solidFill>
                <a:latin typeface="微软雅黑" panose="020B0503020204020204" pitchFamily="34" charset="-122"/>
                <a:ea typeface="微软雅黑" panose="020B0503020204020204" pitchFamily="34" charset="-122"/>
              </a:rPr>
              <a:t>无论什么情况，分组交换都是最好的吗？</a:t>
            </a:r>
            <a:endParaRPr lang="en-US" altLang="zh-CN" sz="2800" dirty="0">
              <a:solidFill>
                <a:srgbClr val="CC0000"/>
              </a:solidFill>
              <a:latin typeface="微软雅黑" panose="020B0503020204020204" pitchFamily="34" charset="-122"/>
              <a:ea typeface="微软雅黑" panose="020B0503020204020204" pitchFamily="34" charset="-122"/>
            </a:endParaRPr>
          </a:p>
        </p:txBody>
      </p:sp>
      <p:sp>
        <p:nvSpPr>
          <p:cNvPr id="65541" name="Text Box 20"/>
          <p:cNvSpPr txBox="1"/>
          <p:nvPr/>
        </p:nvSpPr>
        <p:spPr>
          <a:xfrm>
            <a:off x="515938" y="5051425"/>
            <a:ext cx="7708900" cy="83026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solidFill>
                  <a:srgbClr val="CC0000"/>
                </a:solidFill>
                <a:latin typeface="微软雅黑" panose="020B0503020204020204" pitchFamily="34" charset="-122"/>
                <a:ea typeface="微软雅黑" panose="020B0503020204020204" pitchFamily="34" charset="-122"/>
              </a:rPr>
              <a:t>Q: </a:t>
            </a:r>
            <a:r>
              <a:rPr lang="zh-CN" altLang="en-US" sz="2400" dirty="0">
                <a:latin typeface="微软雅黑" panose="020B0503020204020204" pitchFamily="34" charset="-122"/>
                <a:ea typeface="微软雅黑" panose="020B0503020204020204" pitchFamily="34" charset="-122"/>
              </a:rPr>
              <a:t>预留资源（电路交换）与按需分配（分组交换）类比到我们生活中？</a:t>
            </a:r>
            <a:endParaRPr lang="en-US" altLang="zh-CN" sz="2400" dirty="0">
              <a:latin typeface="微软雅黑" panose="020B0503020204020204" pitchFamily="34" charset="-122"/>
              <a:ea typeface="微软雅黑" panose="020B0503020204020204" pitchFamily="34" charset="-122"/>
            </a:endParaRPr>
          </a:p>
        </p:txBody>
      </p:sp>
      <p:pic>
        <p:nvPicPr>
          <p:cNvPr id="65542" name="Picture 10" descr="underline_base"/>
          <p:cNvPicPr/>
          <p:nvPr/>
        </p:nvPicPr>
        <p:blipFill>
          <a:blip r:embed="rId3"/>
          <a:stretch>
            <a:fillRect/>
          </a:stretch>
        </p:blipFill>
        <p:spPr>
          <a:xfrm>
            <a:off x="384175" y="752475"/>
            <a:ext cx="7769225" cy="173038"/>
          </a:xfrm>
          <a:prstGeom prst="rect">
            <a:avLst/>
          </a:prstGeom>
          <a:noFill/>
          <a:ln w="9525">
            <a:noFill/>
          </a:ln>
        </p:spPr>
      </p:pic>
      <p:sp>
        <p:nvSpPr>
          <p:cNvPr id="6554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31</a:t>
            </a:fld>
            <a:endParaRPr lang="en-US" altLang="zh-CN" sz="1200"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bwMode="auto">
          <a:xfrm>
            <a:off x="325438" y="177800"/>
            <a:ext cx="8001000" cy="76835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分组交换 </a:t>
            </a:r>
            <a:r>
              <a:rPr kumimoji="0" lang="en-US" altLang="zh-CN"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vs. </a:t>
            </a: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电路交换</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a:xfrm>
            <a:off x="255588" y="165100"/>
            <a:ext cx="8096250" cy="650875"/>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因特网结构：网络的网络</a:t>
            </a:r>
            <a:endParaRPr lang="en-US" altLang="zh-CN" dirty="0">
              <a:latin typeface="微软雅黑" panose="020B0503020204020204" pitchFamily="34" charset="-122"/>
              <a:ea typeface="微软雅黑" panose="020B0503020204020204" pitchFamily="34" charset="-122"/>
            </a:endParaRPr>
          </a:p>
        </p:txBody>
      </p:sp>
      <p:pic>
        <p:nvPicPr>
          <p:cNvPr id="67587" name="Picture 76" descr="underline_base"/>
          <p:cNvPicPr/>
          <p:nvPr/>
        </p:nvPicPr>
        <p:blipFill>
          <a:blip r:embed="rId3"/>
          <a:stretch>
            <a:fillRect/>
          </a:stretch>
        </p:blipFill>
        <p:spPr>
          <a:xfrm>
            <a:off x="327025" y="674688"/>
            <a:ext cx="7769225" cy="173037"/>
          </a:xfrm>
          <a:prstGeom prst="rect">
            <a:avLst/>
          </a:prstGeom>
          <a:noFill/>
          <a:ln w="9525">
            <a:noFill/>
          </a:ln>
        </p:spPr>
      </p:pic>
      <p:sp>
        <p:nvSpPr>
          <p:cNvPr id="67588" name="Rectangle 3"/>
          <p:cNvSpPr txBox="1"/>
          <p:nvPr/>
        </p:nvSpPr>
        <p:spPr>
          <a:xfrm>
            <a:off x="481013" y="1263650"/>
            <a:ext cx="8196262" cy="46482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287655" lvl="0" indent="-287655" eaLnBrk="1" hangingPunct="1">
              <a:buClr>
                <a:srgbClr val="000099"/>
              </a:buClr>
            </a:pPr>
            <a:r>
              <a:rPr lang="zh-CN" altLang="en-US" sz="2400" dirty="0">
                <a:latin typeface="微软雅黑" panose="020B0503020204020204" pitchFamily="34" charset="-122"/>
                <a:ea typeface="微软雅黑" panose="020B0503020204020204" pitchFamily="34" charset="-122"/>
              </a:rPr>
              <a:t>端系统经过一个接入 </a:t>
            </a:r>
            <a:r>
              <a:rPr lang="en-US" altLang="zh-CN" sz="2400" dirty="0">
                <a:latin typeface="微软雅黑" panose="020B0503020204020204" pitchFamily="34" charset="-122"/>
                <a:ea typeface="微软雅黑" panose="020B0503020204020204" pitchFamily="34" charset="-122"/>
              </a:rPr>
              <a:t>ISP</a:t>
            </a:r>
            <a:r>
              <a:rPr lang="zh-CN" altLang="en-US" sz="2400" dirty="0">
                <a:latin typeface="微软雅黑" panose="020B0503020204020204" pitchFamily="34" charset="-122"/>
                <a:ea typeface="微软雅黑" panose="020B0503020204020204" pitchFamily="34" charset="-122"/>
              </a:rPr>
              <a:t>（互联网服务提供商）连接到因特网</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buClr>
                <a:srgbClr val="000099"/>
              </a:buClr>
            </a:pPr>
            <a:r>
              <a:rPr lang="zh-CN" altLang="en-US" dirty="0">
                <a:latin typeface="微软雅黑" panose="020B0503020204020204" pitchFamily="34" charset="-122"/>
                <a:ea typeface="微软雅黑" panose="020B0503020204020204" pitchFamily="34" charset="-122"/>
              </a:rPr>
              <a:t>家庭、公司和大学</a:t>
            </a:r>
            <a:endParaRPr lang="en-US" altLang="zh-CN" dirty="0">
              <a:latin typeface="微软雅黑" panose="020B0503020204020204" pitchFamily="34" charset="-122"/>
              <a:ea typeface="微软雅黑" panose="020B0503020204020204" pitchFamily="34" charset="-122"/>
            </a:endParaRPr>
          </a:p>
          <a:p>
            <a:pPr marL="682625" lvl="1" indent="-225425" eaLnBrk="1" hangingPunct="1">
              <a:buClr>
                <a:srgbClr val="000099"/>
              </a:buClr>
            </a:pPr>
            <a:r>
              <a:rPr lang="zh-CN" altLang="en-US" dirty="0">
                <a:latin typeface="微软雅黑" panose="020B0503020204020204" pitchFamily="34" charset="-122"/>
                <a:ea typeface="微软雅黑" panose="020B0503020204020204" pitchFamily="34" charset="-122"/>
              </a:rPr>
              <a:t>因此任何两台主机都可以互相发送数据</a:t>
            </a:r>
            <a:endParaRPr lang="en-US" altLang="zh-CN" dirty="0">
              <a:latin typeface="微软雅黑" panose="020B0503020204020204" pitchFamily="34" charset="-122"/>
              <a:ea typeface="微软雅黑" panose="020B0503020204020204" pitchFamily="34" charset="-122"/>
            </a:endParaRPr>
          </a:p>
          <a:p>
            <a:pPr marL="287655" lvl="0" indent="-287655" eaLnBrk="1" hangingPunct="1">
              <a:buClr>
                <a:srgbClr val="000099"/>
              </a:buClr>
            </a:pPr>
            <a:r>
              <a:rPr lang="zh-CN" altLang="en-US" sz="2400" dirty="0">
                <a:latin typeface="微软雅黑" panose="020B0503020204020204" pitchFamily="34" charset="-122"/>
                <a:ea typeface="微软雅黑" panose="020B0503020204020204" pitchFamily="34" charset="-122"/>
              </a:rPr>
              <a:t>构成因特网的“网络的网络”已演化为一个非常复杂的结构</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buClr>
                <a:srgbClr val="000099"/>
              </a:buClr>
            </a:pPr>
            <a:r>
              <a:rPr lang="zh-CN" altLang="en-US" dirty="0">
                <a:solidFill>
                  <a:srgbClr val="C00000"/>
                </a:solidFill>
                <a:latin typeface="微软雅黑" panose="020B0503020204020204" pitchFamily="34" charset="-122"/>
                <a:ea typeface="微软雅黑" panose="020B0503020204020204" pitchFamily="34" charset="-122"/>
              </a:rPr>
              <a:t>经济</a:t>
            </a:r>
            <a:r>
              <a:rPr lang="zh-CN" altLang="en-US" dirty="0">
                <a:latin typeface="微软雅黑" panose="020B0503020204020204" pitchFamily="34" charset="-122"/>
                <a:ea typeface="微软雅黑" panose="020B0503020204020204" pitchFamily="34" charset="-122"/>
              </a:rPr>
              <a:t>和</a:t>
            </a:r>
            <a:r>
              <a:rPr lang="zh-CN" altLang="en-US" dirty="0">
                <a:solidFill>
                  <a:srgbClr val="C00000"/>
                </a:solidFill>
                <a:latin typeface="微软雅黑" panose="020B0503020204020204" pitchFamily="34" charset="-122"/>
                <a:ea typeface="微软雅黑" panose="020B0503020204020204" pitchFamily="34" charset="-122"/>
              </a:rPr>
              <a:t>国家政策</a:t>
            </a:r>
            <a:r>
              <a:rPr lang="zh-CN" altLang="en-US" dirty="0">
                <a:latin typeface="微软雅黑" panose="020B0503020204020204" pitchFamily="34" charset="-122"/>
                <a:ea typeface="微软雅黑" panose="020B0503020204020204" pitchFamily="34" charset="-122"/>
              </a:rPr>
              <a:t>推动了演变</a:t>
            </a:r>
            <a:endParaRPr lang="en-US" altLang="zh-CN" dirty="0">
              <a:solidFill>
                <a:srgbClr val="C00000"/>
              </a:solidFill>
              <a:latin typeface="微软雅黑" panose="020B0503020204020204" pitchFamily="34" charset="-122"/>
              <a:ea typeface="微软雅黑" panose="020B0503020204020204" pitchFamily="34" charset="-122"/>
            </a:endParaRPr>
          </a:p>
          <a:p>
            <a:pPr marL="287655" lvl="0" indent="-287655" eaLnBrk="1" hangingPunct="1">
              <a:buClr>
                <a:srgbClr val="000099"/>
              </a:buClr>
            </a:pPr>
            <a:r>
              <a:rPr lang="zh-CN" altLang="en-US" sz="2400" dirty="0">
                <a:latin typeface="微软雅黑" panose="020B0503020204020204" pitchFamily="34" charset="-122"/>
                <a:ea typeface="微软雅黑" panose="020B0503020204020204" pitchFamily="34" charset="-122"/>
              </a:rPr>
              <a:t>让我们采取逐步的方法来描述当前的互联网结构</a:t>
            </a:r>
            <a:endParaRPr lang="en-US" altLang="zh-CN" sz="2400" dirty="0">
              <a:latin typeface="微软雅黑" panose="020B0503020204020204" pitchFamily="34" charset="-122"/>
              <a:ea typeface="微软雅黑" panose="020B0503020204020204" pitchFamily="34" charset="-122"/>
            </a:endParaRPr>
          </a:p>
        </p:txBody>
      </p:sp>
      <p:sp>
        <p:nvSpPr>
          <p:cNvPr id="67589"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6759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32</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p:cNvSpPr>
          <p:nvPr>
            <p:ph type="body" sz="half" idx="4294967295"/>
          </p:nvPr>
        </p:nvSpPr>
        <p:spPr>
          <a:xfrm>
            <a:off x="473075" y="1073150"/>
            <a:ext cx="8204200" cy="906463"/>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0" lvl="0" indent="0" eaLnBrk="1" hangingPunct="1">
              <a:buSzPct val="75000"/>
              <a:buNone/>
            </a:pPr>
            <a:r>
              <a:rPr lang="zh-CN" altLang="en-US" i="1" dirty="0">
                <a:solidFill>
                  <a:srgbClr val="CC0000"/>
                </a:solidFill>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给定</a:t>
            </a:r>
            <a:r>
              <a:rPr lang="zh-CN" altLang="en-US" i="1" dirty="0">
                <a:latin typeface="微软雅黑" panose="020B0503020204020204" pitchFamily="34" charset="-122"/>
                <a:ea typeface="微软雅黑" panose="020B0503020204020204" pitchFamily="34" charset="-122"/>
              </a:rPr>
              <a:t>数百万 </a:t>
            </a:r>
            <a:r>
              <a:rPr lang="zh-CN" altLang="en-US" dirty="0">
                <a:latin typeface="微软雅黑" panose="020B0503020204020204" pitchFamily="34" charset="-122"/>
                <a:ea typeface="微软雅黑" panose="020B0503020204020204" pitchFamily="34" charset="-122"/>
              </a:rPr>
              <a:t>的接入</a:t>
            </a:r>
            <a:r>
              <a:rPr lang="en-US" altLang="zh-CN" dirty="0">
                <a:latin typeface="微软雅黑" panose="020B0503020204020204" pitchFamily="34" charset="-122"/>
                <a:ea typeface="微软雅黑" panose="020B0503020204020204" pitchFamily="34" charset="-122"/>
              </a:rPr>
              <a:t>ISP</a:t>
            </a:r>
            <a:r>
              <a:rPr lang="zh-CN" altLang="en-US" dirty="0">
                <a:latin typeface="微软雅黑" panose="020B0503020204020204" pitchFamily="34" charset="-122"/>
                <a:ea typeface="微软雅黑" panose="020B0503020204020204" pitchFamily="34" charset="-122"/>
              </a:rPr>
              <a:t>，如何将它们连接在一起？</a:t>
            </a:r>
            <a:endParaRPr lang="en-US" altLang="zh-CN" dirty="0">
              <a:latin typeface="微软雅黑" panose="020B0503020204020204" pitchFamily="34" charset="-122"/>
              <a:ea typeface="微软雅黑" panose="020B0503020204020204" pitchFamily="34" charset="-122"/>
            </a:endParaRPr>
          </a:p>
          <a:p>
            <a:pPr marL="0" lvl="0" indent="0" eaLnBrk="1" hangingPunct="1">
              <a:buSzPct val="75000"/>
              <a:buNone/>
            </a:pPr>
            <a:endParaRPr lang="en-US" altLang="zh-CN" dirty="0">
              <a:latin typeface="微软雅黑" panose="020B0503020204020204" pitchFamily="34" charset="-122"/>
              <a:ea typeface="微软雅黑" panose="020B0503020204020204" pitchFamily="34" charset="-122"/>
            </a:endParaRPr>
          </a:p>
        </p:txBody>
      </p:sp>
      <p:pic>
        <p:nvPicPr>
          <p:cNvPr id="69635"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69636" name="Group 5"/>
          <p:cNvGrpSpPr/>
          <p:nvPr/>
        </p:nvGrpSpPr>
        <p:grpSpPr>
          <a:xfrm>
            <a:off x="450850" y="1849438"/>
            <a:ext cx="8437563" cy="4559300"/>
            <a:chOff x="154925" y="1905661"/>
            <a:chExt cx="8436393" cy="4559691"/>
          </a:xfrm>
        </p:grpSpPr>
        <p:grpSp>
          <p:nvGrpSpPr>
            <p:cNvPr id="69640" name="Group 2"/>
            <p:cNvGrpSpPr/>
            <p:nvPr/>
          </p:nvGrpSpPr>
          <p:grpSpPr>
            <a:xfrm>
              <a:off x="1529396" y="2297655"/>
              <a:ext cx="648422" cy="418253"/>
              <a:chOff x="3053396" y="4304255"/>
              <a:chExt cx="648422" cy="418253"/>
            </a:xfrm>
          </p:grpSpPr>
          <p:sp>
            <p:nvSpPr>
              <p:cNvPr id="6969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93"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1" name="Group 131"/>
            <p:cNvGrpSpPr/>
            <p:nvPr/>
          </p:nvGrpSpPr>
          <p:grpSpPr>
            <a:xfrm>
              <a:off x="373696" y="3097755"/>
              <a:ext cx="648422" cy="418253"/>
              <a:chOff x="3053396" y="4304255"/>
              <a:chExt cx="648422" cy="418253"/>
            </a:xfrm>
          </p:grpSpPr>
          <p:sp>
            <p:nvSpPr>
              <p:cNvPr id="6969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91"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2" name="Group 135"/>
            <p:cNvGrpSpPr/>
            <p:nvPr/>
          </p:nvGrpSpPr>
          <p:grpSpPr>
            <a:xfrm>
              <a:off x="6037896" y="2551655"/>
              <a:ext cx="648422" cy="418253"/>
              <a:chOff x="3053396" y="4304255"/>
              <a:chExt cx="648422" cy="418253"/>
            </a:xfrm>
          </p:grpSpPr>
          <p:sp>
            <p:nvSpPr>
              <p:cNvPr id="6968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89"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3" name="Group 138"/>
            <p:cNvGrpSpPr/>
            <p:nvPr/>
          </p:nvGrpSpPr>
          <p:grpSpPr>
            <a:xfrm>
              <a:off x="945196" y="5409155"/>
              <a:ext cx="648422" cy="418253"/>
              <a:chOff x="3053396" y="4304255"/>
              <a:chExt cx="648422" cy="418253"/>
            </a:xfrm>
          </p:grpSpPr>
          <p:sp>
            <p:nvSpPr>
              <p:cNvPr id="6968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87"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4" name="Group 141"/>
            <p:cNvGrpSpPr/>
            <p:nvPr/>
          </p:nvGrpSpPr>
          <p:grpSpPr>
            <a:xfrm>
              <a:off x="526096" y="4786855"/>
              <a:ext cx="648422" cy="418253"/>
              <a:chOff x="3053396" y="4304255"/>
              <a:chExt cx="648422" cy="418253"/>
            </a:xfrm>
          </p:grpSpPr>
          <p:sp>
            <p:nvSpPr>
              <p:cNvPr id="6968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85"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5" name="Group 144"/>
            <p:cNvGrpSpPr/>
            <p:nvPr/>
          </p:nvGrpSpPr>
          <p:grpSpPr>
            <a:xfrm>
              <a:off x="297496" y="4126455"/>
              <a:ext cx="648422" cy="418253"/>
              <a:chOff x="3053396" y="4304255"/>
              <a:chExt cx="648422" cy="418253"/>
            </a:xfrm>
          </p:grpSpPr>
          <p:sp>
            <p:nvSpPr>
              <p:cNvPr id="6968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83"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6" name="Group 147"/>
            <p:cNvGrpSpPr/>
            <p:nvPr/>
          </p:nvGrpSpPr>
          <p:grpSpPr>
            <a:xfrm>
              <a:off x="6787196" y="2983455"/>
              <a:ext cx="648422" cy="418253"/>
              <a:chOff x="3053396" y="4304255"/>
              <a:chExt cx="648422" cy="418253"/>
            </a:xfrm>
          </p:grpSpPr>
          <p:sp>
            <p:nvSpPr>
              <p:cNvPr id="6968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81"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7" name="Group 150"/>
            <p:cNvGrpSpPr/>
            <p:nvPr/>
          </p:nvGrpSpPr>
          <p:grpSpPr>
            <a:xfrm>
              <a:off x="3129596" y="2056355"/>
              <a:ext cx="648422" cy="418253"/>
              <a:chOff x="3053396" y="4304255"/>
              <a:chExt cx="648422" cy="418253"/>
            </a:xfrm>
          </p:grpSpPr>
          <p:sp>
            <p:nvSpPr>
              <p:cNvPr id="6967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79"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8" name="Group 153"/>
            <p:cNvGrpSpPr/>
            <p:nvPr/>
          </p:nvGrpSpPr>
          <p:grpSpPr>
            <a:xfrm>
              <a:off x="754696" y="2704055"/>
              <a:ext cx="648422" cy="418253"/>
              <a:chOff x="3053396" y="4304255"/>
              <a:chExt cx="648422" cy="418253"/>
            </a:xfrm>
          </p:grpSpPr>
          <p:sp>
            <p:nvSpPr>
              <p:cNvPr id="6967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77"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49" name="Group 156"/>
            <p:cNvGrpSpPr/>
            <p:nvPr/>
          </p:nvGrpSpPr>
          <p:grpSpPr>
            <a:xfrm>
              <a:off x="4043996" y="2030955"/>
              <a:ext cx="648422" cy="418253"/>
              <a:chOff x="3053396" y="4304255"/>
              <a:chExt cx="648422" cy="418253"/>
            </a:xfrm>
          </p:grpSpPr>
          <p:sp>
            <p:nvSpPr>
              <p:cNvPr id="6967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75"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0" name="Group 160"/>
            <p:cNvGrpSpPr/>
            <p:nvPr/>
          </p:nvGrpSpPr>
          <p:grpSpPr>
            <a:xfrm>
              <a:off x="7104696" y="5663155"/>
              <a:ext cx="648422" cy="418253"/>
              <a:chOff x="3053396" y="4304255"/>
              <a:chExt cx="648422" cy="418253"/>
            </a:xfrm>
          </p:grpSpPr>
          <p:sp>
            <p:nvSpPr>
              <p:cNvPr id="6967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73"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1" name="Group 163"/>
            <p:cNvGrpSpPr/>
            <p:nvPr/>
          </p:nvGrpSpPr>
          <p:grpSpPr>
            <a:xfrm>
              <a:off x="7942896" y="5015455"/>
              <a:ext cx="648422" cy="418253"/>
              <a:chOff x="3053396" y="4304255"/>
              <a:chExt cx="648422" cy="418253"/>
            </a:xfrm>
          </p:grpSpPr>
          <p:sp>
            <p:nvSpPr>
              <p:cNvPr id="6967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71"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2" name="Group 166"/>
            <p:cNvGrpSpPr/>
            <p:nvPr/>
          </p:nvGrpSpPr>
          <p:grpSpPr>
            <a:xfrm>
              <a:off x="7714296" y="4101055"/>
              <a:ext cx="648422" cy="418253"/>
              <a:chOff x="3053396" y="4304255"/>
              <a:chExt cx="648422" cy="418253"/>
            </a:xfrm>
          </p:grpSpPr>
          <p:sp>
            <p:nvSpPr>
              <p:cNvPr id="6966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69"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3" name="Group 169"/>
            <p:cNvGrpSpPr/>
            <p:nvPr/>
          </p:nvGrpSpPr>
          <p:grpSpPr>
            <a:xfrm>
              <a:off x="4869496" y="5904455"/>
              <a:ext cx="648422" cy="418253"/>
              <a:chOff x="3053396" y="4304255"/>
              <a:chExt cx="648422" cy="418253"/>
            </a:xfrm>
          </p:grpSpPr>
          <p:sp>
            <p:nvSpPr>
              <p:cNvPr id="6966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67"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4" name="Group 172"/>
            <p:cNvGrpSpPr/>
            <p:nvPr/>
          </p:nvGrpSpPr>
          <p:grpSpPr>
            <a:xfrm>
              <a:off x="3955096" y="6044155"/>
              <a:ext cx="648422" cy="418253"/>
              <a:chOff x="3053396" y="4304255"/>
              <a:chExt cx="648422" cy="418253"/>
            </a:xfrm>
          </p:grpSpPr>
          <p:sp>
            <p:nvSpPr>
              <p:cNvPr id="6966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65"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69655" name="Group 175"/>
            <p:cNvGrpSpPr/>
            <p:nvPr/>
          </p:nvGrpSpPr>
          <p:grpSpPr>
            <a:xfrm>
              <a:off x="2735896" y="5891755"/>
              <a:ext cx="648422" cy="418253"/>
              <a:chOff x="3053396" y="4304255"/>
              <a:chExt cx="648422" cy="418253"/>
            </a:xfrm>
          </p:grpSpPr>
          <p:sp>
            <p:nvSpPr>
              <p:cNvPr id="6966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69663"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69656" name="TextBox 4"/>
            <p:cNvSpPr txBox="1"/>
            <p:nvPr/>
          </p:nvSpPr>
          <p:spPr>
            <a:xfrm rot="1053502">
              <a:off x="5177196" y="1955780"/>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69657" name="TextBox 179"/>
            <p:cNvSpPr txBox="1"/>
            <p:nvPr/>
          </p:nvSpPr>
          <p:spPr>
            <a:xfrm rot="2829263">
              <a:off x="7463144" y="3429034"/>
              <a:ext cx="476449" cy="5231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69658" name="TextBox 180"/>
            <p:cNvSpPr txBox="1"/>
            <p:nvPr/>
          </p:nvSpPr>
          <p:spPr>
            <a:xfrm rot="9845918">
              <a:off x="6131936" y="5942092"/>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69659" name="TextBox 181"/>
            <p:cNvSpPr txBox="1"/>
            <p:nvPr/>
          </p:nvSpPr>
          <p:spPr>
            <a:xfrm rot="-9948738">
              <a:off x="1764481" y="5845449"/>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69660" name="TextBox 182"/>
            <p:cNvSpPr txBox="1"/>
            <p:nvPr/>
          </p:nvSpPr>
          <p:spPr>
            <a:xfrm rot="-4992697">
              <a:off x="178275" y="3539059"/>
              <a:ext cx="476449" cy="5231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69661" name="TextBox 183"/>
            <p:cNvSpPr txBox="1"/>
            <p:nvPr/>
          </p:nvSpPr>
          <p:spPr>
            <a:xfrm rot="-1017263">
              <a:off x="2364072" y="1905661"/>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grpSp>
      <p:sp>
        <p:nvSpPr>
          <p:cNvPr id="69637"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6963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33</a:t>
            </a:fld>
            <a:endParaRPr lang="en-US" altLang="zh-CN" sz="1200" dirty="0">
              <a:latin typeface="微软雅黑" panose="020B0503020204020204" pitchFamily="34" charset="-122"/>
              <a:ea typeface="微软雅黑" panose="020B0503020204020204" pitchFamily="34" charset="-122"/>
            </a:endParaRPr>
          </a:p>
        </p:txBody>
      </p:sp>
      <p:sp>
        <p:nvSpPr>
          <p:cNvPr id="62"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p:cNvSpPr>
          <p:nvPr>
            <p:ph type="body" sz="half" idx="4294967295"/>
          </p:nvPr>
        </p:nvSpPr>
        <p:spPr>
          <a:xfrm>
            <a:off x="473075" y="1073150"/>
            <a:ext cx="8204200" cy="6731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0" lvl="0" indent="0" eaLnBrk="1" hangingPunct="1">
              <a:buSzPct val="75000"/>
              <a:buNone/>
            </a:pPr>
            <a:r>
              <a:rPr lang="zh-CN" altLang="en-US" i="1" dirty="0">
                <a:solidFill>
                  <a:srgbClr val="CC0000"/>
                </a:solidFill>
                <a:latin typeface="微软雅黑" panose="020B0503020204020204" pitchFamily="34" charset="-122"/>
                <a:ea typeface="微软雅黑" panose="020B0503020204020204" pitchFamily="34" charset="-122"/>
              </a:rPr>
              <a:t>选项：</a:t>
            </a:r>
            <a:r>
              <a:rPr lang="zh-CN" altLang="en-US" i="1" dirty="0">
                <a:latin typeface="微软雅黑" panose="020B0503020204020204" pitchFamily="34" charset="-122"/>
                <a:ea typeface="微软雅黑" panose="020B0503020204020204" pitchFamily="34" charset="-122"/>
              </a:rPr>
              <a:t>将每个接入 </a:t>
            </a:r>
            <a:r>
              <a:rPr lang="en-US" altLang="zh-CN" i="1" dirty="0">
                <a:latin typeface="微软雅黑" panose="020B0503020204020204" pitchFamily="34" charset="-122"/>
                <a:ea typeface="微软雅黑" panose="020B0503020204020204" pitchFamily="34" charset="-122"/>
              </a:rPr>
              <a:t>ISP </a:t>
            </a:r>
            <a:r>
              <a:rPr lang="zh-CN" altLang="en-US" i="1" dirty="0">
                <a:latin typeface="微软雅黑" panose="020B0503020204020204" pitchFamily="34" charset="-122"/>
                <a:ea typeface="微软雅黑" panose="020B0503020204020204" pitchFamily="34" charset="-122"/>
              </a:rPr>
              <a:t>连接到所有其他的接入 </a:t>
            </a:r>
            <a:r>
              <a:rPr lang="en-US" altLang="zh-CN" i="1" dirty="0">
                <a:latin typeface="微软雅黑" panose="020B0503020204020204" pitchFamily="34" charset="-122"/>
                <a:ea typeface="微软雅黑" panose="020B0503020204020204" pitchFamily="34" charset="-122"/>
              </a:rPr>
              <a:t>ISP</a:t>
            </a:r>
            <a:r>
              <a:rPr lang="zh-CN" altLang="en-US" i="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71683"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71684" name="Group 141"/>
          <p:cNvGrpSpPr/>
          <p:nvPr/>
        </p:nvGrpSpPr>
        <p:grpSpPr>
          <a:xfrm>
            <a:off x="822325" y="4730750"/>
            <a:ext cx="647700" cy="417513"/>
            <a:chOff x="3053396" y="4304255"/>
            <a:chExt cx="648422" cy="418253"/>
          </a:xfrm>
        </p:grpSpPr>
        <p:sp>
          <p:nvSpPr>
            <p:cNvPr id="7179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94"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685" name="Group 144"/>
          <p:cNvGrpSpPr/>
          <p:nvPr/>
        </p:nvGrpSpPr>
        <p:grpSpPr>
          <a:xfrm>
            <a:off x="593725" y="4070350"/>
            <a:ext cx="647700" cy="417513"/>
            <a:chOff x="3053396" y="4304255"/>
            <a:chExt cx="648422" cy="418253"/>
          </a:xfrm>
        </p:grpSpPr>
        <p:sp>
          <p:nvSpPr>
            <p:cNvPr id="7179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92"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1686" name="TextBox 181"/>
          <p:cNvSpPr txBox="1"/>
          <p:nvPr/>
        </p:nvSpPr>
        <p:spPr>
          <a:xfrm rot="-9948738">
            <a:off x="2060575" y="5789613"/>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1687" name="TextBox 182"/>
          <p:cNvSpPr txBox="1"/>
          <p:nvPr/>
        </p:nvSpPr>
        <p:spPr>
          <a:xfrm rot="-4992697">
            <a:off x="473075" y="3481388"/>
            <a:ext cx="47783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1688" name="TextBox 183"/>
          <p:cNvSpPr txBox="1"/>
          <p:nvPr/>
        </p:nvSpPr>
        <p:spPr>
          <a:xfrm rot="-1017263">
            <a:off x="2660650" y="1849438"/>
            <a:ext cx="476250"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grpSp>
        <p:nvGrpSpPr>
          <p:cNvPr id="19" name="Group 25"/>
          <p:cNvGrpSpPr/>
          <p:nvPr/>
        </p:nvGrpSpPr>
        <p:grpSpPr>
          <a:xfrm>
            <a:off x="908050" y="2281238"/>
            <a:ext cx="7361238" cy="3767137"/>
            <a:chOff x="888114" y="2295063"/>
            <a:chExt cx="7361782" cy="3767538"/>
          </a:xfrm>
        </p:grpSpPr>
        <p:cxnSp>
          <p:nvCxnSpPr>
            <p:cNvPr id="71771" name="Straight Connector 7"/>
            <p:cNvCxnSpPr>
              <a:stCxn id="71733" idx="0"/>
            </p:cNvCxnSpPr>
            <p:nvPr/>
          </p:nvCxnSpPr>
          <p:spPr>
            <a:xfrm flipV="1">
              <a:off x="1661409" y="2570969"/>
              <a:ext cx="577293" cy="2802668"/>
            </a:xfrm>
            <a:prstGeom prst="line">
              <a:avLst/>
            </a:prstGeom>
            <a:ln w="9525" cap="flat" cmpd="sng">
              <a:solidFill>
                <a:schemeClr val="tx1"/>
              </a:solidFill>
              <a:prstDash val="solid"/>
              <a:headEnd type="none" w="med" len="med"/>
              <a:tailEnd type="none" w="med" len="med"/>
            </a:ln>
          </p:spPr>
        </p:cxnSp>
        <p:cxnSp>
          <p:nvCxnSpPr>
            <p:cNvPr id="71772" name="Straight Connector 188"/>
            <p:cNvCxnSpPr>
              <a:stCxn id="71733" idx="0"/>
            </p:cNvCxnSpPr>
            <p:nvPr/>
          </p:nvCxnSpPr>
          <p:spPr>
            <a:xfrm flipH="1" flipV="1">
              <a:off x="1509155" y="3032403"/>
              <a:ext cx="171469" cy="2327124"/>
            </a:xfrm>
            <a:prstGeom prst="line">
              <a:avLst/>
            </a:prstGeom>
            <a:ln w="9525" cap="flat" cmpd="sng">
              <a:solidFill>
                <a:schemeClr val="tx1"/>
              </a:solidFill>
              <a:prstDash val="solid"/>
              <a:headEnd type="none" w="med" len="med"/>
              <a:tailEnd type="none" w="med" len="med"/>
            </a:ln>
          </p:spPr>
        </p:cxnSp>
        <p:cxnSp>
          <p:nvCxnSpPr>
            <p:cNvPr id="71773" name="Straight Connector 190"/>
            <p:cNvCxnSpPr>
              <a:stCxn id="71733" idx="0"/>
            </p:cNvCxnSpPr>
            <p:nvPr/>
          </p:nvCxnSpPr>
          <p:spPr>
            <a:xfrm flipH="1" flipV="1">
              <a:off x="1185287" y="3451504"/>
              <a:ext cx="495337" cy="1908023"/>
            </a:xfrm>
            <a:prstGeom prst="line">
              <a:avLst/>
            </a:prstGeom>
            <a:ln w="9525" cap="flat" cmpd="sng">
              <a:solidFill>
                <a:schemeClr val="tx1"/>
              </a:solidFill>
              <a:prstDash val="solid"/>
              <a:headEnd type="none" w="med" len="med"/>
              <a:tailEnd type="none" w="med" len="med"/>
            </a:ln>
          </p:spPr>
        </p:cxnSp>
        <p:cxnSp>
          <p:nvCxnSpPr>
            <p:cNvPr id="71774" name="Straight Connector 192"/>
            <p:cNvCxnSpPr>
              <a:stCxn id="71733" idx="0"/>
            </p:cNvCxnSpPr>
            <p:nvPr/>
          </p:nvCxnSpPr>
          <p:spPr>
            <a:xfrm flipH="1" flipV="1">
              <a:off x="1181567" y="4298698"/>
              <a:ext cx="499057" cy="1060829"/>
            </a:xfrm>
            <a:prstGeom prst="line">
              <a:avLst/>
            </a:prstGeom>
            <a:ln w="9525" cap="flat" cmpd="sng">
              <a:solidFill>
                <a:schemeClr val="tx1"/>
              </a:solidFill>
              <a:prstDash val="solid"/>
              <a:headEnd type="none" w="med" len="med"/>
              <a:tailEnd type="none" w="med" len="med"/>
            </a:ln>
          </p:spPr>
        </p:cxnSp>
        <p:cxnSp>
          <p:nvCxnSpPr>
            <p:cNvPr id="71775" name="Straight Connector 195"/>
            <p:cNvCxnSpPr>
              <a:stCxn id="71733" idx="0"/>
            </p:cNvCxnSpPr>
            <p:nvPr/>
          </p:nvCxnSpPr>
          <p:spPr>
            <a:xfrm flipH="1" flipV="1">
              <a:off x="1386886" y="4980292"/>
              <a:ext cx="293738" cy="379235"/>
            </a:xfrm>
            <a:prstGeom prst="line">
              <a:avLst/>
            </a:prstGeom>
            <a:ln w="9525" cap="flat" cmpd="sng">
              <a:solidFill>
                <a:schemeClr val="tx1"/>
              </a:solidFill>
              <a:prstDash val="solid"/>
              <a:headEnd type="none" w="med" len="med"/>
              <a:tailEnd type="none" w="med" len="med"/>
            </a:ln>
          </p:spPr>
        </p:cxnSp>
        <p:cxnSp>
          <p:nvCxnSpPr>
            <p:cNvPr id="71776" name="Straight Connector 197"/>
            <p:cNvCxnSpPr>
              <a:endCxn id="71733" idx="0"/>
            </p:cNvCxnSpPr>
            <p:nvPr/>
          </p:nvCxnSpPr>
          <p:spPr>
            <a:xfrm flipH="1" flipV="1">
              <a:off x="1661409" y="5373637"/>
              <a:ext cx="1526432" cy="593006"/>
            </a:xfrm>
            <a:prstGeom prst="line">
              <a:avLst/>
            </a:prstGeom>
            <a:ln w="9525" cap="flat" cmpd="sng">
              <a:solidFill>
                <a:schemeClr val="tx1"/>
              </a:solidFill>
              <a:prstDash val="solid"/>
              <a:headEnd type="none" w="med" len="med"/>
              <a:tailEnd type="none" w="med" len="med"/>
            </a:ln>
          </p:spPr>
        </p:cxnSp>
        <p:cxnSp>
          <p:nvCxnSpPr>
            <p:cNvPr id="71777" name="Straight Connector 199"/>
            <p:cNvCxnSpPr>
              <a:endCxn id="71733" idx="0"/>
            </p:cNvCxnSpPr>
            <p:nvPr/>
          </p:nvCxnSpPr>
          <p:spPr>
            <a:xfrm flipH="1" flipV="1">
              <a:off x="1680624" y="5359527"/>
              <a:ext cx="2723702" cy="703074"/>
            </a:xfrm>
            <a:prstGeom prst="line">
              <a:avLst/>
            </a:prstGeom>
            <a:ln w="9525" cap="flat" cmpd="sng">
              <a:solidFill>
                <a:schemeClr val="tx1"/>
              </a:solidFill>
              <a:prstDash val="solid"/>
              <a:headEnd type="none" w="med" len="med"/>
              <a:tailEnd type="none" w="med" len="med"/>
            </a:ln>
          </p:spPr>
        </p:cxnSp>
        <p:cxnSp>
          <p:nvCxnSpPr>
            <p:cNvPr id="71778" name="Straight Connector 201"/>
            <p:cNvCxnSpPr>
              <a:endCxn id="71733" idx="0"/>
            </p:cNvCxnSpPr>
            <p:nvPr/>
          </p:nvCxnSpPr>
          <p:spPr>
            <a:xfrm flipH="1" flipV="1">
              <a:off x="1680624" y="5359527"/>
              <a:ext cx="3605885" cy="619006"/>
            </a:xfrm>
            <a:prstGeom prst="line">
              <a:avLst/>
            </a:prstGeom>
            <a:ln w="9525" cap="flat" cmpd="sng">
              <a:solidFill>
                <a:schemeClr val="tx1"/>
              </a:solidFill>
              <a:prstDash val="solid"/>
              <a:headEnd type="none" w="med" len="med"/>
              <a:tailEnd type="none" w="med" len="med"/>
            </a:ln>
          </p:spPr>
        </p:cxnSp>
        <p:cxnSp>
          <p:nvCxnSpPr>
            <p:cNvPr id="71779" name="Straight Connector 203"/>
            <p:cNvCxnSpPr>
              <a:endCxn id="71733" idx="0"/>
            </p:cNvCxnSpPr>
            <p:nvPr/>
          </p:nvCxnSpPr>
          <p:spPr>
            <a:xfrm flipH="1">
              <a:off x="1680624" y="5184745"/>
              <a:ext cx="6569272" cy="174782"/>
            </a:xfrm>
            <a:prstGeom prst="line">
              <a:avLst/>
            </a:prstGeom>
            <a:ln w="9525" cap="flat" cmpd="sng">
              <a:solidFill>
                <a:schemeClr val="tx1"/>
              </a:solidFill>
              <a:prstDash val="solid"/>
              <a:headEnd type="none" w="med" len="med"/>
              <a:tailEnd type="none" w="med" len="med"/>
            </a:ln>
          </p:spPr>
        </p:cxnSp>
        <p:cxnSp>
          <p:nvCxnSpPr>
            <p:cNvPr id="71780" name="Straight Connector 204"/>
            <p:cNvCxnSpPr>
              <a:endCxn id="71733" idx="0"/>
            </p:cNvCxnSpPr>
            <p:nvPr/>
          </p:nvCxnSpPr>
          <p:spPr>
            <a:xfrm flipH="1" flipV="1">
              <a:off x="1680624" y="5359527"/>
              <a:ext cx="5742435" cy="486708"/>
            </a:xfrm>
            <a:prstGeom prst="line">
              <a:avLst/>
            </a:prstGeom>
            <a:ln w="9525" cap="flat" cmpd="sng">
              <a:solidFill>
                <a:schemeClr val="tx1"/>
              </a:solidFill>
              <a:prstDash val="solid"/>
              <a:headEnd type="none" w="med" len="med"/>
              <a:tailEnd type="none" w="med" len="med"/>
            </a:ln>
          </p:spPr>
        </p:cxnSp>
        <p:cxnSp>
          <p:nvCxnSpPr>
            <p:cNvPr id="71781" name="Straight Connector 207"/>
            <p:cNvCxnSpPr>
              <a:endCxn id="71733" idx="0"/>
            </p:cNvCxnSpPr>
            <p:nvPr/>
          </p:nvCxnSpPr>
          <p:spPr>
            <a:xfrm flipH="1">
              <a:off x="1680624" y="4311835"/>
              <a:ext cx="6338019" cy="1047692"/>
            </a:xfrm>
            <a:prstGeom prst="line">
              <a:avLst/>
            </a:prstGeom>
            <a:ln w="9525" cap="flat" cmpd="sng">
              <a:solidFill>
                <a:schemeClr val="tx1"/>
              </a:solidFill>
              <a:prstDash val="solid"/>
              <a:headEnd type="none" w="med" len="med"/>
              <a:tailEnd type="none" w="med" len="med"/>
            </a:ln>
          </p:spPr>
        </p:cxnSp>
        <p:cxnSp>
          <p:nvCxnSpPr>
            <p:cNvPr id="71782" name="Straight Connector 209"/>
            <p:cNvCxnSpPr>
              <a:endCxn id="71733" idx="0"/>
            </p:cNvCxnSpPr>
            <p:nvPr/>
          </p:nvCxnSpPr>
          <p:spPr>
            <a:xfrm flipH="1">
              <a:off x="1680624" y="3273553"/>
              <a:ext cx="5749312" cy="2085974"/>
            </a:xfrm>
            <a:prstGeom prst="line">
              <a:avLst/>
            </a:prstGeom>
            <a:ln w="9525" cap="flat" cmpd="sng">
              <a:solidFill>
                <a:schemeClr val="tx1"/>
              </a:solidFill>
              <a:prstDash val="solid"/>
              <a:headEnd type="none" w="med" len="med"/>
              <a:tailEnd type="none" w="med" len="med"/>
            </a:ln>
          </p:spPr>
        </p:cxnSp>
        <p:cxnSp>
          <p:nvCxnSpPr>
            <p:cNvPr id="71783" name="Straight Connector 211"/>
            <p:cNvCxnSpPr>
              <a:endCxn id="71733" idx="0"/>
            </p:cNvCxnSpPr>
            <p:nvPr/>
          </p:nvCxnSpPr>
          <p:spPr>
            <a:xfrm flipH="1">
              <a:off x="1680624" y="2784308"/>
              <a:ext cx="4942318" cy="2575219"/>
            </a:xfrm>
            <a:prstGeom prst="line">
              <a:avLst/>
            </a:prstGeom>
            <a:ln w="9525" cap="flat" cmpd="sng">
              <a:solidFill>
                <a:schemeClr val="tx1"/>
              </a:solidFill>
              <a:prstDash val="solid"/>
              <a:headEnd type="none" w="med" len="med"/>
              <a:tailEnd type="none" w="med" len="med"/>
            </a:ln>
          </p:spPr>
        </p:cxnSp>
        <p:cxnSp>
          <p:nvCxnSpPr>
            <p:cNvPr id="71784" name="Straight Connector 213"/>
            <p:cNvCxnSpPr>
              <a:endCxn id="71733" idx="0"/>
            </p:cNvCxnSpPr>
            <p:nvPr/>
          </p:nvCxnSpPr>
          <p:spPr>
            <a:xfrm flipH="1">
              <a:off x="1680624" y="2295063"/>
              <a:ext cx="2971398" cy="3064464"/>
            </a:xfrm>
            <a:prstGeom prst="line">
              <a:avLst/>
            </a:prstGeom>
            <a:ln w="9525" cap="flat" cmpd="sng">
              <a:solidFill>
                <a:schemeClr val="tx1"/>
              </a:solidFill>
              <a:prstDash val="solid"/>
              <a:headEnd type="none" w="med" len="med"/>
              <a:tailEnd type="none" w="med" len="med"/>
            </a:ln>
          </p:spPr>
        </p:cxnSp>
        <p:cxnSp>
          <p:nvCxnSpPr>
            <p:cNvPr id="71785" name="Straight Connector 215"/>
            <p:cNvCxnSpPr>
              <a:endCxn id="71733" idx="0"/>
            </p:cNvCxnSpPr>
            <p:nvPr/>
          </p:nvCxnSpPr>
          <p:spPr>
            <a:xfrm flipH="1">
              <a:off x="1680624" y="2295321"/>
              <a:ext cx="2025496" cy="3064206"/>
            </a:xfrm>
            <a:prstGeom prst="line">
              <a:avLst/>
            </a:prstGeom>
            <a:ln w="9525" cap="flat" cmpd="sng">
              <a:solidFill>
                <a:schemeClr val="tx1"/>
              </a:solidFill>
              <a:prstDash val="solid"/>
              <a:headEnd type="none" w="med" len="med"/>
              <a:tailEnd type="none" w="med" len="med"/>
            </a:ln>
          </p:spPr>
        </p:cxnSp>
        <p:sp>
          <p:nvSpPr>
            <p:cNvPr id="71786" name="TextBox 24"/>
            <p:cNvSpPr txBox="1"/>
            <p:nvPr/>
          </p:nvSpPr>
          <p:spPr>
            <a:xfrm rot="5710989">
              <a:off x="876701" y="4114457"/>
              <a:ext cx="330625" cy="307799"/>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a:t>
              </a:r>
            </a:p>
          </p:txBody>
        </p:sp>
        <p:sp>
          <p:nvSpPr>
            <p:cNvPr id="71787" name="TextBox 218"/>
            <p:cNvSpPr txBox="1"/>
            <p:nvPr/>
          </p:nvSpPr>
          <p:spPr>
            <a:xfrm rot="7515077">
              <a:off x="4528279" y="5728751"/>
              <a:ext cx="330625" cy="307799"/>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a:t>
              </a:r>
            </a:p>
          </p:txBody>
        </p:sp>
        <p:sp>
          <p:nvSpPr>
            <p:cNvPr id="71788" name="TextBox 219"/>
            <p:cNvSpPr txBox="1"/>
            <p:nvPr/>
          </p:nvSpPr>
          <p:spPr>
            <a:xfrm rot="3940343">
              <a:off x="6421153" y="3846194"/>
              <a:ext cx="434845" cy="46169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sp>
          <p:nvSpPr>
            <p:cNvPr id="71789" name="TextBox 220"/>
            <p:cNvSpPr txBox="1"/>
            <p:nvPr/>
          </p:nvSpPr>
          <p:spPr>
            <a:xfrm rot="2048420">
              <a:off x="4511831" y="2684626"/>
              <a:ext cx="434765" cy="46178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sp>
          <p:nvSpPr>
            <p:cNvPr id="71790" name="TextBox 221"/>
            <p:cNvSpPr txBox="1"/>
            <p:nvPr/>
          </p:nvSpPr>
          <p:spPr>
            <a:xfrm rot="-316136">
              <a:off x="2218818" y="2687322"/>
              <a:ext cx="434765" cy="46178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grpSp>
      <p:grpSp>
        <p:nvGrpSpPr>
          <p:cNvPr id="20" name="Group 223"/>
          <p:cNvGrpSpPr/>
          <p:nvPr/>
        </p:nvGrpSpPr>
        <p:grpSpPr>
          <a:xfrm>
            <a:off x="1158875" y="2305050"/>
            <a:ext cx="7094538" cy="3695700"/>
            <a:chOff x="862570" y="2361120"/>
            <a:chExt cx="7094553" cy="3695520"/>
          </a:xfrm>
        </p:grpSpPr>
        <p:cxnSp>
          <p:nvCxnSpPr>
            <p:cNvPr id="71756" name="Straight Connector 224"/>
            <p:cNvCxnSpPr/>
            <p:nvPr/>
          </p:nvCxnSpPr>
          <p:spPr>
            <a:xfrm flipH="1">
              <a:off x="1446332" y="2897188"/>
              <a:ext cx="4736982" cy="2535176"/>
            </a:xfrm>
            <a:prstGeom prst="line">
              <a:avLst/>
            </a:prstGeom>
            <a:ln w="9525" cap="flat" cmpd="sng">
              <a:solidFill>
                <a:schemeClr val="tx1"/>
              </a:solidFill>
              <a:prstDash val="solid"/>
              <a:headEnd type="none" w="med" len="med"/>
              <a:tailEnd type="none" w="med" len="med"/>
            </a:ln>
          </p:spPr>
        </p:cxnSp>
        <p:cxnSp>
          <p:nvCxnSpPr>
            <p:cNvPr id="71757" name="Straight Connector 225"/>
            <p:cNvCxnSpPr/>
            <p:nvPr/>
          </p:nvCxnSpPr>
          <p:spPr>
            <a:xfrm flipH="1">
              <a:off x="2972043" y="2885760"/>
              <a:ext cx="3213953" cy="3041280"/>
            </a:xfrm>
            <a:prstGeom prst="line">
              <a:avLst/>
            </a:prstGeom>
            <a:ln w="9525" cap="flat" cmpd="sng">
              <a:solidFill>
                <a:schemeClr val="tx1"/>
              </a:solidFill>
              <a:prstDash val="solid"/>
              <a:headEnd type="none" w="med" len="med"/>
              <a:tailEnd type="none" w="med" len="med"/>
            </a:ln>
          </p:spPr>
        </p:cxnSp>
        <p:cxnSp>
          <p:nvCxnSpPr>
            <p:cNvPr id="71758" name="Straight Connector 226"/>
            <p:cNvCxnSpPr/>
            <p:nvPr/>
          </p:nvCxnSpPr>
          <p:spPr>
            <a:xfrm flipH="1">
              <a:off x="4328465" y="2877120"/>
              <a:ext cx="1866171" cy="3179520"/>
            </a:xfrm>
            <a:prstGeom prst="line">
              <a:avLst/>
            </a:prstGeom>
            <a:ln w="9525" cap="flat" cmpd="sng">
              <a:solidFill>
                <a:schemeClr val="tx1"/>
              </a:solidFill>
              <a:prstDash val="solid"/>
              <a:headEnd type="none" w="med" len="med"/>
              <a:tailEnd type="none" w="med" len="med"/>
            </a:ln>
          </p:spPr>
        </p:cxnSp>
        <p:cxnSp>
          <p:nvCxnSpPr>
            <p:cNvPr id="71759" name="Straight Connector 227"/>
            <p:cNvCxnSpPr/>
            <p:nvPr/>
          </p:nvCxnSpPr>
          <p:spPr>
            <a:xfrm flipH="1">
              <a:off x="5270184" y="2877120"/>
              <a:ext cx="915812" cy="3058560"/>
            </a:xfrm>
            <a:prstGeom prst="line">
              <a:avLst/>
            </a:prstGeom>
            <a:ln w="9525" cap="flat" cmpd="sng">
              <a:solidFill>
                <a:schemeClr val="tx1"/>
              </a:solidFill>
              <a:prstDash val="solid"/>
              <a:headEnd type="none" w="med" len="med"/>
              <a:tailEnd type="none" w="med" len="med"/>
            </a:ln>
          </p:spPr>
        </p:cxnSp>
        <p:cxnSp>
          <p:nvCxnSpPr>
            <p:cNvPr id="71760" name="Straight Connector 228"/>
            <p:cNvCxnSpPr/>
            <p:nvPr/>
          </p:nvCxnSpPr>
          <p:spPr>
            <a:xfrm>
              <a:off x="6167438" y="2901156"/>
              <a:ext cx="1141702" cy="2801244"/>
            </a:xfrm>
            <a:prstGeom prst="line">
              <a:avLst/>
            </a:prstGeom>
            <a:ln w="9525" cap="flat" cmpd="sng">
              <a:solidFill>
                <a:schemeClr val="tx1"/>
              </a:solidFill>
              <a:prstDash val="solid"/>
              <a:headEnd type="none" w="med" len="med"/>
              <a:tailEnd type="none" w="med" len="med"/>
            </a:ln>
          </p:spPr>
        </p:cxnSp>
        <p:cxnSp>
          <p:nvCxnSpPr>
            <p:cNvPr id="71761" name="Straight Connector 229"/>
            <p:cNvCxnSpPr/>
            <p:nvPr/>
          </p:nvCxnSpPr>
          <p:spPr>
            <a:xfrm>
              <a:off x="6171406" y="2889250"/>
              <a:ext cx="1785717" cy="2355230"/>
            </a:xfrm>
            <a:prstGeom prst="line">
              <a:avLst/>
            </a:prstGeom>
            <a:ln w="9525" cap="flat" cmpd="sng">
              <a:solidFill>
                <a:schemeClr val="tx1"/>
              </a:solidFill>
              <a:prstDash val="solid"/>
              <a:headEnd type="none" w="med" len="med"/>
              <a:tailEnd type="none" w="med" len="med"/>
            </a:ln>
          </p:spPr>
        </p:cxnSp>
        <p:cxnSp>
          <p:nvCxnSpPr>
            <p:cNvPr id="71762" name="Straight Connector 230"/>
            <p:cNvCxnSpPr/>
            <p:nvPr/>
          </p:nvCxnSpPr>
          <p:spPr>
            <a:xfrm>
              <a:off x="6179344" y="2881313"/>
              <a:ext cx="1587707" cy="1386847"/>
            </a:xfrm>
            <a:prstGeom prst="line">
              <a:avLst/>
            </a:prstGeom>
            <a:ln w="9525" cap="flat" cmpd="sng">
              <a:solidFill>
                <a:schemeClr val="tx1"/>
              </a:solidFill>
              <a:prstDash val="solid"/>
              <a:headEnd type="none" w="med" len="med"/>
              <a:tailEnd type="none" w="med" len="med"/>
            </a:ln>
          </p:spPr>
        </p:cxnSp>
        <p:cxnSp>
          <p:nvCxnSpPr>
            <p:cNvPr id="71763" name="Straight Connector 231"/>
            <p:cNvCxnSpPr/>
            <p:nvPr/>
          </p:nvCxnSpPr>
          <p:spPr>
            <a:xfrm>
              <a:off x="6179344" y="2897188"/>
              <a:ext cx="602786" cy="290972"/>
            </a:xfrm>
            <a:prstGeom prst="line">
              <a:avLst/>
            </a:prstGeom>
            <a:ln w="9525" cap="flat" cmpd="sng">
              <a:solidFill>
                <a:schemeClr val="tx1"/>
              </a:solidFill>
              <a:prstDash val="solid"/>
              <a:headEnd type="none" w="med" len="med"/>
              <a:tailEnd type="none" w="med" len="med"/>
            </a:ln>
          </p:spPr>
        </p:cxnSp>
        <p:cxnSp>
          <p:nvCxnSpPr>
            <p:cNvPr id="71764" name="Straight Connector 232"/>
            <p:cNvCxnSpPr/>
            <p:nvPr/>
          </p:nvCxnSpPr>
          <p:spPr>
            <a:xfrm>
              <a:off x="4584546" y="2364240"/>
              <a:ext cx="1558252" cy="512880"/>
            </a:xfrm>
            <a:prstGeom prst="line">
              <a:avLst/>
            </a:prstGeom>
            <a:ln w="9525" cap="flat" cmpd="sng">
              <a:solidFill>
                <a:schemeClr val="tx1"/>
              </a:solidFill>
              <a:prstDash val="solid"/>
              <a:headEnd type="none" w="med" len="med"/>
              <a:tailEnd type="none" w="med" len="med"/>
            </a:ln>
          </p:spPr>
        </p:cxnSp>
        <p:cxnSp>
          <p:nvCxnSpPr>
            <p:cNvPr id="71765" name="Straight Connector 233"/>
            <p:cNvCxnSpPr/>
            <p:nvPr/>
          </p:nvCxnSpPr>
          <p:spPr>
            <a:xfrm>
              <a:off x="3691549" y="2361120"/>
              <a:ext cx="2485808" cy="533280"/>
            </a:xfrm>
            <a:prstGeom prst="line">
              <a:avLst/>
            </a:prstGeom>
            <a:ln w="9525" cap="flat" cmpd="sng">
              <a:solidFill>
                <a:schemeClr val="tx1"/>
              </a:solidFill>
              <a:prstDash val="solid"/>
              <a:headEnd type="none" w="med" len="med"/>
              <a:tailEnd type="none" w="med" len="med"/>
            </a:ln>
          </p:spPr>
        </p:cxnSp>
        <p:cxnSp>
          <p:nvCxnSpPr>
            <p:cNvPr id="71766" name="Straight Connector 234"/>
            <p:cNvCxnSpPr/>
            <p:nvPr/>
          </p:nvCxnSpPr>
          <p:spPr>
            <a:xfrm>
              <a:off x="2081460" y="2548080"/>
              <a:ext cx="4078617" cy="337680"/>
            </a:xfrm>
            <a:prstGeom prst="line">
              <a:avLst/>
            </a:prstGeom>
            <a:ln w="9525" cap="flat" cmpd="sng">
              <a:solidFill>
                <a:schemeClr val="tx1"/>
              </a:solidFill>
              <a:prstDash val="solid"/>
              <a:headEnd type="none" w="med" len="med"/>
              <a:tailEnd type="none" w="med" len="med"/>
            </a:ln>
          </p:spPr>
        </p:cxnSp>
        <p:cxnSp>
          <p:nvCxnSpPr>
            <p:cNvPr id="71767" name="Straight Connector 235"/>
            <p:cNvCxnSpPr/>
            <p:nvPr/>
          </p:nvCxnSpPr>
          <p:spPr>
            <a:xfrm flipV="1">
              <a:off x="1309418" y="2903040"/>
              <a:ext cx="4842020" cy="30720"/>
            </a:xfrm>
            <a:prstGeom prst="line">
              <a:avLst/>
            </a:prstGeom>
            <a:ln w="9525" cap="flat" cmpd="sng">
              <a:solidFill>
                <a:schemeClr val="tx1"/>
              </a:solidFill>
              <a:prstDash val="solid"/>
              <a:headEnd type="none" w="med" len="med"/>
              <a:tailEnd type="none" w="med" len="med"/>
            </a:ln>
          </p:spPr>
        </p:cxnSp>
        <p:cxnSp>
          <p:nvCxnSpPr>
            <p:cNvPr id="71768" name="Straight Connector 236"/>
            <p:cNvCxnSpPr/>
            <p:nvPr/>
          </p:nvCxnSpPr>
          <p:spPr>
            <a:xfrm flipV="1">
              <a:off x="934801" y="2894400"/>
              <a:ext cx="5242556" cy="377040"/>
            </a:xfrm>
            <a:prstGeom prst="line">
              <a:avLst/>
            </a:prstGeom>
            <a:ln w="9525" cap="flat" cmpd="sng">
              <a:solidFill>
                <a:schemeClr val="tx1"/>
              </a:solidFill>
              <a:prstDash val="solid"/>
              <a:headEnd type="none" w="med" len="med"/>
              <a:tailEnd type="none" w="med" len="med"/>
            </a:ln>
          </p:spPr>
        </p:cxnSp>
        <p:cxnSp>
          <p:nvCxnSpPr>
            <p:cNvPr id="71769" name="Straight Connector 237"/>
            <p:cNvCxnSpPr/>
            <p:nvPr/>
          </p:nvCxnSpPr>
          <p:spPr>
            <a:xfrm flipV="1">
              <a:off x="862570" y="2901156"/>
              <a:ext cx="5296930" cy="1386684"/>
            </a:xfrm>
            <a:prstGeom prst="line">
              <a:avLst/>
            </a:prstGeom>
            <a:ln w="9525" cap="flat" cmpd="sng">
              <a:solidFill>
                <a:schemeClr val="tx1"/>
              </a:solidFill>
              <a:prstDash val="solid"/>
              <a:headEnd type="none" w="med" len="med"/>
              <a:tailEnd type="none" w="med" len="med"/>
            </a:ln>
          </p:spPr>
        </p:cxnSp>
        <p:cxnSp>
          <p:nvCxnSpPr>
            <p:cNvPr id="71770" name="Straight Connector 238"/>
            <p:cNvCxnSpPr/>
            <p:nvPr/>
          </p:nvCxnSpPr>
          <p:spPr>
            <a:xfrm flipV="1">
              <a:off x="1101367" y="2901156"/>
              <a:ext cx="5077977" cy="2026044"/>
            </a:xfrm>
            <a:prstGeom prst="line">
              <a:avLst/>
            </a:prstGeom>
            <a:ln w="9525" cap="flat" cmpd="sng">
              <a:solidFill>
                <a:schemeClr val="tx1"/>
              </a:solidFill>
              <a:prstDash val="solid"/>
              <a:headEnd type="none" w="med" len="med"/>
              <a:tailEnd type="none" w="med" len="med"/>
            </a:ln>
          </p:spPr>
        </p:cxnSp>
      </p:grpSp>
      <p:grpSp>
        <p:nvGrpSpPr>
          <p:cNvPr id="21" name="Group 239"/>
          <p:cNvGrpSpPr/>
          <p:nvPr/>
        </p:nvGrpSpPr>
        <p:grpSpPr>
          <a:xfrm>
            <a:off x="1095375" y="2195513"/>
            <a:ext cx="7158038" cy="3798887"/>
            <a:chOff x="799176" y="2251902"/>
            <a:chExt cx="7158126" cy="3799069"/>
          </a:xfrm>
        </p:grpSpPr>
        <p:cxnSp>
          <p:nvCxnSpPr>
            <p:cNvPr id="71741" name="Straight Connector 240"/>
            <p:cNvCxnSpPr/>
            <p:nvPr/>
          </p:nvCxnSpPr>
          <p:spPr>
            <a:xfrm>
              <a:off x="2012365" y="2732956"/>
              <a:ext cx="3121627" cy="3204340"/>
            </a:xfrm>
            <a:prstGeom prst="line">
              <a:avLst/>
            </a:prstGeom>
            <a:ln w="9525" cap="flat" cmpd="sng">
              <a:solidFill>
                <a:schemeClr val="tx1"/>
              </a:solidFill>
              <a:prstDash val="solid"/>
              <a:headEnd type="none" w="med" len="med"/>
              <a:tailEnd type="none" w="med" len="med"/>
            </a:ln>
          </p:spPr>
        </p:cxnSp>
        <p:cxnSp>
          <p:nvCxnSpPr>
            <p:cNvPr id="71742" name="Straight Connector 241"/>
            <p:cNvCxnSpPr/>
            <p:nvPr/>
          </p:nvCxnSpPr>
          <p:spPr>
            <a:xfrm>
              <a:off x="2009682" y="2721528"/>
              <a:ext cx="2384511" cy="3329443"/>
            </a:xfrm>
            <a:prstGeom prst="line">
              <a:avLst/>
            </a:prstGeom>
            <a:ln w="9525" cap="flat" cmpd="sng">
              <a:solidFill>
                <a:schemeClr val="tx1"/>
              </a:solidFill>
              <a:prstDash val="solid"/>
              <a:headEnd type="none" w="med" len="med"/>
              <a:tailEnd type="none" w="med" len="med"/>
            </a:ln>
          </p:spPr>
        </p:cxnSp>
        <p:cxnSp>
          <p:nvCxnSpPr>
            <p:cNvPr id="71743" name="Straight Connector 242"/>
            <p:cNvCxnSpPr/>
            <p:nvPr/>
          </p:nvCxnSpPr>
          <p:spPr>
            <a:xfrm>
              <a:off x="2001042" y="2712888"/>
              <a:ext cx="1091382" cy="3197870"/>
            </a:xfrm>
            <a:prstGeom prst="line">
              <a:avLst/>
            </a:prstGeom>
            <a:ln w="9525" cap="flat" cmpd="sng">
              <a:solidFill>
                <a:schemeClr val="tx1"/>
              </a:solidFill>
              <a:prstDash val="solid"/>
              <a:headEnd type="none" w="med" len="med"/>
              <a:tailEnd type="none" w="med" len="med"/>
            </a:ln>
          </p:spPr>
        </p:cxnSp>
        <p:cxnSp>
          <p:nvCxnSpPr>
            <p:cNvPr id="71744" name="Straight Connector 243"/>
            <p:cNvCxnSpPr/>
            <p:nvPr/>
          </p:nvCxnSpPr>
          <p:spPr>
            <a:xfrm flipH="1">
              <a:off x="1471306" y="2712888"/>
              <a:ext cx="538376" cy="2698126"/>
            </a:xfrm>
            <a:prstGeom prst="line">
              <a:avLst/>
            </a:prstGeom>
            <a:ln w="9525" cap="flat" cmpd="sng">
              <a:solidFill>
                <a:schemeClr val="tx1"/>
              </a:solidFill>
              <a:prstDash val="solid"/>
              <a:headEnd type="none" w="med" len="med"/>
              <a:tailEnd type="none" w="med" len="med"/>
            </a:ln>
          </p:spPr>
        </p:cxnSp>
        <p:cxnSp>
          <p:nvCxnSpPr>
            <p:cNvPr id="71745" name="Straight Connector 244"/>
            <p:cNvCxnSpPr/>
            <p:nvPr/>
          </p:nvCxnSpPr>
          <p:spPr>
            <a:xfrm flipH="1">
              <a:off x="1007181" y="2736924"/>
              <a:ext cx="1021059" cy="2069561"/>
            </a:xfrm>
            <a:prstGeom prst="line">
              <a:avLst/>
            </a:prstGeom>
            <a:ln w="9525" cap="flat" cmpd="sng">
              <a:solidFill>
                <a:schemeClr val="tx1"/>
              </a:solidFill>
              <a:prstDash val="solid"/>
              <a:headEnd type="none" w="med" len="med"/>
              <a:tailEnd type="none" w="med" len="med"/>
            </a:ln>
          </p:spPr>
        </p:cxnSp>
        <p:cxnSp>
          <p:nvCxnSpPr>
            <p:cNvPr id="71746" name="Straight Connector 245"/>
            <p:cNvCxnSpPr/>
            <p:nvPr/>
          </p:nvCxnSpPr>
          <p:spPr>
            <a:xfrm flipH="1">
              <a:off x="799176" y="2725018"/>
              <a:ext cx="1225097" cy="1413595"/>
            </a:xfrm>
            <a:prstGeom prst="line">
              <a:avLst/>
            </a:prstGeom>
            <a:ln w="9525" cap="flat" cmpd="sng">
              <a:solidFill>
                <a:schemeClr val="tx1"/>
              </a:solidFill>
              <a:prstDash val="solid"/>
              <a:headEnd type="none" w="med" len="med"/>
              <a:tailEnd type="none" w="med" len="med"/>
            </a:ln>
          </p:spPr>
        </p:cxnSp>
        <p:cxnSp>
          <p:nvCxnSpPr>
            <p:cNvPr id="71747" name="Straight Connector 246"/>
            <p:cNvCxnSpPr/>
            <p:nvPr/>
          </p:nvCxnSpPr>
          <p:spPr>
            <a:xfrm flipH="1">
              <a:off x="932218" y="2704755"/>
              <a:ext cx="1107153" cy="588968"/>
            </a:xfrm>
            <a:prstGeom prst="line">
              <a:avLst/>
            </a:prstGeom>
            <a:ln w="9525" cap="flat" cmpd="sng">
              <a:solidFill>
                <a:schemeClr val="tx1"/>
              </a:solidFill>
              <a:prstDash val="solid"/>
              <a:headEnd type="none" w="med" len="med"/>
              <a:tailEnd type="none" w="med" len="med"/>
            </a:ln>
          </p:spPr>
        </p:cxnSp>
        <p:cxnSp>
          <p:nvCxnSpPr>
            <p:cNvPr id="71748" name="Straight Connector 247"/>
            <p:cNvCxnSpPr/>
            <p:nvPr/>
          </p:nvCxnSpPr>
          <p:spPr>
            <a:xfrm flipH="1">
              <a:off x="1293642" y="2704755"/>
              <a:ext cx="745729" cy="216744"/>
            </a:xfrm>
            <a:prstGeom prst="line">
              <a:avLst/>
            </a:prstGeom>
            <a:ln w="9525" cap="flat" cmpd="sng">
              <a:solidFill>
                <a:schemeClr val="tx1"/>
              </a:solidFill>
              <a:prstDash val="solid"/>
              <a:headEnd type="none" w="med" len="med"/>
              <a:tailEnd type="none" w="med" len="med"/>
            </a:ln>
          </p:spPr>
        </p:cxnSp>
        <p:cxnSp>
          <p:nvCxnSpPr>
            <p:cNvPr id="71749" name="Straight Connector 248"/>
            <p:cNvCxnSpPr/>
            <p:nvPr/>
          </p:nvCxnSpPr>
          <p:spPr>
            <a:xfrm flipH="1">
              <a:off x="2052880" y="2251902"/>
              <a:ext cx="1141349" cy="460986"/>
            </a:xfrm>
            <a:prstGeom prst="line">
              <a:avLst/>
            </a:prstGeom>
            <a:ln w="9525" cap="flat" cmpd="sng">
              <a:solidFill>
                <a:schemeClr val="tx1"/>
              </a:solidFill>
              <a:prstDash val="solid"/>
              <a:headEnd type="none" w="med" len="med"/>
              <a:tailEnd type="none" w="med" len="med"/>
            </a:ln>
          </p:spPr>
        </p:cxnSp>
        <p:cxnSp>
          <p:nvCxnSpPr>
            <p:cNvPr id="71750" name="Straight Connector 249"/>
            <p:cNvCxnSpPr/>
            <p:nvPr/>
          </p:nvCxnSpPr>
          <p:spPr>
            <a:xfrm flipH="1">
              <a:off x="2018321" y="2332076"/>
              <a:ext cx="2284094" cy="398092"/>
            </a:xfrm>
            <a:prstGeom prst="line">
              <a:avLst/>
            </a:prstGeom>
            <a:ln w="9525" cap="flat" cmpd="sng">
              <a:solidFill>
                <a:schemeClr val="tx1"/>
              </a:solidFill>
              <a:prstDash val="solid"/>
              <a:headEnd type="none" w="med" len="med"/>
              <a:tailEnd type="none" w="med" len="med"/>
            </a:ln>
          </p:spPr>
        </p:cxnSp>
        <p:cxnSp>
          <p:nvCxnSpPr>
            <p:cNvPr id="71751" name="Straight Connector 250"/>
            <p:cNvCxnSpPr/>
            <p:nvPr/>
          </p:nvCxnSpPr>
          <p:spPr>
            <a:xfrm flipH="1" flipV="1">
              <a:off x="2035602" y="2721528"/>
              <a:ext cx="4016700" cy="14158"/>
            </a:xfrm>
            <a:prstGeom prst="line">
              <a:avLst/>
            </a:prstGeom>
            <a:ln w="9525" cap="flat" cmpd="sng">
              <a:solidFill>
                <a:schemeClr val="tx1"/>
              </a:solidFill>
              <a:prstDash val="solid"/>
              <a:headEnd type="none" w="med" len="med"/>
              <a:tailEnd type="none" w="med" len="med"/>
            </a:ln>
          </p:spPr>
        </p:cxnSp>
        <p:cxnSp>
          <p:nvCxnSpPr>
            <p:cNvPr id="71752" name="Straight Connector 251"/>
            <p:cNvCxnSpPr/>
            <p:nvPr/>
          </p:nvCxnSpPr>
          <p:spPr>
            <a:xfrm flipH="1" flipV="1">
              <a:off x="2044240" y="2738808"/>
              <a:ext cx="4755057" cy="529059"/>
            </a:xfrm>
            <a:prstGeom prst="line">
              <a:avLst/>
            </a:prstGeom>
            <a:ln w="9525" cap="flat" cmpd="sng">
              <a:solidFill>
                <a:schemeClr val="tx1"/>
              </a:solidFill>
              <a:prstDash val="solid"/>
              <a:headEnd type="none" w="med" len="med"/>
              <a:tailEnd type="none" w="med" len="med"/>
            </a:ln>
          </p:spPr>
        </p:cxnSp>
        <p:cxnSp>
          <p:nvCxnSpPr>
            <p:cNvPr id="71753" name="Straight Connector 252"/>
            <p:cNvCxnSpPr/>
            <p:nvPr/>
          </p:nvCxnSpPr>
          <p:spPr>
            <a:xfrm flipH="1" flipV="1">
              <a:off x="2018321" y="2730168"/>
              <a:ext cx="5710381" cy="1554918"/>
            </a:xfrm>
            <a:prstGeom prst="line">
              <a:avLst/>
            </a:prstGeom>
            <a:ln w="9525" cap="flat" cmpd="sng">
              <a:solidFill>
                <a:schemeClr val="tx1"/>
              </a:solidFill>
              <a:prstDash val="solid"/>
              <a:headEnd type="none" w="med" len="med"/>
              <a:tailEnd type="none" w="med" len="med"/>
            </a:ln>
          </p:spPr>
        </p:cxnSp>
        <p:cxnSp>
          <p:nvCxnSpPr>
            <p:cNvPr id="71754" name="Straight Connector 253"/>
            <p:cNvCxnSpPr/>
            <p:nvPr/>
          </p:nvCxnSpPr>
          <p:spPr>
            <a:xfrm flipH="1" flipV="1">
              <a:off x="2036178" y="2736924"/>
              <a:ext cx="5921124" cy="2462562"/>
            </a:xfrm>
            <a:prstGeom prst="line">
              <a:avLst/>
            </a:prstGeom>
            <a:ln w="9525" cap="flat" cmpd="sng">
              <a:solidFill>
                <a:schemeClr val="tx1"/>
              </a:solidFill>
              <a:prstDash val="solid"/>
              <a:headEnd type="none" w="med" len="med"/>
              <a:tailEnd type="none" w="med" len="med"/>
            </a:ln>
          </p:spPr>
        </p:cxnSp>
        <p:cxnSp>
          <p:nvCxnSpPr>
            <p:cNvPr id="71755" name="Straight Connector 254"/>
            <p:cNvCxnSpPr/>
            <p:nvPr/>
          </p:nvCxnSpPr>
          <p:spPr>
            <a:xfrm flipH="1" flipV="1">
              <a:off x="2016335" y="2736924"/>
              <a:ext cx="5165304" cy="3000202"/>
            </a:xfrm>
            <a:prstGeom prst="line">
              <a:avLst/>
            </a:prstGeom>
            <a:ln w="9525" cap="flat" cmpd="sng">
              <a:solidFill>
                <a:schemeClr val="tx1"/>
              </a:solidFill>
              <a:prstDash val="solid"/>
              <a:headEnd type="none" w="med" len="med"/>
              <a:tailEnd type="none" w="med" len="med"/>
            </a:ln>
          </p:spPr>
        </p:cxnSp>
      </p:grpSp>
      <p:sp>
        <p:nvSpPr>
          <p:cNvPr id="27" name="TextBox 26"/>
          <p:cNvSpPr txBox="1"/>
          <p:nvPr/>
        </p:nvSpPr>
        <p:spPr>
          <a:xfrm>
            <a:off x="2497138" y="3403600"/>
            <a:ext cx="4268787" cy="830263"/>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将每个接入</a:t>
            </a:r>
            <a:r>
              <a:rPr lang="en-US" altLang="zh-CN" sz="2400" dirty="0">
                <a:latin typeface="微软雅黑" panose="020B0503020204020204" pitchFamily="34" charset="-122"/>
                <a:ea typeface="微软雅黑" panose="020B0503020204020204" pitchFamily="34" charset="-122"/>
              </a:rPr>
              <a:t>ISP </a:t>
            </a:r>
            <a:r>
              <a:rPr lang="zh-CN" altLang="en-US" sz="2400" dirty="0">
                <a:latin typeface="微软雅黑" panose="020B0503020204020204" pitchFamily="34" charset="-122"/>
                <a:ea typeface="微软雅黑" panose="020B0503020204020204" pitchFamily="34" charset="-122"/>
              </a:rPr>
              <a:t>直接相互连接</a:t>
            </a:r>
            <a:r>
              <a:rPr lang="zh-CN" altLang="en-US" sz="2400" i="1" dirty="0">
                <a:solidFill>
                  <a:srgbClr val="CC0000"/>
                </a:solidFill>
                <a:latin typeface="微软雅黑" panose="020B0503020204020204" pitchFamily="34" charset="-122"/>
                <a:ea typeface="微软雅黑" panose="020B0503020204020204" pitchFamily="34" charset="-122"/>
              </a:rPr>
              <a:t>无法扩展</a:t>
            </a:r>
            <a:r>
              <a:rPr lang="en-US" altLang="zh-CN" sz="2400" i="1" dirty="0">
                <a:solidFill>
                  <a:srgbClr val="CC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O(</a:t>
            </a:r>
            <a:r>
              <a:rPr lang="en-US" altLang="zh-CN" sz="2400" i="1" dirty="0">
                <a:latin typeface="微软雅黑" panose="020B0503020204020204" pitchFamily="34" charset="-122"/>
                <a:ea typeface="微软雅黑" panose="020B0503020204020204" pitchFamily="34" charset="-122"/>
              </a:rPr>
              <a:t>N</a:t>
            </a:r>
            <a:r>
              <a:rPr lang="en-US" altLang="zh-CN" sz="2400" baseline="30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个连接</a:t>
            </a:r>
            <a:endParaRPr lang="en-US" altLang="zh-CN" sz="2400" dirty="0">
              <a:latin typeface="微软雅黑" panose="020B0503020204020204" pitchFamily="34" charset="-122"/>
              <a:ea typeface="微软雅黑" panose="020B0503020204020204" pitchFamily="34" charset="-122"/>
            </a:endParaRPr>
          </a:p>
        </p:txBody>
      </p:sp>
      <p:sp>
        <p:nvSpPr>
          <p:cNvPr id="71693"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7169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34</a:t>
            </a:fld>
            <a:endParaRPr lang="en-US" altLang="zh-CN" sz="1200" dirty="0">
              <a:latin typeface="微软雅黑" panose="020B0503020204020204" pitchFamily="34" charset="-122"/>
              <a:ea typeface="微软雅黑" panose="020B0503020204020204" pitchFamily="34" charset="-122"/>
            </a:endParaRPr>
          </a:p>
        </p:txBody>
      </p:sp>
      <p:grpSp>
        <p:nvGrpSpPr>
          <p:cNvPr id="71695" name="Group 2"/>
          <p:cNvGrpSpPr/>
          <p:nvPr/>
        </p:nvGrpSpPr>
        <p:grpSpPr>
          <a:xfrm>
            <a:off x="1825625" y="2241550"/>
            <a:ext cx="647700" cy="417513"/>
            <a:chOff x="3053396" y="4304255"/>
            <a:chExt cx="648422" cy="418253"/>
          </a:xfrm>
        </p:grpSpPr>
        <p:sp>
          <p:nvSpPr>
            <p:cNvPr id="7173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40"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696" name="Group 131"/>
          <p:cNvGrpSpPr/>
          <p:nvPr/>
        </p:nvGrpSpPr>
        <p:grpSpPr>
          <a:xfrm>
            <a:off x="669925" y="3041650"/>
            <a:ext cx="647700" cy="417513"/>
            <a:chOff x="3053396" y="4304255"/>
            <a:chExt cx="648422" cy="418253"/>
          </a:xfrm>
        </p:grpSpPr>
        <p:sp>
          <p:nvSpPr>
            <p:cNvPr id="7173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38"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697" name="Group 153"/>
          <p:cNvGrpSpPr/>
          <p:nvPr/>
        </p:nvGrpSpPr>
        <p:grpSpPr>
          <a:xfrm>
            <a:off x="1050925" y="2647950"/>
            <a:ext cx="647700" cy="417513"/>
            <a:chOff x="3053396" y="4304255"/>
            <a:chExt cx="648422" cy="418253"/>
          </a:xfrm>
        </p:grpSpPr>
        <p:sp>
          <p:nvSpPr>
            <p:cNvPr id="7173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36"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698" name="Group 138"/>
          <p:cNvGrpSpPr/>
          <p:nvPr/>
        </p:nvGrpSpPr>
        <p:grpSpPr>
          <a:xfrm>
            <a:off x="1241425" y="5353050"/>
            <a:ext cx="647700" cy="417513"/>
            <a:chOff x="3053396" y="4304255"/>
            <a:chExt cx="648422" cy="418253"/>
          </a:xfrm>
        </p:grpSpPr>
        <p:sp>
          <p:nvSpPr>
            <p:cNvPr id="7173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34"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699" name="Group 150"/>
          <p:cNvGrpSpPr/>
          <p:nvPr/>
        </p:nvGrpSpPr>
        <p:grpSpPr>
          <a:xfrm>
            <a:off x="3425825" y="2000250"/>
            <a:ext cx="649288" cy="417513"/>
            <a:chOff x="3053396" y="4304255"/>
            <a:chExt cx="648422" cy="418253"/>
          </a:xfrm>
        </p:grpSpPr>
        <p:sp>
          <p:nvSpPr>
            <p:cNvPr id="7173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32"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0" name="Group 156"/>
          <p:cNvGrpSpPr/>
          <p:nvPr/>
        </p:nvGrpSpPr>
        <p:grpSpPr>
          <a:xfrm>
            <a:off x="4340225" y="1974850"/>
            <a:ext cx="649288" cy="417513"/>
            <a:chOff x="3053396" y="4304255"/>
            <a:chExt cx="648422" cy="418253"/>
          </a:xfrm>
        </p:grpSpPr>
        <p:sp>
          <p:nvSpPr>
            <p:cNvPr id="7172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30"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1701" name="TextBox 4"/>
          <p:cNvSpPr txBox="1"/>
          <p:nvPr/>
        </p:nvSpPr>
        <p:spPr>
          <a:xfrm rot="1053502">
            <a:off x="5473700" y="1900238"/>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grpSp>
        <p:nvGrpSpPr>
          <p:cNvPr id="71702" name="Group 147"/>
          <p:cNvGrpSpPr/>
          <p:nvPr/>
        </p:nvGrpSpPr>
        <p:grpSpPr>
          <a:xfrm>
            <a:off x="7083425" y="2927350"/>
            <a:ext cx="649288" cy="417513"/>
            <a:chOff x="3053396" y="4304255"/>
            <a:chExt cx="648422" cy="418253"/>
          </a:xfrm>
        </p:grpSpPr>
        <p:sp>
          <p:nvSpPr>
            <p:cNvPr id="7172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28"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3" name="Group 160"/>
          <p:cNvGrpSpPr/>
          <p:nvPr/>
        </p:nvGrpSpPr>
        <p:grpSpPr>
          <a:xfrm>
            <a:off x="7400925" y="5607050"/>
            <a:ext cx="649288" cy="417513"/>
            <a:chOff x="3053396" y="4304255"/>
            <a:chExt cx="648422" cy="418253"/>
          </a:xfrm>
        </p:grpSpPr>
        <p:sp>
          <p:nvSpPr>
            <p:cNvPr id="7172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26"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4" name="Group 163"/>
          <p:cNvGrpSpPr/>
          <p:nvPr/>
        </p:nvGrpSpPr>
        <p:grpSpPr>
          <a:xfrm>
            <a:off x="8239125" y="4959350"/>
            <a:ext cx="649288" cy="417513"/>
            <a:chOff x="3053396" y="4304255"/>
            <a:chExt cx="648422" cy="418253"/>
          </a:xfrm>
        </p:grpSpPr>
        <p:sp>
          <p:nvSpPr>
            <p:cNvPr id="7172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24"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5" name="Group 166"/>
          <p:cNvGrpSpPr/>
          <p:nvPr/>
        </p:nvGrpSpPr>
        <p:grpSpPr>
          <a:xfrm>
            <a:off x="8010525" y="4044950"/>
            <a:ext cx="649288" cy="417513"/>
            <a:chOff x="3053396" y="4304255"/>
            <a:chExt cx="648422" cy="418253"/>
          </a:xfrm>
        </p:grpSpPr>
        <p:sp>
          <p:nvSpPr>
            <p:cNvPr id="7172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22"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1706" name="TextBox 179"/>
          <p:cNvSpPr txBox="1"/>
          <p:nvPr/>
        </p:nvSpPr>
        <p:spPr>
          <a:xfrm rot="2829263">
            <a:off x="7759700" y="3373438"/>
            <a:ext cx="477838"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grpSp>
        <p:nvGrpSpPr>
          <p:cNvPr id="71707" name="Group 135"/>
          <p:cNvGrpSpPr/>
          <p:nvPr/>
        </p:nvGrpSpPr>
        <p:grpSpPr>
          <a:xfrm>
            <a:off x="6334125" y="2495550"/>
            <a:ext cx="649288" cy="417513"/>
            <a:chOff x="3053396" y="4304255"/>
            <a:chExt cx="648422" cy="418253"/>
          </a:xfrm>
        </p:grpSpPr>
        <p:sp>
          <p:nvSpPr>
            <p:cNvPr id="7171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20"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8" name="Group 169"/>
          <p:cNvGrpSpPr/>
          <p:nvPr/>
        </p:nvGrpSpPr>
        <p:grpSpPr>
          <a:xfrm>
            <a:off x="5165725" y="5848350"/>
            <a:ext cx="649288" cy="417513"/>
            <a:chOff x="3053396" y="4304255"/>
            <a:chExt cx="648422" cy="418253"/>
          </a:xfrm>
        </p:grpSpPr>
        <p:sp>
          <p:nvSpPr>
            <p:cNvPr id="7171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18"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09" name="Group 172"/>
          <p:cNvGrpSpPr/>
          <p:nvPr/>
        </p:nvGrpSpPr>
        <p:grpSpPr>
          <a:xfrm>
            <a:off x="4251325" y="5988050"/>
            <a:ext cx="649288" cy="417513"/>
            <a:chOff x="3053396" y="4304255"/>
            <a:chExt cx="648422" cy="418253"/>
          </a:xfrm>
        </p:grpSpPr>
        <p:sp>
          <p:nvSpPr>
            <p:cNvPr id="7171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16"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1710" name="Group 175"/>
          <p:cNvGrpSpPr/>
          <p:nvPr/>
        </p:nvGrpSpPr>
        <p:grpSpPr>
          <a:xfrm>
            <a:off x="3032125" y="5835650"/>
            <a:ext cx="649288" cy="417513"/>
            <a:chOff x="3053396" y="4304255"/>
            <a:chExt cx="648422" cy="418253"/>
          </a:xfrm>
        </p:grpSpPr>
        <p:sp>
          <p:nvSpPr>
            <p:cNvPr id="7171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1714"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1711" name="TextBox 180"/>
          <p:cNvSpPr txBox="1"/>
          <p:nvPr/>
        </p:nvSpPr>
        <p:spPr>
          <a:xfrm rot="9845918">
            <a:off x="6427788" y="5884863"/>
            <a:ext cx="477837"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115"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73731" name="Group 5"/>
          <p:cNvGrpSpPr/>
          <p:nvPr/>
        </p:nvGrpSpPr>
        <p:grpSpPr>
          <a:xfrm>
            <a:off x="450850" y="1849438"/>
            <a:ext cx="8437563" cy="4559300"/>
            <a:chOff x="154925" y="1905661"/>
            <a:chExt cx="8436393" cy="4559691"/>
          </a:xfrm>
        </p:grpSpPr>
        <p:grpSp>
          <p:nvGrpSpPr>
            <p:cNvPr id="73842" name="Group 2"/>
            <p:cNvGrpSpPr/>
            <p:nvPr/>
          </p:nvGrpSpPr>
          <p:grpSpPr>
            <a:xfrm>
              <a:off x="1529396" y="2297655"/>
              <a:ext cx="648422" cy="418253"/>
              <a:chOff x="3053396" y="4304255"/>
              <a:chExt cx="648422" cy="418253"/>
            </a:xfrm>
          </p:grpSpPr>
          <p:sp>
            <p:nvSpPr>
              <p:cNvPr id="7389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95"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3" name="Group 131"/>
            <p:cNvGrpSpPr/>
            <p:nvPr/>
          </p:nvGrpSpPr>
          <p:grpSpPr>
            <a:xfrm>
              <a:off x="373696" y="3097755"/>
              <a:ext cx="648422" cy="418253"/>
              <a:chOff x="3053396" y="4304255"/>
              <a:chExt cx="648422" cy="418253"/>
            </a:xfrm>
          </p:grpSpPr>
          <p:sp>
            <p:nvSpPr>
              <p:cNvPr id="7389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93"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4" name="Group 135"/>
            <p:cNvGrpSpPr/>
            <p:nvPr/>
          </p:nvGrpSpPr>
          <p:grpSpPr>
            <a:xfrm>
              <a:off x="6037896" y="2551655"/>
              <a:ext cx="648422" cy="418253"/>
              <a:chOff x="3053396" y="4304255"/>
              <a:chExt cx="648422" cy="418253"/>
            </a:xfrm>
          </p:grpSpPr>
          <p:sp>
            <p:nvSpPr>
              <p:cNvPr id="7389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91"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5" name="Group 138"/>
            <p:cNvGrpSpPr/>
            <p:nvPr/>
          </p:nvGrpSpPr>
          <p:grpSpPr>
            <a:xfrm>
              <a:off x="945196" y="5409155"/>
              <a:ext cx="648422" cy="418253"/>
              <a:chOff x="3053396" y="4304255"/>
              <a:chExt cx="648422" cy="418253"/>
            </a:xfrm>
          </p:grpSpPr>
          <p:sp>
            <p:nvSpPr>
              <p:cNvPr id="7388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89"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6" name="Group 141"/>
            <p:cNvGrpSpPr/>
            <p:nvPr/>
          </p:nvGrpSpPr>
          <p:grpSpPr>
            <a:xfrm>
              <a:off x="526096" y="4786855"/>
              <a:ext cx="648422" cy="418253"/>
              <a:chOff x="3053396" y="4304255"/>
              <a:chExt cx="648422" cy="418253"/>
            </a:xfrm>
          </p:grpSpPr>
          <p:sp>
            <p:nvSpPr>
              <p:cNvPr id="7388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87"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7" name="Group 144"/>
            <p:cNvGrpSpPr/>
            <p:nvPr/>
          </p:nvGrpSpPr>
          <p:grpSpPr>
            <a:xfrm>
              <a:off x="297496" y="4126455"/>
              <a:ext cx="648422" cy="418253"/>
              <a:chOff x="3053396" y="4304255"/>
              <a:chExt cx="648422" cy="418253"/>
            </a:xfrm>
          </p:grpSpPr>
          <p:sp>
            <p:nvSpPr>
              <p:cNvPr id="7388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85"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8" name="Group 147"/>
            <p:cNvGrpSpPr/>
            <p:nvPr/>
          </p:nvGrpSpPr>
          <p:grpSpPr>
            <a:xfrm>
              <a:off x="6787196" y="2983455"/>
              <a:ext cx="648422" cy="418253"/>
              <a:chOff x="3053396" y="4304255"/>
              <a:chExt cx="648422" cy="418253"/>
            </a:xfrm>
          </p:grpSpPr>
          <p:sp>
            <p:nvSpPr>
              <p:cNvPr id="7388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83"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49" name="Group 150"/>
            <p:cNvGrpSpPr/>
            <p:nvPr/>
          </p:nvGrpSpPr>
          <p:grpSpPr>
            <a:xfrm>
              <a:off x="3129596" y="2056355"/>
              <a:ext cx="648422" cy="418253"/>
              <a:chOff x="3053396" y="4304255"/>
              <a:chExt cx="648422" cy="418253"/>
            </a:xfrm>
          </p:grpSpPr>
          <p:sp>
            <p:nvSpPr>
              <p:cNvPr id="7388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81"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0" name="Group 153"/>
            <p:cNvGrpSpPr/>
            <p:nvPr/>
          </p:nvGrpSpPr>
          <p:grpSpPr>
            <a:xfrm>
              <a:off x="754696" y="2704055"/>
              <a:ext cx="648422" cy="418253"/>
              <a:chOff x="3053396" y="4304255"/>
              <a:chExt cx="648422" cy="418253"/>
            </a:xfrm>
          </p:grpSpPr>
          <p:sp>
            <p:nvSpPr>
              <p:cNvPr id="7387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79"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1" name="Group 156"/>
            <p:cNvGrpSpPr/>
            <p:nvPr/>
          </p:nvGrpSpPr>
          <p:grpSpPr>
            <a:xfrm>
              <a:off x="4043996" y="2030955"/>
              <a:ext cx="648422" cy="418253"/>
              <a:chOff x="3053396" y="4304255"/>
              <a:chExt cx="648422" cy="418253"/>
            </a:xfrm>
          </p:grpSpPr>
          <p:sp>
            <p:nvSpPr>
              <p:cNvPr id="7387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77"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2" name="Group 160"/>
            <p:cNvGrpSpPr/>
            <p:nvPr/>
          </p:nvGrpSpPr>
          <p:grpSpPr>
            <a:xfrm>
              <a:off x="7104696" y="5663155"/>
              <a:ext cx="648422" cy="418253"/>
              <a:chOff x="3053396" y="4304255"/>
              <a:chExt cx="648422" cy="418253"/>
            </a:xfrm>
          </p:grpSpPr>
          <p:sp>
            <p:nvSpPr>
              <p:cNvPr id="7387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75"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3" name="Group 163"/>
            <p:cNvGrpSpPr/>
            <p:nvPr/>
          </p:nvGrpSpPr>
          <p:grpSpPr>
            <a:xfrm>
              <a:off x="7942896" y="5015455"/>
              <a:ext cx="648422" cy="418253"/>
              <a:chOff x="3053396" y="4304255"/>
              <a:chExt cx="648422" cy="418253"/>
            </a:xfrm>
          </p:grpSpPr>
          <p:sp>
            <p:nvSpPr>
              <p:cNvPr id="7387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73"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4" name="Group 166"/>
            <p:cNvGrpSpPr/>
            <p:nvPr/>
          </p:nvGrpSpPr>
          <p:grpSpPr>
            <a:xfrm>
              <a:off x="7714296" y="4101055"/>
              <a:ext cx="648422" cy="418253"/>
              <a:chOff x="3053396" y="4304255"/>
              <a:chExt cx="648422" cy="418253"/>
            </a:xfrm>
          </p:grpSpPr>
          <p:sp>
            <p:nvSpPr>
              <p:cNvPr id="7387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71"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5" name="Group 169"/>
            <p:cNvGrpSpPr/>
            <p:nvPr/>
          </p:nvGrpSpPr>
          <p:grpSpPr>
            <a:xfrm>
              <a:off x="4869496" y="5904455"/>
              <a:ext cx="648422" cy="418253"/>
              <a:chOff x="3053396" y="4304255"/>
              <a:chExt cx="648422" cy="418253"/>
            </a:xfrm>
          </p:grpSpPr>
          <p:sp>
            <p:nvSpPr>
              <p:cNvPr id="7386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69"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6" name="Group 172"/>
            <p:cNvGrpSpPr/>
            <p:nvPr/>
          </p:nvGrpSpPr>
          <p:grpSpPr>
            <a:xfrm>
              <a:off x="3955096" y="6044155"/>
              <a:ext cx="648422" cy="418253"/>
              <a:chOff x="3053396" y="4304255"/>
              <a:chExt cx="648422" cy="418253"/>
            </a:xfrm>
          </p:grpSpPr>
          <p:sp>
            <p:nvSpPr>
              <p:cNvPr id="7386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67"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3857" name="Group 175"/>
            <p:cNvGrpSpPr/>
            <p:nvPr/>
          </p:nvGrpSpPr>
          <p:grpSpPr>
            <a:xfrm>
              <a:off x="2735896" y="5891755"/>
              <a:ext cx="648422" cy="418253"/>
              <a:chOff x="3053396" y="4304255"/>
              <a:chExt cx="648422" cy="418253"/>
            </a:xfrm>
          </p:grpSpPr>
          <p:sp>
            <p:nvSpPr>
              <p:cNvPr id="7386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3865"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3858" name="TextBox 4"/>
            <p:cNvSpPr txBox="1"/>
            <p:nvPr/>
          </p:nvSpPr>
          <p:spPr>
            <a:xfrm rot="1053502">
              <a:off x="5177196" y="1955780"/>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3859" name="TextBox 179"/>
            <p:cNvSpPr txBox="1"/>
            <p:nvPr/>
          </p:nvSpPr>
          <p:spPr>
            <a:xfrm rot="2829263">
              <a:off x="7463144" y="3429034"/>
              <a:ext cx="476449" cy="5231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3860" name="TextBox 180"/>
            <p:cNvSpPr txBox="1"/>
            <p:nvPr/>
          </p:nvSpPr>
          <p:spPr>
            <a:xfrm rot="9845918">
              <a:off x="6131936" y="5942092"/>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3861" name="TextBox 181"/>
            <p:cNvSpPr txBox="1"/>
            <p:nvPr/>
          </p:nvSpPr>
          <p:spPr>
            <a:xfrm rot="-9948738">
              <a:off x="1764481" y="5845449"/>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3862" name="TextBox 182"/>
            <p:cNvSpPr txBox="1"/>
            <p:nvPr/>
          </p:nvSpPr>
          <p:spPr>
            <a:xfrm rot="-4992697">
              <a:off x="178275" y="3539059"/>
              <a:ext cx="476449" cy="5231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3863" name="TextBox 183"/>
            <p:cNvSpPr txBox="1"/>
            <p:nvPr/>
          </p:nvSpPr>
          <p:spPr>
            <a:xfrm rot="-1017263">
              <a:off x="2364072" y="1905661"/>
              <a:ext cx="476348" cy="52326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grpSp>
      <p:sp>
        <p:nvSpPr>
          <p:cNvPr id="73732" name="Rectangle 3"/>
          <p:cNvSpPr txBox="1"/>
          <p:nvPr/>
        </p:nvSpPr>
        <p:spPr>
          <a:xfrm>
            <a:off x="473075" y="1073150"/>
            <a:ext cx="8204200" cy="6731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buClr>
                <a:srgbClr val="000099"/>
              </a:buClr>
              <a:buSzPct val="75000"/>
              <a:buNone/>
            </a:pPr>
            <a:r>
              <a:rPr lang="zh-CN" altLang="en-US" sz="2400" i="1" dirty="0">
                <a:solidFill>
                  <a:srgbClr val="CC0000"/>
                </a:solidFill>
                <a:latin typeface="微软雅黑" panose="020B0503020204020204" pitchFamily="34" charset="-122"/>
                <a:ea typeface="微软雅黑" panose="020B0503020204020204" pitchFamily="34" charset="-122"/>
              </a:rPr>
              <a:t>选项：</a:t>
            </a:r>
            <a:r>
              <a:rPr lang="zh-CN" altLang="en-US" sz="2400" i="1" dirty="0">
                <a:latin typeface="微软雅黑" panose="020B0503020204020204" pitchFamily="34" charset="-122"/>
                <a:ea typeface="微软雅黑" panose="020B0503020204020204" pitchFamily="34" charset="-122"/>
              </a:rPr>
              <a:t>将每个接入 </a:t>
            </a:r>
            <a:r>
              <a:rPr lang="en-US" altLang="zh-CN" sz="2400" i="1" dirty="0">
                <a:latin typeface="微软雅黑" panose="020B0503020204020204" pitchFamily="34" charset="-122"/>
                <a:ea typeface="微软雅黑" panose="020B0503020204020204" pitchFamily="34" charset="-122"/>
              </a:rPr>
              <a:t>ISP </a:t>
            </a:r>
            <a:r>
              <a:rPr lang="zh-CN" altLang="en-US" sz="2400" i="1" dirty="0">
                <a:latin typeface="微软雅黑" panose="020B0503020204020204" pitchFamily="34" charset="-122"/>
                <a:ea typeface="微软雅黑" panose="020B0503020204020204" pitchFamily="34" charset="-122"/>
              </a:rPr>
              <a:t>连接到一个全球传输 </a:t>
            </a:r>
            <a:r>
              <a:rPr lang="en-US" altLang="zh-CN" sz="2400" i="1" dirty="0">
                <a:latin typeface="微软雅黑" panose="020B0503020204020204" pitchFamily="34" charset="-122"/>
                <a:ea typeface="微软雅黑" panose="020B0503020204020204" pitchFamily="34" charset="-122"/>
              </a:rPr>
              <a:t>ISP</a:t>
            </a:r>
            <a:r>
              <a:rPr lang="zh-CN" altLang="en-US" sz="2400" i="1" dirty="0">
                <a:latin typeface="微软雅黑" panose="020B0503020204020204" pitchFamily="34" charset="-122"/>
                <a:ea typeface="微软雅黑" panose="020B0503020204020204" pitchFamily="34" charset="-122"/>
              </a:rPr>
              <a:t>？</a:t>
            </a:r>
            <a:endParaRPr lang="en-US" altLang="zh-CN" sz="2400" i="1" dirty="0">
              <a:latin typeface="微软雅黑" panose="020B0503020204020204" pitchFamily="34" charset="-122"/>
              <a:ea typeface="微软雅黑" panose="020B0503020204020204" pitchFamily="34" charset="-122"/>
            </a:endParaRPr>
          </a:p>
          <a:p>
            <a:pPr marL="0" lvl="0" indent="0" eaLnBrk="1" hangingPunct="1">
              <a:buClr>
                <a:srgbClr val="000099"/>
              </a:buClr>
              <a:buSzPct val="75000"/>
              <a:buNone/>
            </a:pPr>
            <a:r>
              <a:rPr lang="zh-CN" altLang="en-US" sz="2400" i="1" dirty="0">
                <a:solidFill>
                  <a:srgbClr val="C00000"/>
                </a:solidFill>
                <a:latin typeface="微软雅黑" panose="020B0503020204020204" pitchFamily="34" charset="-122"/>
                <a:ea typeface="微软雅黑" panose="020B0503020204020204" pitchFamily="34" charset="-122"/>
              </a:rPr>
              <a:t>客户</a:t>
            </a:r>
            <a:r>
              <a:rPr lang="en-US" altLang="zh-CN" sz="2400" i="1" dirty="0">
                <a:latin typeface="微软雅黑" panose="020B0503020204020204" pitchFamily="34" charset="-122"/>
                <a:ea typeface="微软雅黑" panose="020B0503020204020204" pitchFamily="34" charset="-122"/>
              </a:rPr>
              <a:t> </a:t>
            </a:r>
            <a:r>
              <a:rPr lang="zh-CN" altLang="en-US" sz="2400" i="1" dirty="0">
                <a:latin typeface="微软雅黑" panose="020B0503020204020204" pitchFamily="34" charset="-122"/>
                <a:ea typeface="微软雅黑" panose="020B0503020204020204" pitchFamily="34" charset="-122"/>
              </a:rPr>
              <a:t>和</a:t>
            </a:r>
            <a:r>
              <a:rPr lang="zh-CN" altLang="en-US" sz="2400" i="1" dirty="0">
                <a:solidFill>
                  <a:srgbClr val="C00000"/>
                </a:solidFill>
                <a:latin typeface="微软雅黑" panose="020B0503020204020204" pitchFamily="34" charset="-122"/>
                <a:ea typeface="微软雅黑" panose="020B0503020204020204" pitchFamily="34" charset="-122"/>
              </a:rPr>
              <a:t>提供商</a:t>
            </a:r>
            <a:r>
              <a:rPr lang="en-US" altLang="zh-CN" sz="2400" i="1" dirty="0">
                <a:solidFill>
                  <a:srgbClr val="C00000"/>
                </a:solidFill>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ISPs </a:t>
            </a:r>
            <a:r>
              <a:rPr lang="zh-CN" altLang="en-US" sz="2400" i="1" dirty="0">
                <a:latin typeface="微软雅黑" panose="020B0503020204020204" pitchFamily="34" charset="-122"/>
                <a:ea typeface="微软雅黑" panose="020B0503020204020204" pitchFamily="34" charset="-122"/>
              </a:rPr>
              <a:t>达成经济协议</a:t>
            </a:r>
            <a:r>
              <a:rPr lang="en-US" altLang="zh-CN" sz="2400" i="1"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73733"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7373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35</a:t>
            </a:fld>
            <a:endParaRPr lang="en-US" altLang="zh-CN" sz="1200" dirty="0">
              <a:latin typeface="微软雅黑" panose="020B0503020204020204" pitchFamily="34" charset="-122"/>
              <a:ea typeface="微软雅黑" panose="020B0503020204020204" pitchFamily="34" charset="-122"/>
            </a:endParaRPr>
          </a:p>
        </p:txBody>
      </p:sp>
      <p:sp>
        <p:nvSpPr>
          <p:cNvPr id="73735" name="Oval 3"/>
          <p:cNvSpPr/>
          <p:nvPr/>
        </p:nvSpPr>
        <p:spPr>
          <a:xfrm>
            <a:off x="2716213" y="3192463"/>
            <a:ext cx="3709987" cy="1862137"/>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3736" name="Straight Connector 10"/>
          <p:cNvCxnSpPr>
            <a:stCxn id="163" idx="7"/>
          </p:cNvCxnSpPr>
          <p:nvPr/>
        </p:nvCxnSpPr>
        <p:spPr>
          <a:xfrm>
            <a:off x="4022725" y="3521075"/>
            <a:ext cx="1223963" cy="96838"/>
          </a:xfrm>
          <a:prstGeom prst="line">
            <a:avLst/>
          </a:prstGeom>
          <a:ln w="15875" cap="flat" cmpd="sng">
            <a:solidFill>
              <a:schemeClr val="tx1"/>
            </a:solidFill>
            <a:prstDash val="solid"/>
            <a:headEnd type="none" w="med" len="med"/>
            <a:tailEnd type="none" w="med" len="med"/>
          </a:ln>
        </p:spPr>
      </p:cxnSp>
      <p:cxnSp>
        <p:nvCxnSpPr>
          <p:cNvPr id="73737" name="Straight Connector 297"/>
          <p:cNvCxnSpPr/>
          <p:nvPr/>
        </p:nvCxnSpPr>
        <p:spPr>
          <a:xfrm>
            <a:off x="4656138" y="3924300"/>
            <a:ext cx="139700" cy="112713"/>
          </a:xfrm>
          <a:prstGeom prst="line">
            <a:avLst/>
          </a:prstGeom>
          <a:ln w="15875" cap="flat" cmpd="sng">
            <a:solidFill>
              <a:schemeClr val="tx1"/>
            </a:solidFill>
            <a:prstDash val="solid"/>
            <a:headEnd type="none" w="med" len="med"/>
            <a:tailEnd type="none" w="med" len="med"/>
          </a:ln>
        </p:spPr>
      </p:cxnSp>
      <p:cxnSp>
        <p:nvCxnSpPr>
          <p:cNvPr id="73738" name="Straight Connector 298"/>
          <p:cNvCxnSpPr/>
          <p:nvPr/>
        </p:nvCxnSpPr>
        <p:spPr>
          <a:xfrm flipV="1">
            <a:off x="4425950" y="4200525"/>
            <a:ext cx="280988" cy="61913"/>
          </a:xfrm>
          <a:prstGeom prst="line">
            <a:avLst/>
          </a:prstGeom>
          <a:ln w="15875" cap="flat" cmpd="sng">
            <a:solidFill>
              <a:schemeClr val="tx1"/>
            </a:solidFill>
            <a:prstDash val="solid"/>
            <a:headEnd type="none" w="med" len="med"/>
            <a:tailEnd type="none" w="med" len="med"/>
          </a:ln>
        </p:spPr>
      </p:cxnSp>
      <p:cxnSp>
        <p:nvCxnSpPr>
          <p:cNvPr id="73739" name="Straight Connector 299"/>
          <p:cNvCxnSpPr/>
          <p:nvPr/>
        </p:nvCxnSpPr>
        <p:spPr>
          <a:xfrm flipV="1">
            <a:off x="4083050" y="3962400"/>
            <a:ext cx="223838" cy="149225"/>
          </a:xfrm>
          <a:prstGeom prst="line">
            <a:avLst/>
          </a:prstGeom>
          <a:ln w="15875" cap="flat" cmpd="sng">
            <a:solidFill>
              <a:schemeClr val="tx1"/>
            </a:solidFill>
            <a:prstDash val="solid"/>
            <a:headEnd type="none" w="med" len="med"/>
            <a:tailEnd type="none" w="med" len="med"/>
          </a:ln>
        </p:spPr>
      </p:cxnSp>
      <p:cxnSp>
        <p:nvCxnSpPr>
          <p:cNvPr id="73740" name="Straight Connector 300"/>
          <p:cNvCxnSpPr>
            <a:stCxn id="237" idx="6"/>
          </p:cNvCxnSpPr>
          <p:nvPr/>
        </p:nvCxnSpPr>
        <p:spPr>
          <a:xfrm flipV="1">
            <a:off x="3722688" y="4367213"/>
            <a:ext cx="238125" cy="133350"/>
          </a:xfrm>
          <a:prstGeom prst="line">
            <a:avLst/>
          </a:prstGeom>
          <a:ln w="15875" cap="flat" cmpd="sng">
            <a:solidFill>
              <a:schemeClr val="tx1"/>
            </a:solidFill>
            <a:prstDash val="solid"/>
            <a:headEnd type="none" w="med" len="med"/>
            <a:tailEnd type="none" w="med" len="med"/>
          </a:ln>
        </p:spPr>
      </p:cxnSp>
      <p:cxnSp>
        <p:nvCxnSpPr>
          <p:cNvPr id="73741" name="Straight Connector 301"/>
          <p:cNvCxnSpPr/>
          <p:nvPr/>
        </p:nvCxnSpPr>
        <p:spPr>
          <a:xfrm flipV="1">
            <a:off x="4675188" y="4267200"/>
            <a:ext cx="292100" cy="342900"/>
          </a:xfrm>
          <a:prstGeom prst="line">
            <a:avLst/>
          </a:prstGeom>
          <a:ln w="15875" cap="flat" cmpd="sng">
            <a:solidFill>
              <a:schemeClr val="tx1"/>
            </a:solidFill>
            <a:prstDash val="solid"/>
            <a:headEnd type="none" w="med" len="med"/>
            <a:tailEnd type="none" w="med" len="med"/>
          </a:ln>
        </p:spPr>
      </p:cxnSp>
      <p:cxnSp>
        <p:nvCxnSpPr>
          <p:cNvPr id="73742" name="Straight Connector 302"/>
          <p:cNvCxnSpPr/>
          <p:nvPr/>
        </p:nvCxnSpPr>
        <p:spPr>
          <a:xfrm flipH="1" flipV="1">
            <a:off x="5243513" y="4248150"/>
            <a:ext cx="412750" cy="168275"/>
          </a:xfrm>
          <a:prstGeom prst="line">
            <a:avLst/>
          </a:prstGeom>
          <a:ln w="15875" cap="flat" cmpd="sng">
            <a:solidFill>
              <a:schemeClr val="tx1"/>
            </a:solidFill>
            <a:prstDash val="solid"/>
            <a:headEnd type="none" w="med" len="med"/>
            <a:tailEnd type="none" w="med" len="med"/>
          </a:ln>
        </p:spPr>
      </p:cxnSp>
      <p:cxnSp>
        <p:nvCxnSpPr>
          <p:cNvPr id="73743" name="Straight Connector 303"/>
          <p:cNvCxnSpPr/>
          <p:nvPr/>
        </p:nvCxnSpPr>
        <p:spPr>
          <a:xfrm flipV="1">
            <a:off x="5227638" y="3776663"/>
            <a:ext cx="328612" cy="266700"/>
          </a:xfrm>
          <a:prstGeom prst="line">
            <a:avLst/>
          </a:prstGeom>
          <a:ln w="15875" cap="flat" cmpd="sng">
            <a:solidFill>
              <a:schemeClr val="tx1"/>
            </a:solidFill>
            <a:prstDash val="solid"/>
            <a:headEnd type="none" w="med" len="med"/>
            <a:tailEnd type="none" w="med" len="med"/>
          </a:ln>
        </p:spPr>
      </p:cxnSp>
      <p:cxnSp>
        <p:nvCxnSpPr>
          <p:cNvPr id="73744" name="Straight Connector 304"/>
          <p:cNvCxnSpPr>
            <a:endCxn id="161" idx="7"/>
          </p:cNvCxnSpPr>
          <p:nvPr/>
        </p:nvCxnSpPr>
        <p:spPr>
          <a:xfrm flipH="1" flipV="1">
            <a:off x="4024313" y="3600450"/>
            <a:ext cx="261937" cy="119063"/>
          </a:xfrm>
          <a:prstGeom prst="line">
            <a:avLst/>
          </a:prstGeom>
          <a:ln w="15875" cap="flat" cmpd="sng">
            <a:solidFill>
              <a:schemeClr val="tx1"/>
            </a:solidFill>
            <a:prstDash val="solid"/>
            <a:headEnd type="none" w="med" len="med"/>
            <a:tailEnd type="none" w="med" len="med"/>
          </a:ln>
        </p:spPr>
      </p:cxnSp>
      <p:sp>
        <p:nvSpPr>
          <p:cNvPr id="73745" name="TextBox 39958"/>
          <p:cNvSpPr txBox="1"/>
          <p:nvPr/>
        </p:nvSpPr>
        <p:spPr>
          <a:xfrm>
            <a:off x="2887663" y="3584575"/>
            <a:ext cx="800100" cy="8302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i="1" dirty="0">
                <a:latin typeface="微软雅黑" panose="020B0503020204020204" pitchFamily="34" charset="-122"/>
                <a:ea typeface="微软雅黑" panose="020B0503020204020204" pitchFamily="34" charset="-122"/>
              </a:rPr>
              <a:t>全球</a:t>
            </a:r>
            <a:br>
              <a:rPr lang="en-US" altLang="zh-CN" sz="2400" i="1" dirty="0">
                <a:latin typeface="微软雅黑" panose="020B0503020204020204" pitchFamily="34" charset="-122"/>
                <a:ea typeface="微软雅黑" panose="020B0503020204020204" pitchFamily="34" charset="-122"/>
              </a:rPr>
            </a:br>
            <a:r>
              <a:rPr lang="en-US" altLang="zh-CN" sz="2400" i="1" dirty="0">
                <a:latin typeface="微软雅黑" panose="020B0503020204020204" pitchFamily="34" charset="-122"/>
                <a:ea typeface="微软雅黑" panose="020B0503020204020204" pitchFamily="34" charset="-122"/>
              </a:rPr>
              <a:t>ISP</a:t>
            </a:r>
          </a:p>
        </p:txBody>
      </p:sp>
      <p:grpSp>
        <p:nvGrpSpPr>
          <p:cNvPr id="73746" name="Group 347"/>
          <p:cNvGrpSpPr/>
          <p:nvPr/>
        </p:nvGrpSpPr>
        <p:grpSpPr>
          <a:xfrm>
            <a:off x="4662488" y="3994150"/>
            <a:ext cx="611187" cy="298450"/>
            <a:chOff x="1871277" y="1576300"/>
            <a:chExt cx="1128371" cy="437860"/>
          </a:xfrm>
        </p:grpSpPr>
        <p:sp>
          <p:nvSpPr>
            <p:cNvPr id="195" name="Oval 19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7" name="Oval 19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99" name="Freeform 198"/>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0" name="Freeform 199"/>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1" name="Freeform 200"/>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02" name="Straight Connector 201"/>
            <p:cNvCxnSpPr>
              <a:cxnSpLocks noChangeShapeType="1"/>
              <a:endCxn id="197" idx="2"/>
            </p:cNvCxnSpPr>
            <p:nvPr/>
          </p:nvCxnSpPr>
          <p:spPr bwMode="auto">
            <a:xfrm flipH="1" flipV="1">
              <a:off x="1871277" y="1737005"/>
              <a:ext cx="2930" cy="12343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03" name="Straight Connector 202"/>
            <p:cNvCxnSpPr>
              <a:cxnSpLocks noChangeShapeType="1"/>
            </p:cNvCxnSpPr>
            <p:nvPr/>
          </p:nvCxnSpPr>
          <p:spPr bwMode="auto">
            <a:xfrm flipH="1" flipV="1">
              <a:off x="2996718" y="1734675"/>
              <a:ext cx="2930" cy="1234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3747" name="Group 347"/>
          <p:cNvGrpSpPr/>
          <p:nvPr/>
        </p:nvGrpSpPr>
        <p:grpSpPr>
          <a:xfrm>
            <a:off x="4108450" y="3694113"/>
            <a:ext cx="609600" cy="296862"/>
            <a:chOff x="1871277" y="1576300"/>
            <a:chExt cx="1128371" cy="437860"/>
          </a:xfrm>
        </p:grpSpPr>
        <p:sp>
          <p:nvSpPr>
            <p:cNvPr id="205" name="Oval 204"/>
            <p:cNvSpPr>
              <a:spLocks noChangeArrowheads="1"/>
            </p:cNvSpPr>
            <p:nvPr/>
          </p:nvSpPr>
          <p:spPr bwMode="auto">
            <a:xfrm flipV="1">
              <a:off x="1874216" y="1695716"/>
              <a:ext cx="1125432"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7" name="Oval 206"/>
            <p:cNvSpPr>
              <a:spLocks noChangeArrowheads="1"/>
            </p:cNvSpPr>
            <p:nvPr/>
          </p:nvSpPr>
          <p:spPr bwMode="auto">
            <a:xfrm flipV="1">
              <a:off x="1871277" y="1576300"/>
              <a:ext cx="1125433"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09" name="Freeform 208"/>
            <p:cNvSpPr/>
            <p:nvPr/>
          </p:nvSpPr>
          <p:spPr bwMode="auto">
            <a:xfrm>
              <a:off x="2103417" y="1632496"/>
              <a:ext cx="661154"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0" name="Freeform 209"/>
            <p:cNvSpPr/>
            <p:nvPr/>
          </p:nvSpPr>
          <p:spPr bwMode="auto">
            <a:xfrm>
              <a:off x="2538310" y="1728497"/>
              <a:ext cx="243892"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11" name="Freeform 210"/>
            <p:cNvSpPr/>
            <p:nvPr/>
          </p:nvSpPr>
          <p:spPr bwMode="auto">
            <a:xfrm>
              <a:off x="2088723" y="1730839"/>
              <a:ext cx="240954"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12" name="Straight Connector 211"/>
            <p:cNvCxnSpPr>
              <a:cxnSpLocks noChangeShapeType="1"/>
              <a:endCxn id="207" idx="2"/>
            </p:cNvCxnSpPr>
            <p:nvPr/>
          </p:nvCxnSpPr>
          <p:spPr bwMode="auto">
            <a:xfrm flipH="1" flipV="1">
              <a:off x="1871277" y="1737863"/>
              <a:ext cx="2939" cy="12175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13" name="Straight Connector 212"/>
            <p:cNvCxnSpPr>
              <a:cxnSpLocks noChangeShapeType="1"/>
            </p:cNvCxnSpPr>
            <p:nvPr/>
          </p:nvCxnSpPr>
          <p:spPr bwMode="auto">
            <a:xfrm flipH="1" flipV="1">
              <a:off x="2996710" y="1735522"/>
              <a:ext cx="2938" cy="121758"/>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3748" name="Group 347"/>
          <p:cNvGrpSpPr/>
          <p:nvPr/>
        </p:nvGrpSpPr>
        <p:grpSpPr>
          <a:xfrm>
            <a:off x="3848100" y="4106863"/>
            <a:ext cx="611188" cy="298450"/>
            <a:chOff x="1871277" y="1576300"/>
            <a:chExt cx="1128371" cy="437860"/>
          </a:xfrm>
        </p:grpSpPr>
        <p:sp>
          <p:nvSpPr>
            <p:cNvPr id="215" name="Oval 214"/>
            <p:cNvSpPr>
              <a:spLocks noChangeArrowheads="1"/>
            </p:cNvSpPr>
            <p:nvPr/>
          </p:nvSpPr>
          <p:spPr bwMode="auto">
            <a:xfrm flipV="1">
              <a:off x="1874209" y="1695080"/>
              <a:ext cx="1125439" cy="31908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7" name="Oval 216"/>
            <p:cNvSpPr>
              <a:spLocks noChangeArrowheads="1"/>
            </p:cNvSpPr>
            <p:nvPr/>
          </p:nvSpPr>
          <p:spPr bwMode="auto">
            <a:xfrm flipV="1">
              <a:off x="1871277" y="1576300"/>
              <a:ext cx="1125439" cy="31907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19" name="Freeform 218"/>
            <p:cNvSpPr/>
            <p:nvPr/>
          </p:nvSpPr>
          <p:spPr bwMode="auto">
            <a:xfrm>
              <a:off x="2102814" y="1632197"/>
              <a:ext cx="662368"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0" name="Freeform 219"/>
            <p:cNvSpPr/>
            <p:nvPr/>
          </p:nvSpPr>
          <p:spPr bwMode="auto">
            <a:xfrm>
              <a:off x="2536577" y="1727687"/>
              <a:ext cx="243258"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21" name="Freeform 220"/>
            <p:cNvSpPr/>
            <p:nvPr/>
          </p:nvSpPr>
          <p:spPr bwMode="auto">
            <a:xfrm>
              <a:off x="2091090" y="1730017"/>
              <a:ext cx="240328"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22" name="Straight Connector 221"/>
            <p:cNvCxnSpPr>
              <a:cxnSpLocks noChangeShapeType="1"/>
              <a:endCxn id="217" idx="2"/>
            </p:cNvCxnSpPr>
            <p:nvPr/>
          </p:nvCxnSpPr>
          <p:spPr bwMode="auto">
            <a:xfrm flipH="1" flipV="1">
              <a:off x="1871277" y="1737003"/>
              <a:ext cx="2932" cy="12344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23" name="Straight Connector 222"/>
            <p:cNvCxnSpPr>
              <a:cxnSpLocks noChangeShapeType="1"/>
            </p:cNvCxnSpPr>
            <p:nvPr/>
          </p:nvCxnSpPr>
          <p:spPr bwMode="auto">
            <a:xfrm flipH="1" flipV="1">
              <a:off x="2996716" y="1734675"/>
              <a:ext cx="2932" cy="12343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3749" name="Straight Connector 307"/>
          <p:cNvCxnSpPr/>
          <p:nvPr/>
        </p:nvCxnSpPr>
        <p:spPr>
          <a:xfrm>
            <a:off x="1166813" y="4260850"/>
            <a:ext cx="1971675" cy="211138"/>
          </a:xfrm>
          <a:prstGeom prst="line">
            <a:avLst/>
          </a:prstGeom>
          <a:ln w="9525" cap="flat" cmpd="sng">
            <a:solidFill>
              <a:schemeClr val="tx1"/>
            </a:solidFill>
            <a:prstDash val="solid"/>
            <a:headEnd type="none" w="med" len="med"/>
            <a:tailEnd type="none" w="med" len="med"/>
          </a:ln>
        </p:spPr>
      </p:cxnSp>
      <p:cxnSp>
        <p:nvCxnSpPr>
          <p:cNvPr id="73750" name="Straight Connector 308"/>
          <p:cNvCxnSpPr/>
          <p:nvPr/>
        </p:nvCxnSpPr>
        <p:spPr>
          <a:xfrm flipV="1">
            <a:off x="1393825" y="4573588"/>
            <a:ext cx="1744663" cy="411162"/>
          </a:xfrm>
          <a:prstGeom prst="line">
            <a:avLst/>
          </a:prstGeom>
          <a:ln w="9525" cap="flat" cmpd="sng">
            <a:solidFill>
              <a:schemeClr val="tx1"/>
            </a:solidFill>
            <a:prstDash val="solid"/>
            <a:headEnd type="none" w="med" len="med"/>
            <a:tailEnd type="none" w="med" len="med"/>
          </a:ln>
        </p:spPr>
      </p:cxnSp>
      <p:cxnSp>
        <p:nvCxnSpPr>
          <p:cNvPr id="73751" name="Straight Connector 309"/>
          <p:cNvCxnSpPr/>
          <p:nvPr/>
        </p:nvCxnSpPr>
        <p:spPr>
          <a:xfrm flipV="1">
            <a:off x="1797050" y="4622800"/>
            <a:ext cx="1431925" cy="755650"/>
          </a:xfrm>
          <a:prstGeom prst="line">
            <a:avLst/>
          </a:prstGeom>
          <a:ln w="9525" cap="flat" cmpd="sng">
            <a:solidFill>
              <a:schemeClr val="tx1"/>
            </a:solidFill>
            <a:prstDash val="solid"/>
            <a:headEnd type="none" w="med" len="med"/>
            <a:tailEnd type="none" w="med" len="med"/>
          </a:ln>
        </p:spPr>
      </p:cxnSp>
      <p:grpSp>
        <p:nvGrpSpPr>
          <p:cNvPr id="73752" name="Group 347"/>
          <p:cNvGrpSpPr/>
          <p:nvPr/>
        </p:nvGrpSpPr>
        <p:grpSpPr>
          <a:xfrm>
            <a:off x="3113088" y="4391025"/>
            <a:ext cx="611187" cy="298450"/>
            <a:chOff x="1871277" y="1576300"/>
            <a:chExt cx="1128371" cy="437860"/>
          </a:xfrm>
        </p:grpSpPr>
        <p:sp>
          <p:nvSpPr>
            <p:cNvPr id="235" name="Oval 234"/>
            <p:cNvSpPr>
              <a:spLocks noChangeArrowheads="1"/>
            </p:cNvSpPr>
            <p:nvPr/>
          </p:nvSpPr>
          <p:spPr bwMode="auto">
            <a:xfrm flipV="1">
              <a:off x="1874207" y="1695082"/>
              <a:ext cx="1125441" cy="31907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7" name="Oval 236"/>
            <p:cNvSpPr>
              <a:spLocks noChangeArrowheads="1"/>
            </p:cNvSpPr>
            <p:nvPr/>
          </p:nvSpPr>
          <p:spPr bwMode="auto">
            <a:xfrm flipV="1">
              <a:off x="1871277" y="1576300"/>
              <a:ext cx="1125441" cy="31908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39" name="Freeform 238"/>
            <p:cNvSpPr/>
            <p:nvPr/>
          </p:nvSpPr>
          <p:spPr bwMode="auto">
            <a:xfrm>
              <a:off x="2102812" y="1632197"/>
              <a:ext cx="662369" cy="1117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40" name="Freeform 239"/>
            <p:cNvSpPr/>
            <p:nvPr/>
          </p:nvSpPr>
          <p:spPr bwMode="auto">
            <a:xfrm>
              <a:off x="2536576" y="1727688"/>
              <a:ext cx="243260" cy="9782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41" name="Freeform 240"/>
            <p:cNvSpPr/>
            <p:nvPr/>
          </p:nvSpPr>
          <p:spPr bwMode="auto">
            <a:xfrm>
              <a:off x="2091089" y="1730017"/>
              <a:ext cx="240329" cy="9782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42" name="Straight Connector 241"/>
            <p:cNvCxnSpPr>
              <a:cxnSpLocks noChangeShapeType="1"/>
              <a:endCxn id="237" idx="2"/>
            </p:cNvCxnSpPr>
            <p:nvPr/>
          </p:nvCxnSpPr>
          <p:spPr bwMode="auto">
            <a:xfrm flipH="1" flipV="1">
              <a:off x="1871277" y="1737005"/>
              <a:ext cx="2930" cy="12343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43" name="Straight Connector 242"/>
            <p:cNvCxnSpPr>
              <a:cxnSpLocks noChangeShapeType="1"/>
            </p:cNvCxnSpPr>
            <p:nvPr/>
          </p:nvCxnSpPr>
          <p:spPr bwMode="auto">
            <a:xfrm flipH="1" flipV="1">
              <a:off x="2996718" y="1734675"/>
              <a:ext cx="2930" cy="123440"/>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3753" name="Straight Connector 310"/>
          <p:cNvCxnSpPr>
            <a:stCxn id="73865" idx="0"/>
          </p:cNvCxnSpPr>
          <p:nvPr/>
        </p:nvCxnSpPr>
        <p:spPr>
          <a:xfrm flipV="1">
            <a:off x="3389313" y="4643438"/>
            <a:ext cx="57150" cy="1211262"/>
          </a:xfrm>
          <a:prstGeom prst="line">
            <a:avLst/>
          </a:prstGeom>
          <a:ln w="9525" cap="flat" cmpd="sng">
            <a:solidFill>
              <a:schemeClr val="tx1"/>
            </a:solidFill>
            <a:prstDash val="solid"/>
            <a:headEnd type="none" w="med" len="med"/>
            <a:tailEnd type="none" w="med" len="med"/>
          </a:ln>
        </p:spPr>
      </p:cxnSp>
      <p:cxnSp>
        <p:nvCxnSpPr>
          <p:cNvPr id="73754" name="Straight Connector 311"/>
          <p:cNvCxnSpPr/>
          <p:nvPr/>
        </p:nvCxnSpPr>
        <p:spPr>
          <a:xfrm flipV="1">
            <a:off x="4616450" y="4872038"/>
            <a:ext cx="6350" cy="1135062"/>
          </a:xfrm>
          <a:prstGeom prst="line">
            <a:avLst/>
          </a:prstGeom>
          <a:ln w="9525" cap="flat" cmpd="sng">
            <a:solidFill>
              <a:schemeClr val="tx1"/>
            </a:solidFill>
            <a:prstDash val="solid"/>
            <a:headEnd type="none" w="med" len="med"/>
            <a:tailEnd type="none" w="med" len="med"/>
          </a:ln>
        </p:spPr>
      </p:cxnSp>
      <p:cxnSp>
        <p:nvCxnSpPr>
          <p:cNvPr id="73755" name="Straight Connector 312"/>
          <p:cNvCxnSpPr>
            <a:stCxn id="73868" idx="1"/>
          </p:cNvCxnSpPr>
          <p:nvPr/>
        </p:nvCxnSpPr>
        <p:spPr>
          <a:xfrm flipH="1" flipV="1">
            <a:off x="4924425" y="4821238"/>
            <a:ext cx="506413" cy="1058862"/>
          </a:xfrm>
          <a:prstGeom prst="line">
            <a:avLst/>
          </a:prstGeom>
          <a:ln w="9525" cap="flat" cmpd="sng">
            <a:solidFill>
              <a:schemeClr val="tx1"/>
            </a:solidFill>
            <a:prstDash val="solid"/>
            <a:headEnd type="none" w="med" len="med"/>
            <a:tailEnd type="none" w="med" len="med"/>
          </a:ln>
        </p:spPr>
      </p:cxnSp>
      <p:grpSp>
        <p:nvGrpSpPr>
          <p:cNvPr id="73756" name="Group 347"/>
          <p:cNvGrpSpPr/>
          <p:nvPr/>
        </p:nvGrpSpPr>
        <p:grpSpPr>
          <a:xfrm>
            <a:off x="4432300" y="4586288"/>
            <a:ext cx="611188" cy="296862"/>
            <a:chOff x="1871277" y="1576300"/>
            <a:chExt cx="1128371" cy="437860"/>
          </a:xfrm>
        </p:grpSpPr>
        <p:sp>
          <p:nvSpPr>
            <p:cNvPr id="225" name="Oval 224"/>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7" name="Oval 226"/>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229" name="Freeform 228"/>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0" name="Freeform 229"/>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31" name="Freeform 230"/>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232" name="Straight Connector 231"/>
            <p:cNvCxnSpPr>
              <a:cxnSpLocks noChangeShapeType="1"/>
              <a:endCxn id="227" idx="2"/>
            </p:cNvCxnSpPr>
            <p:nvPr/>
          </p:nvCxnSpPr>
          <p:spPr bwMode="auto">
            <a:xfrm flipH="1" flipV="1">
              <a:off x="1871277" y="1737863"/>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233" name="Straight Connector 232"/>
            <p:cNvCxnSpPr>
              <a:cxnSpLocks noChangeShapeType="1"/>
            </p:cNvCxnSpPr>
            <p:nvPr/>
          </p:nvCxnSpPr>
          <p:spPr bwMode="auto">
            <a:xfrm flipH="1" flipV="1">
              <a:off x="2996716" y="1735522"/>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3757" name="Straight Connector 313"/>
          <p:cNvCxnSpPr>
            <a:endCxn id="183" idx="7"/>
          </p:cNvCxnSpPr>
          <p:nvPr/>
        </p:nvCxnSpPr>
        <p:spPr>
          <a:xfrm flipH="1" flipV="1">
            <a:off x="6042025" y="4586288"/>
            <a:ext cx="1512888" cy="1082675"/>
          </a:xfrm>
          <a:prstGeom prst="line">
            <a:avLst/>
          </a:prstGeom>
          <a:ln w="9525" cap="flat" cmpd="sng">
            <a:solidFill>
              <a:schemeClr val="tx1"/>
            </a:solidFill>
            <a:prstDash val="solid"/>
            <a:headEnd type="none" w="med" len="med"/>
            <a:tailEnd type="none" w="med" len="med"/>
          </a:ln>
        </p:spPr>
      </p:cxnSp>
      <p:cxnSp>
        <p:nvCxnSpPr>
          <p:cNvPr id="73758" name="Straight Connector 314"/>
          <p:cNvCxnSpPr/>
          <p:nvPr/>
        </p:nvCxnSpPr>
        <p:spPr>
          <a:xfrm flipH="1" flipV="1">
            <a:off x="6099175" y="4464050"/>
            <a:ext cx="2244725" cy="609600"/>
          </a:xfrm>
          <a:prstGeom prst="line">
            <a:avLst/>
          </a:prstGeom>
          <a:ln w="9525" cap="flat" cmpd="sng">
            <a:solidFill>
              <a:schemeClr val="tx1"/>
            </a:solidFill>
            <a:prstDash val="solid"/>
            <a:headEnd type="none" w="med" len="med"/>
            <a:tailEnd type="none" w="med" len="med"/>
          </a:ln>
        </p:spPr>
      </p:cxnSp>
      <p:cxnSp>
        <p:nvCxnSpPr>
          <p:cNvPr id="73759" name="Straight Connector 315"/>
          <p:cNvCxnSpPr>
            <a:endCxn id="185" idx="5"/>
          </p:cNvCxnSpPr>
          <p:nvPr/>
        </p:nvCxnSpPr>
        <p:spPr>
          <a:xfrm flipH="1">
            <a:off x="6040438" y="4159250"/>
            <a:ext cx="2076450" cy="193675"/>
          </a:xfrm>
          <a:prstGeom prst="line">
            <a:avLst/>
          </a:prstGeom>
          <a:ln w="9525" cap="flat" cmpd="sng">
            <a:solidFill>
              <a:schemeClr val="tx1"/>
            </a:solidFill>
            <a:prstDash val="solid"/>
            <a:headEnd type="none" w="med" len="med"/>
            <a:tailEnd type="none" w="med" len="med"/>
          </a:ln>
        </p:spPr>
      </p:cxnSp>
      <p:grpSp>
        <p:nvGrpSpPr>
          <p:cNvPr id="73760" name="Group 347"/>
          <p:cNvGrpSpPr/>
          <p:nvPr/>
        </p:nvGrpSpPr>
        <p:grpSpPr>
          <a:xfrm>
            <a:off x="5521325" y="4321175"/>
            <a:ext cx="611188" cy="296863"/>
            <a:chOff x="1871277" y="1576300"/>
            <a:chExt cx="1128371" cy="437860"/>
          </a:xfrm>
        </p:grpSpPr>
        <p:sp>
          <p:nvSpPr>
            <p:cNvPr id="183" name="Oval 182"/>
            <p:cNvSpPr>
              <a:spLocks noChangeArrowheads="1"/>
            </p:cNvSpPr>
            <p:nvPr/>
          </p:nvSpPr>
          <p:spPr bwMode="auto">
            <a:xfrm flipV="1">
              <a:off x="1874209" y="1695717"/>
              <a:ext cx="1125439" cy="31844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5" name="Oval 184"/>
            <p:cNvSpPr>
              <a:spLocks noChangeArrowheads="1"/>
            </p:cNvSpPr>
            <p:nvPr/>
          </p:nvSpPr>
          <p:spPr bwMode="auto">
            <a:xfrm flipV="1">
              <a:off x="1871277" y="1576300"/>
              <a:ext cx="1125439" cy="31844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87" name="Freeform 186"/>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8" name="Freeform 187"/>
            <p:cNvSpPr/>
            <p:nvPr/>
          </p:nvSpPr>
          <p:spPr bwMode="auto">
            <a:xfrm>
              <a:off x="2536577" y="1728498"/>
              <a:ext cx="243258" cy="9600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89" name="Freeform 188"/>
            <p:cNvSpPr/>
            <p:nvPr/>
          </p:nvSpPr>
          <p:spPr bwMode="auto">
            <a:xfrm>
              <a:off x="2091090" y="1730839"/>
              <a:ext cx="240328" cy="96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90" name="Straight Connector 189"/>
            <p:cNvCxnSpPr>
              <a:cxnSpLocks noChangeShapeType="1"/>
              <a:endCxn id="185" idx="2"/>
            </p:cNvCxnSpPr>
            <p:nvPr/>
          </p:nvCxnSpPr>
          <p:spPr bwMode="auto">
            <a:xfrm flipH="1" flipV="1">
              <a:off x="1871277" y="1737864"/>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91" name="Straight Connector 190"/>
            <p:cNvCxnSpPr>
              <a:cxnSpLocks noChangeShapeType="1"/>
            </p:cNvCxnSpPr>
            <p:nvPr/>
          </p:nvCxnSpPr>
          <p:spPr bwMode="auto">
            <a:xfrm flipH="1" flipV="1">
              <a:off x="2996716" y="1735522"/>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3761" name="Straight Connector 316"/>
          <p:cNvCxnSpPr/>
          <p:nvPr/>
        </p:nvCxnSpPr>
        <p:spPr>
          <a:xfrm flipH="1">
            <a:off x="5861050" y="3227388"/>
            <a:ext cx="1422400" cy="454025"/>
          </a:xfrm>
          <a:prstGeom prst="line">
            <a:avLst/>
          </a:prstGeom>
          <a:ln w="9525" cap="flat" cmpd="sng">
            <a:solidFill>
              <a:schemeClr val="tx1"/>
            </a:solidFill>
            <a:prstDash val="solid"/>
            <a:headEnd type="none" w="med" len="med"/>
            <a:tailEnd type="none" w="med" len="med"/>
          </a:ln>
        </p:spPr>
      </p:cxnSp>
      <p:cxnSp>
        <p:nvCxnSpPr>
          <p:cNvPr id="73762" name="Straight Connector 317"/>
          <p:cNvCxnSpPr/>
          <p:nvPr/>
        </p:nvCxnSpPr>
        <p:spPr>
          <a:xfrm flipH="1">
            <a:off x="5684838" y="2803525"/>
            <a:ext cx="898525" cy="728663"/>
          </a:xfrm>
          <a:prstGeom prst="line">
            <a:avLst/>
          </a:prstGeom>
          <a:ln w="9525" cap="flat" cmpd="sng">
            <a:solidFill>
              <a:schemeClr val="tx1"/>
            </a:solidFill>
            <a:prstDash val="solid"/>
            <a:headEnd type="none" w="med" len="med"/>
            <a:tailEnd type="none" w="med" len="med"/>
          </a:ln>
        </p:spPr>
      </p:cxnSp>
      <p:cxnSp>
        <p:nvCxnSpPr>
          <p:cNvPr id="73763" name="Straight Connector 318"/>
          <p:cNvCxnSpPr>
            <a:stCxn id="73876" idx="9"/>
          </p:cNvCxnSpPr>
          <p:nvPr/>
        </p:nvCxnSpPr>
        <p:spPr>
          <a:xfrm>
            <a:off x="4849813" y="2381250"/>
            <a:ext cx="555625" cy="1125538"/>
          </a:xfrm>
          <a:prstGeom prst="line">
            <a:avLst/>
          </a:prstGeom>
          <a:ln w="9525" cap="flat" cmpd="sng">
            <a:solidFill>
              <a:schemeClr val="tx1"/>
            </a:solidFill>
            <a:prstDash val="solid"/>
            <a:headEnd type="none" w="med" len="med"/>
            <a:tailEnd type="none" w="med" len="med"/>
          </a:ln>
        </p:spPr>
      </p:cxnSp>
      <p:grpSp>
        <p:nvGrpSpPr>
          <p:cNvPr id="73764" name="Group 347"/>
          <p:cNvGrpSpPr/>
          <p:nvPr/>
        </p:nvGrpSpPr>
        <p:grpSpPr>
          <a:xfrm>
            <a:off x="5254625" y="3497263"/>
            <a:ext cx="611188" cy="296862"/>
            <a:chOff x="1871277" y="1576300"/>
            <a:chExt cx="1128371" cy="437860"/>
          </a:xfrm>
        </p:grpSpPr>
        <p:sp>
          <p:nvSpPr>
            <p:cNvPr id="173" name="Oval 172"/>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5" name="Oval 174"/>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7" name="Freeform 176"/>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8" name="Freeform 177"/>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9" name="Freeform 178"/>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80" name="Straight Connector 179"/>
            <p:cNvCxnSpPr>
              <a:cxnSpLocks noChangeShapeType="1"/>
              <a:endCxn id="175" idx="2"/>
            </p:cNvCxnSpPr>
            <p:nvPr/>
          </p:nvCxnSpPr>
          <p:spPr bwMode="auto">
            <a:xfrm flipH="1" flipV="1">
              <a:off x="1871277" y="1737863"/>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81" name="Straight Connector 180"/>
            <p:cNvCxnSpPr>
              <a:cxnSpLocks noChangeShapeType="1"/>
            </p:cNvCxnSpPr>
            <p:nvPr/>
          </p:nvCxnSpPr>
          <p:spPr bwMode="auto">
            <a:xfrm flipH="1" flipV="1">
              <a:off x="2996716" y="1735522"/>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3765" name="Straight Connector 22"/>
          <p:cNvCxnSpPr/>
          <p:nvPr/>
        </p:nvCxnSpPr>
        <p:spPr>
          <a:xfrm>
            <a:off x="2362200" y="2578100"/>
            <a:ext cx="1230313" cy="796925"/>
          </a:xfrm>
          <a:prstGeom prst="line">
            <a:avLst/>
          </a:prstGeom>
          <a:ln w="9525" cap="flat" cmpd="sng">
            <a:solidFill>
              <a:schemeClr val="tx1"/>
            </a:solidFill>
            <a:prstDash val="solid"/>
            <a:headEnd type="none" w="med" len="med"/>
            <a:tailEnd type="none" w="med" len="med"/>
          </a:ln>
        </p:spPr>
      </p:cxnSp>
      <p:cxnSp>
        <p:nvCxnSpPr>
          <p:cNvPr id="73766" name="Straight Connector 305"/>
          <p:cNvCxnSpPr/>
          <p:nvPr/>
        </p:nvCxnSpPr>
        <p:spPr>
          <a:xfrm>
            <a:off x="1617663" y="2909888"/>
            <a:ext cx="1885950" cy="519112"/>
          </a:xfrm>
          <a:prstGeom prst="line">
            <a:avLst/>
          </a:prstGeom>
          <a:ln w="9525" cap="flat" cmpd="sng">
            <a:solidFill>
              <a:schemeClr val="tx1"/>
            </a:solidFill>
            <a:prstDash val="solid"/>
            <a:headEnd type="none" w="med" len="med"/>
            <a:tailEnd type="none" w="med" len="med"/>
          </a:ln>
        </p:spPr>
      </p:cxnSp>
      <p:cxnSp>
        <p:nvCxnSpPr>
          <p:cNvPr id="73767" name="Straight Connector 306"/>
          <p:cNvCxnSpPr/>
          <p:nvPr/>
        </p:nvCxnSpPr>
        <p:spPr>
          <a:xfrm>
            <a:off x="1230313" y="3278188"/>
            <a:ext cx="2273300" cy="260350"/>
          </a:xfrm>
          <a:prstGeom prst="line">
            <a:avLst/>
          </a:prstGeom>
          <a:ln w="9525" cap="flat" cmpd="sng">
            <a:solidFill>
              <a:schemeClr val="tx1"/>
            </a:solidFill>
            <a:prstDash val="solid"/>
            <a:headEnd type="none" w="med" len="med"/>
            <a:tailEnd type="none" w="med" len="med"/>
          </a:ln>
        </p:spPr>
      </p:cxnSp>
      <p:grpSp>
        <p:nvGrpSpPr>
          <p:cNvPr id="73768" name="Group 347"/>
          <p:cNvGrpSpPr/>
          <p:nvPr/>
        </p:nvGrpSpPr>
        <p:grpSpPr>
          <a:xfrm>
            <a:off x="3502025" y="3335338"/>
            <a:ext cx="611188" cy="296862"/>
            <a:chOff x="1871277" y="1576300"/>
            <a:chExt cx="1128371" cy="437860"/>
          </a:xfrm>
        </p:grpSpPr>
        <p:sp>
          <p:nvSpPr>
            <p:cNvPr id="161" name="Oval 160"/>
            <p:cNvSpPr>
              <a:spLocks noChangeArrowheads="1"/>
            </p:cNvSpPr>
            <p:nvPr/>
          </p:nvSpPr>
          <p:spPr bwMode="auto">
            <a:xfrm flipV="1">
              <a:off x="1874209" y="1695716"/>
              <a:ext cx="1125439" cy="31844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3" name="Oval 162"/>
            <p:cNvSpPr>
              <a:spLocks noChangeArrowheads="1"/>
            </p:cNvSpPr>
            <p:nvPr/>
          </p:nvSpPr>
          <p:spPr bwMode="auto">
            <a:xfrm flipV="1">
              <a:off x="1871277" y="1576300"/>
              <a:ext cx="1125439" cy="31844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5" name="Freeform 164"/>
            <p:cNvSpPr/>
            <p:nvPr/>
          </p:nvSpPr>
          <p:spPr bwMode="auto">
            <a:xfrm>
              <a:off x="2102814" y="1632496"/>
              <a:ext cx="662368" cy="11239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6" name="Freeform 165"/>
            <p:cNvSpPr/>
            <p:nvPr/>
          </p:nvSpPr>
          <p:spPr bwMode="auto">
            <a:xfrm>
              <a:off x="2536577" y="1728497"/>
              <a:ext cx="243258" cy="96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7" name="Freeform 166"/>
            <p:cNvSpPr/>
            <p:nvPr/>
          </p:nvSpPr>
          <p:spPr bwMode="auto">
            <a:xfrm>
              <a:off x="2091090" y="1730839"/>
              <a:ext cx="240328" cy="9600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8" name="Straight Connector 167"/>
            <p:cNvCxnSpPr>
              <a:cxnSpLocks noChangeShapeType="1"/>
              <a:endCxn id="163" idx="2"/>
            </p:cNvCxnSpPr>
            <p:nvPr/>
          </p:nvCxnSpPr>
          <p:spPr bwMode="auto">
            <a:xfrm flipH="1" flipV="1">
              <a:off x="1871277" y="1737863"/>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9" name="Straight Connector 168"/>
            <p:cNvCxnSpPr>
              <a:cxnSpLocks noChangeShapeType="1"/>
            </p:cNvCxnSpPr>
            <p:nvPr/>
          </p:nvCxnSpPr>
          <p:spPr bwMode="auto">
            <a:xfrm flipH="1" flipV="1">
              <a:off x="2996716" y="1735522"/>
              <a:ext cx="2932" cy="121758"/>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170"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Oval 3"/>
          <p:cNvSpPr/>
          <p:nvPr/>
        </p:nvSpPr>
        <p:spPr>
          <a:xfrm>
            <a:off x="1520825" y="4203700"/>
            <a:ext cx="2941638" cy="132397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5779" name="Straight Connector 10"/>
          <p:cNvCxnSpPr>
            <a:stCxn id="507" idx="7"/>
          </p:cNvCxnSpPr>
          <p:nvPr/>
        </p:nvCxnSpPr>
        <p:spPr>
          <a:xfrm>
            <a:off x="2555875" y="4437063"/>
            <a:ext cx="969963" cy="68262"/>
          </a:xfrm>
          <a:prstGeom prst="line">
            <a:avLst/>
          </a:prstGeom>
          <a:ln w="15875" cap="flat" cmpd="sng">
            <a:solidFill>
              <a:schemeClr val="tx1"/>
            </a:solidFill>
            <a:prstDash val="solid"/>
            <a:headEnd type="none" w="med" len="med"/>
            <a:tailEnd type="none" w="med" len="med"/>
          </a:ln>
        </p:spPr>
      </p:cxnSp>
      <p:cxnSp>
        <p:nvCxnSpPr>
          <p:cNvPr id="75780" name="Straight Connector 297"/>
          <p:cNvCxnSpPr/>
          <p:nvPr/>
        </p:nvCxnSpPr>
        <p:spPr>
          <a:xfrm>
            <a:off x="3059113" y="4724400"/>
            <a:ext cx="109537" cy="79375"/>
          </a:xfrm>
          <a:prstGeom prst="line">
            <a:avLst/>
          </a:prstGeom>
          <a:ln w="15875" cap="flat" cmpd="sng">
            <a:solidFill>
              <a:schemeClr val="tx1"/>
            </a:solidFill>
            <a:prstDash val="solid"/>
            <a:headEnd type="none" w="med" len="med"/>
            <a:tailEnd type="none" w="med" len="med"/>
          </a:ln>
        </p:spPr>
      </p:cxnSp>
      <p:cxnSp>
        <p:nvCxnSpPr>
          <p:cNvPr id="75781" name="Straight Connector 298"/>
          <p:cNvCxnSpPr/>
          <p:nvPr/>
        </p:nvCxnSpPr>
        <p:spPr>
          <a:xfrm flipV="1">
            <a:off x="2876550" y="4919663"/>
            <a:ext cx="222250" cy="44450"/>
          </a:xfrm>
          <a:prstGeom prst="line">
            <a:avLst/>
          </a:prstGeom>
          <a:ln w="15875" cap="flat" cmpd="sng">
            <a:solidFill>
              <a:schemeClr val="tx1"/>
            </a:solidFill>
            <a:prstDash val="solid"/>
            <a:headEnd type="none" w="med" len="med"/>
            <a:tailEnd type="none" w="med" len="med"/>
          </a:ln>
        </p:spPr>
      </p:cxnSp>
      <p:cxnSp>
        <p:nvCxnSpPr>
          <p:cNvPr id="75782" name="Straight Connector 299"/>
          <p:cNvCxnSpPr/>
          <p:nvPr/>
        </p:nvCxnSpPr>
        <p:spPr>
          <a:xfrm flipV="1">
            <a:off x="2603500" y="4751388"/>
            <a:ext cx="177800" cy="106362"/>
          </a:xfrm>
          <a:prstGeom prst="line">
            <a:avLst/>
          </a:prstGeom>
          <a:ln w="15875" cap="flat" cmpd="sng">
            <a:solidFill>
              <a:schemeClr val="tx1"/>
            </a:solidFill>
            <a:prstDash val="solid"/>
            <a:headEnd type="none" w="med" len="med"/>
            <a:tailEnd type="none" w="med" len="med"/>
          </a:ln>
        </p:spPr>
      </p:cxnSp>
      <p:cxnSp>
        <p:nvCxnSpPr>
          <p:cNvPr id="75783" name="Straight Connector 300"/>
          <p:cNvCxnSpPr>
            <a:stCxn id="444" idx="6"/>
          </p:cNvCxnSpPr>
          <p:nvPr/>
        </p:nvCxnSpPr>
        <p:spPr>
          <a:xfrm flipV="1">
            <a:off x="2317750" y="5038725"/>
            <a:ext cx="188913" cy="95250"/>
          </a:xfrm>
          <a:prstGeom prst="line">
            <a:avLst/>
          </a:prstGeom>
          <a:ln w="15875" cap="flat" cmpd="sng">
            <a:solidFill>
              <a:schemeClr val="tx1"/>
            </a:solidFill>
            <a:prstDash val="solid"/>
            <a:headEnd type="none" w="med" len="med"/>
            <a:tailEnd type="none" w="med" len="med"/>
          </a:ln>
        </p:spPr>
      </p:cxnSp>
      <p:cxnSp>
        <p:nvCxnSpPr>
          <p:cNvPr id="75784" name="Straight Connector 301"/>
          <p:cNvCxnSpPr/>
          <p:nvPr/>
        </p:nvCxnSpPr>
        <p:spPr>
          <a:xfrm flipV="1">
            <a:off x="3073400" y="4967288"/>
            <a:ext cx="231775" cy="244475"/>
          </a:xfrm>
          <a:prstGeom prst="line">
            <a:avLst/>
          </a:prstGeom>
          <a:ln w="15875" cap="flat" cmpd="sng">
            <a:solidFill>
              <a:schemeClr val="tx1"/>
            </a:solidFill>
            <a:prstDash val="solid"/>
            <a:headEnd type="none" w="med" len="med"/>
            <a:tailEnd type="none" w="med" len="med"/>
          </a:ln>
        </p:spPr>
      </p:cxnSp>
      <p:cxnSp>
        <p:nvCxnSpPr>
          <p:cNvPr id="75785" name="Straight Connector 302"/>
          <p:cNvCxnSpPr/>
          <p:nvPr/>
        </p:nvCxnSpPr>
        <p:spPr>
          <a:xfrm flipH="1" flipV="1">
            <a:off x="3524250" y="4954588"/>
            <a:ext cx="327025" cy="119062"/>
          </a:xfrm>
          <a:prstGeom prst="line">
            <a:avLst/>
          </a:prstGeom>
          <a:ln w="15875" cap="flat" cmpd="sng">
            <a:solidFill>
              <a:schemeClr val="tx1"/>
            </a:solidFill>
            <a:prstDash val="solid"/>
            <a:headEnd type="none" w="med" len="med"/>
            <a:tailEnd type="none" w="med" len="med"/>
          </a:ln>
        </p:spPr>
      </p:cxnSp>
      <p:cxnSp>
        <p:nvCxnSpPr>
          <p:cNvPr id="75786" name="Straight Connector 303"/>
          <p:cNvCxnSpPr/>
          <p:nvPr/>
        </p:nvCxnSpPr>
        <p:spPr>
          <a:xfrm flipV="1">
            <a:off x="3511550" y="4619625"/>
            <a:ext cx="260350" cy="188913"/>
          </a:xfrm>
          <a:prstGeom prst="line">
            <a:avLst/>
          </a:prstGeom>
          <a:ln w="15875" cap="flat" cmpd="sng">
            <a:solidFill>
              <a:schemeClr val="tx1"/>
            </a:solidFill>
            <a:prstDash val="solid"/>
            <a:headEnd type="none" w="med" len="med"/>
            <a:tailEnd type="none" w="med" len="med"/>
          </a:ln>
        </p:spPr>
      </p:cxnSp>
      <p:cxnSp>
        <p:nvCxnSpPr>
          <p:cNvPr id="75787" name="Straight Connector 304"/>
          <p:cNvCxnSpPr>
            <a:endCxn id="505" idx="7"/>
          </p:cNvCxnSpPr>
          <p:nvPr/>
        </p:nvCxnSpPr>
        <p:spPr>
          <a:xfrm flipH="1" flipV="1">
            <a:off x="2557463" y="4494213"/>
            <a:ext cx="207962" cy="84137"/>
          </a:xfrm>
          <a:prstGeom prst="line">
            <a:avLst/>
          </a:prstGeom>
          <a:ln w="15875" cap="flat" cmpd="sng">
            <a:solidFill>
              <a:schemeClr val="tx1"/>
            </a:solidFill>
            <a:prstDash val="solid"/>
            <a:headEnd type="none" w="med" len="med"/>
            <a:tailEnd type="none" w="med" len="med"/>
          </a:ln>
        </p:spPr>
      </p:cxnSp>
      <p:sp>
        <p:nvSpPr>
          <p:cNvPr id="75788" name="TextBox 39958"/>
          <p:cNvSpPr txBox="1"/>
          <p:nvPr/>
        </p:nvSpPr>
        <p:spPr>
          <a:xfrm>
            <a:off x="1655763" y="4533900"/>
            <a:ext cx="93662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C</a:t>
            </a:r>
          </a:p>
        </p:txBody>
      </p:sp>
      <p:grpSp>
        <p:nvGrpSpPr>
          <p:cNvPr id="75789" name="Group 347"/>
          <p:cNvGrpSpPr/>
          <p:nvPr/>
        </p:nvGrpSpPr>
        <p:grpSpPr>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0" name="Freeform 499"/>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1" name="Freeform 500"/>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 name="Freeform 501"/>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790" name="Group 347"/>
          <p:cNvGrpSpPr/>
          <p:nvPr/>
        </p:nvGrpSpPr>
        <p:grpSpPr>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2" name="Freeform 481"/>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3" name="Freeform 482"/>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4" name="Freeform 483"/>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791" name="Group 347"/>
          <p:cNvGrpSpPr/>
          <p:nvPr/>
        </p:nvGrpSpPr>
        <p:grpSpPr>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3" name="Freeform 472"/>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4" name="Freeform 473"/>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5" name="Freeform 474"/>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792" name="Group 347"/>
          <p:cNvGrpSpPr/>
          <p:nvPr/>
        </p:nvGrpSpPr>
        <p:grpSpPr>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4" name="Freeform 463"/>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5" name="Freeform 464"/>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6" name="Freeform 465"/>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5793" name="Oval 3"/>
          <p:cNvSpPr/>
          <p:nvPr/>
        </p:nvSpPr>
        <p:spPr>
          <a:xfrm>
            <a:off x="4614863" y="3649663"/>
            <a:ext cx="3219450" cy="13430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5794" name="Straight Connector 10"/>
          <p:cNvCxnSpPr>
            <a:stCxn id="599" idx="7"/>
          </p:cNvCxnSpPr>
          <p:nvPr/>
        </p:nvCxnSpPr>
        <p:spPr>
          <a:xfrm>
            <a:off x="5748338" y="3886200"/>
            <a:ext cx="1062037" cy="69850"/>
          </a:xfrm>
          <a:prstGeom prst="line">
            <a:avLst/>
          </a:prstGeom>
          <a:ln w="15875" cap="flat" cmpd="sng">
            <a:solidFill>
              <a:schemeClr val="tx1"/>
            </a:solidFill>
            <a:prstDash val="solid"/>
            <a:headEnd type="none" w="med" len="med"/>
            <a:tailEnd type="none" w="med" len="med"/>
          </a:ln>
        </p:spPr>
      </p:cxnSp>
      <p:cxnSp>
        <p:nvCxnSpPr>
          <p:cNvPr id="75795" name="Straight Connector 297"/>
          <p:cNvCxnSpPr/>
          <p:nvPr/>
        </p:nvCxnSpPr>
        <p:spPr>
          <a:xfrm>
            <a:off x="6299200" y="4176713"/>
            <a:ext cx="120650" cy="82550"/>
          </a:xfrm>
          <a:prstGeom prst="line">
            <a:avLst/>
          </a:prstGeom>
          <a:ln w="15875" cap="flat" cmpd="sng">
            <a:solidFill>
              <a:schemeClr val="tx1"/>
            </a:solidFill>
            <a:prstDash val="solid"/>
            <a:headEnd type="none" w="med" len="med"/>
            <a:tailEnd type="none" w="med" len="med"/>
          </a:ln>
        </p:spPr>
      </p:cxnSp>
      <p:cxnSp>
        <p:nvCxnSpPr>
          <p:cNvPr id="75796" name="Straight Connector 298"/>
          <p:cNvCxnSpPr/>
          <p:nvPr/>
        </p:nvCxnSpPr>
        <p:spPr>
          <a:xfrm flipV="1">
            <a:off x="6099175" y="4376738"/>
            <a:ext cx="242888" cy="44450"/>
          </a:xfrm>
          <a:prstGeom prst="line">
            <a:avLst/>
          </a:prstGeom>
          <a:ln w="15875" cap="flat" cmpd="sng">
            <a:solidFill>
              <a:schemeClr val="tx1"/>
            </a:solidFill>
            <a:prstDash val="solid"/>
            <a:headEnd type="none" w="med" len="med"/>
            <a:tailEnd type="none" w="med" len="med"/>
          </a:ln>
        </p:spPr>
      </p:cxnSp>
      <p:cxnSp>
        <p:nvCxnSpPr>
          <p:cNvPr id="75797" name="Straight Connector 299"/>
          <p:cNvCxnSpPr/>
          <p:nvPr/>
        </p:nvCxnSpPr>
        <p:spPr>
          <a:xfrm flipV="1">
            <a:off x="5800725" y="4205288"/>
            <a:ext cx="195263" cy="106362"/>
          </a:xfrm>
          <a:prstGeom prst="line">
            <a:avLst/>
          </a:prstGeom>
          <a:ln w="15875" cap="flat" cmpd="sng">
            <a:solidFill>
              <a:schemeClr val="tx1"/>
            </a:solidFill>
            <a:prstDash val="solid"/>
            <a:headEnd type="none" w="med" len="med"/>
            <a:tailEnd type="none" w="med" len="med"/>
          </a:ln>
        </p:spPr>
      </p:cxnSp>
      <p:cxnSp>
        <p:nvCxnSpPr>
          <p:cNvPr id="75798" name="Straight Connector 300"/>
          <p:cNvCxnSpPr>
            <a:stCxn id="536" idx="6"/>
          </p:cNvCxnSpPr>
          <p:nvPr/>
        </p:nvCxnSpPr>
        <p:spPr>
          <a:xfrm flipV="1">
            <a:off x="5487988" y="4497388"/>
            <a:ext cx="206375" cy="95250"/>
          </a:xfrm>
          <a:prstGeom prst="line">
            <a:avLst/>
          </a:prstGeom>
          <a:ln w="15875" cap="flat" cmpd="sng">
            <a:solidFill>
              <a:schemeClr val="tx1"/>
            </a:solidFill>
            <a:prstDash val="solid"/>
            <a:headEnd type="none" w="med" len="med"/>
            <a:tailEnd type="none" w="med" len="med"/>
          </a:ln>
        </p:spPr>
      </p:cxnSp>
      <p:cxnSp>
        <p:nvCxnSpPr>
          <p:cNvPr id="75799" name="Straight Connector 301"/>
          <p:cNvCxnSpPr/>
          <p:nvPr/>
        </p:nvCxnSpPr>
        <p:spPr>
          <a:xfrm flipV="1">
            <a:off x="6315075" y="4424363"/>
            <a:ext cx="254000" cy="247650"/>
          </a:xfrm>
          <a:prstGeom prst="line">
            <a:avLst/>
          </a:prstGeom>
          <a:ln w="15875" cap="flat" cmpd="sng">
            <a:solidFill>
              <a:schemeClr val="tx1"/>
            </a:solidFill>
            <a:prstDash val="solid"/>
            <a:headEnd type="none" w="med" len="med"/>
            <a:tailEnd type="none" w="med" len="med"/>
          </a:ln>
        </p:spPr>
      </p:cxnSp>
      <p:cxnSp>
        <p:nvCxnSpPr>
          <p:cNvPr id="75800" name="Straight Connector 302"/>
          <p:cNvCxnSpPr/>
          <p:nvPr/>
        </p:nvCxnSpPr>
        <p:spPr>
          <a:xfrm flipH="1" flipV="1">
            <a:off x="6778625" y="4403725"/>
            <a:ext cx="358775" cy="120650"/>
          </a:xfrm>
          <a:prstGeom prst="line">
            <a:avLst/>
          </a:prstGeom>
          <a:ln w="15875" cap="flat" cmpd="sng">
            <a:solidFill>
              <a:schemeClr val="tx1"/>
            </a:solidFill>
            <a:prstDash val="solid"/>
            <a:headEnd type="none" w="med" len="med"/>
            <a:tailEnd type="none" w="med" len="med"/>
          </a:ln>
        </p:spPr>
      </p:cxnSp>
      <p:cxnSp>
        <p:nvCxnSpPr>
          <p:cNvPr id="75801" name="Straight Connector 303"/>
          <p:cNvCxnSpPr/>
          <p:nvPr/>
        </p:nvCxnSpPr>
        <p:spPr>
          <a:xfrm flipV="1">
            <a:off x="6794500" y="4070350"/>
            <a:ext cx="285750" cy="192088"/>
          </a:xfrm>
          <a:prstGeom prst="line">
            <a:avLst/>
          </a:prstGeom>
          <a:ln w="15875" cap="flat" cmpd="sng">
            <a:solidFill>
              <a:schemeClr val="tx1"/>
            </a:solidFill>
            <a:prstDash val="solid"/>
            <a:headEnd type="none" w="med" len="med"/>
            <a:tailEnd type="none" w="med" len="med"/>
          </a:ln>
        </p:spPr>
      </p:cxnSp>
      <p:cxnSp>
        <p:nvCxnSpPr>
          <p:cNvPr id="75802" name="Straight Connector 304"/>
          <p:cNvCxnSpPr>
            <a:endCxn id="597" idx="7"/>
          </p:cNvCxnSpPr>
          <p:nvPr/>
        </p:nvCxnSpPr>
        <p:spPr>
          <a:xfrm flipH="1" flipV="1">
            <a:off x="5749925" y="3943350"/>
            <a:ext cx="227013" cy="85725"/>
          </a:xfrm>
          <a:prstGeom prst="line">
            <a:avLst/>
          </a:prstGeom>
          <a:ln w="15875" cap="flat" cmpd="sng">
            <a:solidFill>
              <a:schemeClr val="tx1"/>
            </a:solidFill>
            <a:prstDash val="solid"/>
            <a:headEnd type="none" w="med" len="med"/>
            <a:tailEnd type="none" w="med" len="med"/>
          </a:ln>
        </p:spPr>
      </p:cxnSp>
      <p:sp>
        <p:nvSpPr>
          <p:cNvPr id="75803" name="TextBox 39958"/>
          <p:cNvSpPr txBox="1"/>
          <p:nvPr/>
        </p:nvSpPr>
        <p:spPr>
          <a:xfrm>
            <a:off x="4764088" y="3983038"/>
            <a:ext cx="92392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B</a:t>
            </a:r>
          </a:p>
        </p:txBody>
      </p:sp>
      <p:grpSp>
        <p:nvGrpSpPr>
          <p:cNvPr id="75804" name="Group 347"/>
          <p:cNvGrpSpPr/>
          <p:nvPr/>
        </p:nvGrpSpPr>
        <p:grpSpPr>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1" name="Freeform 600"/>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2" name="Freeform 601"/>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3" name="Freeform 602"/>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05" name="Group 347"/>
          <p:cNvGrpSpPr/>
          <p:nvPr/>
        </p:nvGrpSpPr>
        <p:grpSpPr>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4" name="Freeform 573"/>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5" name="Freeform 574"/>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6" name="Freeform 575"/>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06" name="Group 347"/>
          <p:cNvGrpSpPr/>
          <p:nvPr/>
        </p:nvGrpSpPr>
        <p:grpSpPr>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5" name="Freeform 564"/>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6" name="Freeform 565"/>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7" name="Freeform 566"/>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07" name="Group 347"/>
          <p:cNvGrpSpPr/>
          <p:nvPr/>
        </p:nvGrpSpPr>
        <p:grpSpPr>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6" name="Freeform 555"/>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7" name="Freeform 556"/>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8" name="Freeform 557"/>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5808" name="Oval 3"/>
          <p:cNvSpPr/>
          <p:nvPr/>
        </p:nvSpPr>
        <p:spPr>
          <a:xfrm>
            <a:off x="1733550" y="2725738"/>
            <a:ext cx="3475038" cy="13811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5809" name="Straight Connector 10"/>
          <p:cNvCxnSpPr>
            <a:stCxn id="415" idx="7"/>
          </p:cNvCxnSpPr>
          <p:nvPr/>
        </p:nvCxnSpPr>
        <p:spPr>
          <a:xfrm>
            <a:off x="2957513" y="2968625"/>
            <a:ext cx="1146175" cy="73025"/>
          </a:xfrm>
          <a:prstGeom prst="line">
            <a:avLst/>
          </a:prstGeom>
          <a:ln w="15875" cap="flat" cmpd="sng">
            <a:solidFill>
              <a:schemeClr val="tx1"/>
            </a:solidFill>
            <a:prstDash val="solid"/>
            <a:headEnd type="none" w="med" len="med"/>
            <a:tailEnd type="none" w="med" len="med"/>
          </a:ln>
        </p:spPr>
      </p:cxnSp>
      <p:cxnSp>
        <p:nvCxnSpPr>
          <p:cNvPr id="75810" name="Straight Connector 297"/>
          <p:cNvCxnSpPr/>
          <p:nvPr/>
        </p:nvCxnSpPr>
        <p:spPr>
          <a:xfrm>
            <a:off x="3551238" y="3268663"/>
            <a:ext cx="130175" cy="84137"/>
          </a:xfrm>
          <a:prstGeom prst="line">
            <a:avLst/>
          </a:prstGeom>
          <a:ln w="15875" cap="flat" cmpd="sng">
            <a:solidFill>
              <a:schemeClr val="tx1"/>
            </a:solidFill>
            <a:prstDash val="solid"/>
            <a:headEnd type="none" w="med" len="med"/>
            <a:tailEnd type="none" w="med" len="med"/>
          </a:ln>
        </p:spPr>
      </p:cxnSp>
      <p:cxnSp>
        <p:nvCxnSpPr>
          <p:cNvPr id="75811" name="Straight Connector 298"/>
          <p:cNvCxnSpPr/>
          <p:nvPr/>
        </p:nvCxnSpPr>
        <p:spPr>
          <a:xfrm flipV="1">
            <a:off x="3335338" y="3473450"/>
            <a:ext cx="263525" cy="46038"/>
          </a:xfrm>
          <a:prstGeom prst="line">
            <a:avLst/>
          </a:prstGeom>
          <a:ln w="15875" cap="flat" cmpd="sng">
            <a:solidFill>
              <a:schemeClr val="tx1"/>
            </a:solidFill>
            <a:prstDash val="solid"/>
            <a:headEnd type="none" w="med" len="med"/>
            <a:tailEnd type="none" w="med" len="med"/>
          </a:ln>
        </p:spPr>
      </p:cxnSp>
      <p:cxnSp>
        <p:nvCxnSpPr>
          <p:cNvPr id="75812" name="Straight Connector 299"/>
          <p:cNvCxnSpPr/>
          <p:nvPr/>
        </p:nvCxnSpPr>
        <p:spPr>
          <a:xfrm flipV="1">
            <a:off x="3014663" y="3297238"/>
            <a:ext cx="209550" cy="109537"/>
          </a:xfrm>
          <a:prstGeom prst="line">
            <a:avLst/>
          </a:prstGeom>
          <a:ln w="15875" cap="flat" cmpd="sng">
            <a:solidFill>
              <a:schemeClr val="tx1"/>
            </a:solidFill>
            <a:prstDash val="solid"/>
            <a:headEnd type="none" w="med" len="med"/>
            <a:tailEnd type="none" w="med" len="med"/>
          </a:ln>
        </p:spPr>
      </p:cxnSp>
      <p:cxnSp>
        <p:nvCxnSpPr>
          <p:cNvPr id="75813" name="Straight Connector 300"/>
          <p:cNvCxnSpPr>
            <a:stCxn id="352" idx="6"/>
          </p:cNvCxnSpPr>
          <p:nvPr/>
        </p:nvCxnSpPr>
        <p:spPr>
          <a:xfrm flipV="1">
            <a:off x="2676525" y="3597275"/>
            <a:ext cx="222250" cy="98425"/>
          </a:xfrm>
          <a:prstGeom prst="line">
            <a:avLst/>
          </a:prstGeom>
          <a:ln w="15875" cap="flat" cmpd="sng">
            <a:solidFill>
              <a:schemeClr val="tx1"/>
            </a:solidFill>
            <a:prstDash val="solid"/>
            <a:headEnd type="none" w="med" len="med"/>
            <a:tailEnd type="none" w="med" len="med"/>
          </a:ln>
        </p:spPr>
      </p:cxnSp>
      <p:cxnSp>
        <p:nvCxnSpPr>
          <p:cNvPr id="75814" name="Straight Connector 301"/>
          <p:cNvCxnSpPr/>
          <p:nvPr/>
        </p:nvCxnSpPr>
        <p:spPr>
          <a:xfrm flipV="1">
            <a:off x="3568700" y="3522663"/>
            <a:ext cx="273050" cy="254000"/>
          </a:xfrm>
          <a:prstGeom prst="line">
            <a:avLst/>
          </a:prstGeom>
          <a:ln w="15875" cap="flat" cmpd="sng">
            <a:solidFill>
              <a:schemeClr val="tx1"/>
            </a:solidFill>
            <a:prstDash val="solid"/>
            <a:headEnd type="none" w="med" len="med"/>
            <a:tailEnd type="none" w="med" len="med"/>
          </a:ln>
        </p:spPr>
      </p:cxnSp>
      <p:cxnSp>
        <p:nvCxnSpPr>
          <p:cNvPr id="75815" name="Straight Connector 302"/>
          <p:cNvCxnSpPr/>
          <p:nvPr/>
        </p:nvCxnSpPr>
        <p:spPr>
          <a:xfrm flipH="1" flipV="1">
            <a:off x="4100513" y="3508375"/>
            <a:ext cx="387350" cy="125413"/>
          </a:xfrm>
          <a:prstGeom prst="line">
            <a:avLst/>
          </a:prstGeom>
          <a:ln w="15875" cap="flat" cmpd="sng">
            <a:solidFill>
              <a:schemeClr val="tx1"/>
            </a:solidFill>
            <a:prstDash val="solid"/>
            <a:headEnd type="none" w="med" len="med"/>
            <a:tailEnd type="none" w="med" len="med"/>
          </a:ln>
        </p:spPr>
      </p:cxnSp>
      <p:cxnSp>
        <p:nvCxnSpPr>
          <p:cNvPr id="75816" name="Straight Connector 303"/>
          <p:cNvCxnSpPr/>
          <p:nvPr/>
        </p:nvCxnSpPr>
        <p:spPr>
          <a:xfrm flipV="1">
            <a:off x="4086225" y="3159125"/>
            <a:ext cx="307975" cy="198438"/>
          </a:xfrm>
          <a:prstGeom prst="line">
            <a:avLst/>
          </a:prstGeom>
          <a:ln w="15875" cap="flat" cmpd="sng">
            <a:solidFill>
              <a:schemeClr val="tx1"/>
            </a:solidFill>
            <a:prstDash val="solid"/>
            <a:headEnd type="none" w="med" len="med"/>
            <a:tailEnd type="none" w="med" len="med"/>
          </a:ln>
        </p:spPr>
      </p:cxnSp>
      <p:cxnSp>
        <p:nvCxnSpPr>
          <p:cNvPr id="75817" name="Straight Connector 304"/>
          <p:cNvCxnSpPr>
            <a:endCxn id="413" idx="7"/>
          </p:cNvCxnSpPr>
          <p:nvPr/>
        </p:nvCxnSpPr>
        <p:spPr>
          <a:xfrm flipH="1" flipV="1">
            <a:off x="2959100" y="3028950"/>
            <a:ext cx="246063" cy="87313"/>
          </a:xfrm>
          <a:prstGeom prst="line">
            <a:avLst/>
          </a:prstGeom>
          <a:ln w="15875" cap="flat" cmpd="sng">
            <a:solidFill>
              <a:schemeClr val="tx1"/>
            </a:solidFill>
            <a:prstDash val="solid"/>
            <a:headEnd type="none" w="med" len="med"/>
            <a:tailEnd type="none" w="med" len="med"/>
          </a:ln>
        </p:spPr>
      </p:cxnSp>
      <p:sp>
        <p:nvSpPr>
          <p:cNvPr id="75818" name="TextBox 39958"/>
          <p:cNvSpPr txBox="1"/>
          <p:nvPr/>
        </p:nvSpPr>
        <p:spPr>
          <a:xfrm>
            <a:off x="1893888" y="3070225"/>
            <a:ext cx="947737"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A</a:t>
            </a:r>
          </a:p>
        </p:txBody>
      </p:sp>
      <p:grpSp>
        <p:nvGrpSpPr>
          <p:cNvPr id="75819" name="Group 347"/>
          <p:cNvGrpSpPr/>
          <p:nvPr/>
        </p:nvGrpSpPr>
        <p:grpSpPr>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9" name="Freeform 398"/>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0" name="Freeform 399"/>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1" name="Freeform 400"/>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20" name="Group 347"/>
          <p:cNvGrpSpPr/>
          <p:nvPr/>
        </p:nvGrpSpPr>
        <p:grpSpPr>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0" name="Freeform 389"/>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1" name="Freeform 390"/>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2" name="Freeform 391"/>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21" name="Group 347"/>
          <p:cNvGrpSpPr/>
          <p:nvPr/>
        </p:nvGrpSpPr>
        <p:grpSpPr>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1" name="Freeform 380"/>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2" name="Freeform 381"/>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3" name="Freeform 382"/>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22" name="Group 347"/>
          <p:cNvGrpSpPr/>
          <p:nvPr/>
        </p:nvGrpSpPr>
        <p:grpSpPr>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2" name="Freeform 371"/>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3" name="Freeform 372"/>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4" name="Freeform 373"/>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23" name="Group 347"/>
          <p:cNvGrpSpPr/>
          <p:nvPr/>
        </p:nvGrpSpPr>
        <p:grpSpPr>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3" name="Freeform 362"/>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4" name="Freeform 363"/>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5" name="Freeform 364"/>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24" name="Group 347"/>
          <p:cNvGrpSpPr/>
          <p:nvPr/>
        </p:nvGrpSpPr>
        <p:grpSpPr>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4" name="Freeform 353"/>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5" name="Freeform 354"/>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6" name="Freeform 355"/>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75825"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75826" name="Group 2"/>
          <p:cNvGrpSpPr/>
          <p:nvPr/>
        </p:nvGrpSpPr>
        <p:grpSpPr>
          <a:xfrm>
            <a:off x="1825625" y="2241550"/>
            <a:ext cx="647700" cy="417513"/>
            <a:chOff x="3053396" y="4304255"/>
            <a:chExt cx="648422" cy="418253"/>
          </a:xfrm>
        </p:grpSpPr>
        <p:sp>
          <p:nvSpPr>
            <p:cNvPr id="7599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99"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27" name="Group 131"/>
          <p:cNvGrpSpPr/>
          <p:nvPr/>
        </p:nvGrpSpPr>
        <p:grpSpPr>
          <a:xfrm>
            <a:off x="669925" y="3041650"/>
            <a:ext cx="647700" cy="417513"/>
            <a:chOff x="3053396" y="4304255"/>
            <a:chExt cx="648422" cy="418253"/>
          </a:xfrm>
        </p:grpSpPr>
        <p:sp>
          <p:nvSpPr>
            <p:cNvPr id="7599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97"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28" name="Group 135"/>
          <p:cNvGrpSpPr/>
          <p:nvPr/>
        </p:nvGrpSpPr>
        <p:grpSpPr>
          <a:xfrm>
            <a:off x="6334125" y="2495550"/>
            <a:ext cx="649288" cy="417513"/>
            <a:chOff x="3053396" y="4304255"/>
            <a:chExt cx="648422" cy="418253"/>
          </a:xfrm>
        </p:grpSpPr>
        <p:sp>
          <p:nvSpPr>
            <p:cNvPr id="7599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95"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29" name="Group 138"/>
          <p:cNvGrpSpPr/>
          <p:nvPr/>
        </p:nvGrpSpPr>
        <p:grpSpPr>
          <a:xfrm>
            <a:off x="1241425" y="5353050"/>
            <a:ext cx="647700" cy="417513"/>
            <a:chOff x="3053396" y="4304255"/>
            <a:chExt cx="648422" cy="418253"/>
          </a:xfrm>
        </p:grpSpPr>
        <p:sp>
          <p:nvSpPr>
            <p:cNvPr id="7599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93"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0" name="Group 141"/>
          <p:cNvGrpSpPr/>
          <p:nvPr/>
        </p:nvGrpSpPr>
        <p:grpSpPr>
          <a:xfrm>
            <a:off x="822325" y="4730750"/>
            <a:ext cx="647700" cy="417513"/>
            <a:chOff x="3053396" y="4304255"/>
            <a:chExt cx="648422" cy="418253"/>
          </a:xfrm>
        </p:grpSpPr>
        <p:sp>
          <p:nvSpPr>
            <p:cNvPr id="7599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91"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1" name="Group 144"/>
          <p:cNvGrpSpPr/>
          <p:nvPr/>
        </p:nvGrpSpPr>
        <p:grpSpPr>
          <a:xfrm>
            <a:off x="593725" y="4070350"/>
            <a:ext cx="647700" cy="417513"/>
            <a:chOff x="3053396" y="4304255"/>
            <a:chExt cx="648422" cy="418253"/>
          </a:xfrm>
        </p:grpSpPr>
        <p:sp>
          <p:nvSpPr>
            <p:cNvPr id="7598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89"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2" name="Group 147"/>
          <p:cNvGrpSpPr/>
          <p:nvPr/>
        </p:nvGrpSpPr>
        <p:grpSpPr>
          <a:xfrm>
            <a:off x="7083425" y="2927350"/>
            <a:ext cx="649288" cy="417513"/>
            <a:chOff x="3053396" y="4304255"/>
            <a:chExt cx="648422" cy="418253"/>
          </a:xfrm>
        </p:grpSpPr>
        <p:sp>
          <p:nvSpPr>
            <p:cNvPr id="7598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87"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3" name="Group 150"/>
          <p:cNvGrpSpPr/>
          <p:nvPr/>
        </p:nvGrpSpPr>
        <p:grpSpPr>
          <a:xfrm>
            <a:off x="3425825" y="2000250"/>
            <a:ext cx="649288" cy="417513"/>
            <a:chOff x="3053396" y="4304255"/>
            <a:chExt cx="648422" cy="418253"/>
          </a:xfrm>
        </p:grpSpPr>
        <p:sp>
          <p:nvSpPr>
            <p:cNvPr id="7598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85"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4" name="Group 153"/>
          <p:cNvGrpSpPr/>
          <p:nvPr/>
        </p:nvGrpSpPr>
        <p:grpSpPr>
          <a:xfrm>
            <a:off x="1050925" y="2647950"/>
            <a:ext cx="647700" cy="417513"/>
            <a:chOff x="3053396" y="4304255"/>
            <a:chExt cx="648422" cy="418253"/>
          </a:xfrm>
        </p:grpSpPr>
        <p:sp>
          <p:nvSpPr>
            <p:cNvPr id="7598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83"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5" name="Group 156"/>
          <p:cNvGrpSpPr/>
          <p:nvPr/>
        </p:nvGrpSpPr>
        <p:grpSpPr>
          <a:xfrm>
            <a:off x="4340225" y="1974850"/>
            <a:ext cx="649288" cy="417513"/>
            <a:chOff x="3053396" y="4304255"/>
            <a:chExt cx="648422" cy="418253"/>
          </a:xfrm>
        </p:grpSpPr>
        <p:sp>
          <p:nvSpPr>
            <p:cNvPr id="7598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81"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6" name="Group 160"/>
          <p:cNvGrpSpPr/>
          <p:nvPr/>
        </p:nvGrpSpPr>
        <p:grpSpPr>
          <a:xfrm>
            <a:off x="7400925" y="5607050"/>
            <a:ext cx="649288" cy="417513"/>
            <a:chOff x="3053396" y="4304255"/>
            <a:chExt cx="648422" cy="418253"/>
          </a:xfrm>
        </p:grpSpPr>
        <p:sp>
          <p:nvSpPr>
            <p:cNvPr id="7597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79"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7" name="Group 163"/>
          <p:cNvGrpSpPr/>
          <p:nvPr/>
        </p:nvGrpSpPr>
        <p:grpSpPr>
          <a:xfrm>
            <a:off x="8239125" y="4959350"/>
            <a:ext cx="649288" cy="417513"/>
            <a:chOff x="3053396" y="4304255"/>
            <a:chExt cx="648422" cy="418253"/>
          </a:xfrm>
        </p:grpSpPr>
        <p:sp>
          <p:nvSpPr>
            <p:cNvPr id="7597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77"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8" name="Group 169"/>
          <p:cNvGrpSpPr/>
          <p:nvPr/>
        </p:nvGrpSpPr>
        <p:grpSpPr>
          <a:xfrm>
            <a:off x="5165725" y="5848350"/>
            <a:ext cx="649288" cy="417513"/>
            <a:chOff x="3053396" y="4304255"/>
            <a:chExt cx="648422" cy="418253"/>
          </a:xfrm>
        </p:grpSpPr>
        <p:sp>
          <p:nvSpPr>
            <p:cNvPr id="7597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75"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39" name="Group 172"/>
          <p:cNvGrpSpPr/>
          <p:nvPr/>
        </p:nvGrpSpPr>
        <p:grpSpPr>
          <a:xfrm>
            <a:off x="4251325" y="5988050"/>
            <a:ext cx="649288" cy="417513"/>
            <a:chOff x="3053396" y="4304255"/>
            <a:chExt cx="648422" cy="418253"/>
          </a:xfrm>
        </p:grpSpPr>
        <p:sp>
          <p:nvSpPr>
            <p:cNvPr id="7597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73"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5840" name="Group 175"/>
          <p:cNvGrpSpPr/>
          <p:nvPr/>
        </p:nvGrpSpPr>
        <p:grpSpPr>
          <a:xfrm>
            <a:off x="3032125" y="5835650"/>
            <a:ext cx="649288" cy="417513"/>
            <a:chOff x="3053396" y="4304255"/>
            <a:chExt cx="648422" cy="418253"/>
          </a:xfrm>
        </p:grpSpPr>
        <p:sp>
          <p:nvSpPr>
            <p:cNvPr id="7597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971"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5841" name="TextBox 4"/>
          <p:cNvSpPr txBox="1"/>
          <p:nvPr/>
        </p:nvSpPr>
        <p:spPr>
          <a:xfrm rot="1053502">
            <a:off x="5473700" y="1900238"/>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2" name="TextBox 179"/>
          <p:cNvSpPr txBox="1"/>
          <p:nvPr/>
        </p:nvSpPr>
        <p:spPr>
          <a:xfrm rot="2829263">
            <a:off x="7759700" y="3373438"/>
            <a:ext cx="477838"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3" name="TextBox 180"/>
          <p:cNvSpPr txBox="1"/>
          <p:nvPr/>
        </p:nvSpPr>
        <p:spPr>
          <a:xfrm rot="9845918">
            <a:off x="6427788" y="5884863"/>
            <a:ext cx="477837"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4" name="TextBox 181"/>
          <p:cNvSpPr txBox="1"/>
          <p:nvPr/>
        </p:nvSpPr>
        <p:spPr>
          <a:xfrm rot="-9948738">
            <a:off x="2060575" y="5789613"/>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5" name="TextBox 182"/>
          <p:cNvSpPr txBox="1"/>
          <p:nvPr/>
        </p:nvSpPr>
        <p:spPr>
          <a:xfrm rot="-4992697">
            <a:off x="473075" y="3481388"/>
            <a:ext cx="47783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6" name="TextBox 183"/>
          <p:cNvSpPr txBox="1"/>
          <p:nvPr/>
        </p:nvSpPr>
        <p:spPr>
          <a:xfrm rot="-1017263">
            <a:off x="2660650" y="1849438"/>
            <a:ext cx="476250"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5847" name="Rectangle 3"/>
          <p:cNvSpPr txBox="1"/>
          <p:nvPr/>
        </p:nvSpPr>
        <p:spPr>
          <a:xfrm>
            <a:off x="473075" y="1073150"/>
            <a:ext cx="8204200" cy="6731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buClr>
                <a:srgbClr val="000099"/>
              </a:buClr>
              <a:buSzPct val="75000"/>
              <a:buNone/>
            </a:pPr>
            <a:r>
              <a:rPr lang="zh-CN" altLang="en-US" sz="2400" dirty="0">
                <a:latin typeface="微软雅黑" panose="020B0503020204020204" pitchFamily="34" charset="-122"/>
                <a:ea typeface="微软雅黑" panose="020B0503020204020204" pitchFamily="34" charset="-122"/>
              </a:rPr>
              <a:t>但是，如果一个全球 </a:t>
            </a:r>
            <a:r>
              <a:rPr lang="en-US" altLang="zh-CN" sz="2400" dirty="0">
                <a:latin typeface="微软雅黑" panose="020B0503020204020204" pitchFamily="34" charset="-122"/>
                <a:ea typeface="微软雅黑" panose="020B0503020204020204" pitchFamily="34" charset="-122"/>
              </a:rPr>
              <a:t>ISP </a:t>
            </a:r>
            <a:r>
              <a:rPr lang="zh-CN" altLang="en-US" sz="2400" dirty="0">
                <a:latin typeface="微软雅黑" panose="020B0503020204020204" pitchFamily="34" charset="-122"/>
                <a:ea typeface="微软雅黑" panose="020B0503020204020204" pitchFamily="34" charset="-122"/>
              </a:rPr>
              <a:t>是可行的业务，就会有竞争对手</a:t>
            </a:r>
            <a:r>
              <a:rPr lang="en-US" altLang="zh-CN" sz="2400" dirty="0">
                <a:latin typeface="微软雅黑" panose="020B0503020204020204" pitchFamily="34" charset="-122"/>
                <a:ea typeface="微软雅黑" panose="020B0503020204020204" pitchFamily="34" charset="-122"/>
              </a:rPr>
              <a:t>……</a:t>
            </a:r>
          </a:p>
        </p:txBody>
      </p:sp>
      <p:cxnSp>
        <p:nvCxnSpPr>
          <p:cNvPr id="75848" name="Straight Connector 12"/>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75849" name="Straight Connector 500"/>
          <p:cNvCxnSpPr>
            <a:endCxn id="415" idx="2"/>
          </p:cNvCxnSpPr>
          <p:nvPr/>
        </p:nvCxnSpPr>
        <p:spPr>
          <a:xfrm>
            <a:off x="1638300" y="2849563"/>
            <a:ext cx="831850" cy="61912"/>
          </a:xfrm>
          <a:prstGeom prst="line">
            <a:avLst/>
          </a:prstGeom>
          <a:ln w="9525" cap="flat" cmpd="sng">
            <a:solidFill>
              <a:schemeClr val="tx1"/>
            </a:solidFill>
            <a:prstDash val="solid"/>
            <a:headEnd type="none" w="med" len="med"/>
            <a:tailEnd type="none" w="med" len="med"/>
          </a:ln>
        </p:spPr>
      </p:cxnSp>
      <p:cxnSp>
        <p:nvCxnSpPr>
          <p:cNvPr id="75850" name="Straight Connector 501"/>
          <p:cNvCxnSpPr/>
          <p:nvPr/>
        </p:nvCxnSpPr>
        <p:spPr>
          <a:xfrm flipV="1">
            <a:off x="1235075" y="2973388"/>
            <a:ext cx="1303338" cy="277812"/>
          </a:xfrm>
          <a:prstGeom prst="line">
            <a:avLst/>
          </a:prstGeom>
          <a:ln w="9525" cap="flat" cmpd="sng">
            <a:solidFill>
              <a:schemeClr val="tx1"/>
            </a:solidFill>
            <a:prstDash val="solid"/>
            <a:headEnd type="none" w="med" len="med"/>
            <a:tailEnd type="none" w="med" len="med"/>
          </a:ln>
        </p:spPr>
      </p:cxnSp>
      <p:cxnSp>
        <p:nvCxnSpPr>
          <p:cNvPr id="75851" name="Straight Connector 502"/>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75852" name="Straight Connector 503"/>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75853" name="Straight Connector 504"/>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75854"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75855"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75856" name="Straight Connector 509"/>
          <p:cNvCxnSpPr>
            <a:stCxn id="75974" idx="0"/>
          </p:cNvCxnSpPr>
          <p:nvPr/>
        </p:nvCxnSpPr>
        <p:spPr>
          <a:xfrm flipH="1" flipV="1">
            <a:off x="5319713" y="4694238"/>
            <a:ext cx="285750" cy="1160462"/>
          </a:xfrm>
          <a:prstGeom prst="line">
            <a:avLst/>
          </a:prstGeom>
          <a:ln w="9525" cap="flat" cmpd="sng">
            <a:solidFill>
              <a:schemeClr val="tx1"/>
            </a:solidFill>
            <a:prstDash val="solid"/>
            <a:headEnd type="none" w="med" len="med"/>
            <a:tailEnd type="none" w="med" len="med"/>
          </a:ln>
        </p:spPr>
      </p:cxnSp>
      <p:cxnSp>
        <p:nvCxnSpPr>
          <p:cNvPr id="75857"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75858" name="Straight Connector 511"/>
          <p:cNvCxnSpPr>
            <a:stCxn id="75971" idx="0"/>
          </p:cNvCxnSpPr>
          <p:nvPr/>
        </p:nvCxnSpPr>
        <p:spPr>
          <a:xfrm flipH="1" flipV="1">
            <a:off x="3144838" y="5192713"/>
            <a:ext cx="244475" cy="661987"/>
          </a:xfrm>
          <a:prstGeom prst="line">
            <a:avLst/>
          </a:prstGeom>
          <a:ln w="9525" cap="flat" cmpd="sng">
            <a:solidFill>
              <a:schemeClr val="tx1"/>
            </a:solidFill>
            <a:prstDash val="solid"/>
            <a:headEnd type="none" w="med" len="med"/>
            <a:tailEnd type="none" w="med" len="med"/>
          </a:ln>
        </p:spPr>
      </p:cxnSp>
      <p:cxnSp>
        <p:nvCxnSpPr>
          <p:cNvPr id="75859"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75860" name="Straight Connector 513"/>
          <p:cNvCxnSpPr>
            <a:endCxn id="444" idx="2"/>
          </p:cNvCxnSpPr>
          <p:nvPr/>
        </p:nvCxnSpPr>
        <p:spPr>
          <a:xfrm>
            <a:off x="1384300" y="5018088"/>
            <a:ext cx="450850" cy="115887"/>
          </a:xfrm>
          <a:prstGeom prst="line">
            <a:avLst/>
          </a:prstGeom>
          <a:ln w="9525" cap="flat" cmpd="sng">
            <a:solidFill>
              <a:schemeClr val="tx1"/>
            </a:solidFill>
            <a:prstDash val="solid"/>
            <a:headEnd type="none" w="med" len="med"/>
            <a:tailEnd type="none" w="med" len="med"/>
          </a:ln>
        </p:spPr>
      </p:cxnSp>
      <p:cxnSp>
        <p:nvCxnSpPr>
          <p:cNvPr id="75861" name="Straight Connector 514"/>
          <p:cNvCxnSpPr/>
          <p:nvPr/>
        </p:nvCxnSpPr>
        <p:spPr>
          <a:xfrm>
            <a:off x="1155700" y="4376738"/>
            <a:ext cx="996950" cy="4762"/>
          </a:xfrm>
          <a:prstGeom prst="line">
            <a:avLst/>
          </a:prstGeom>
          <a:ln w="9525" cap="flat" cmpd="sng">
            <a:solidFill>
              <a:schemeClr val="tx1"/>
            </a:solidFill>
            <a:prstDash val="solid"/>
            <a:headEnd type="none" w="med" len="med"/>
            <a:tailEnd type="none" w="med" len="med"/>
          </a:ln>
        </p:spPr>
      </p:cxnSp>
      <p:sp>
        <p:nvSpPr>
          <p:cNvPr id="7586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7586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36</a:t>
            </a:fld>
            <a:endParaRPr lang="en-US" altLang="zh-CN" sz="1200" dirty="0">
              <a:latin typeface="微软雅黑" panose="020B0503020204020204" pitchFamily="34" charset="-122"/>
              <a:ea typeface="微软雅黑" panose="020B0503020204020204" pitchFamily="34" charset="-122"/>
            </a:endParaRPr>
          </a:p>
        </p:txBody>
      </p:sp>
      <p:grpSp>
        <p:nvGrpSpPr>
          <p:cNvPr id="75864" name="Group 347"/>
          <p:cNvGrpSpPr/>
          <p:nvPr/>
        </p:nvGrpSpPr>
        <p:grpSpPr>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2" name="Freeform 591"/>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3" name="Freeform 592"/>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 name="Freeform 593"/>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65" name="Group 347"/>
          <p:cNvGrpSpPr/>
          <p:nvPr/>
        </p:nvGrpSpPr>
        <p:grpSpPr>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3" name="Freeform 582"/>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4" name="Freeform 583"/>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5" name="Freeform 584"/>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66" name="Group 347"/>
          <p:cNvGrpSpPr/>
          <p:nvPr/>
        </p:nvGrpSpPr>
        <p:grpSpPr>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8" name="Freeform 537"/>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9" name="Freeform 538"/>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0" name="Freeform 539"/>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5867" name="Straight Connector 508"/>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grpSp>
        <p:nvGrpSpPr>
          <p:cNvPr id="75868" name="Group 347"/>
          <p:cNvGrpSpPr/>
          <p:nvPr/>
        </p:nvGrpSpPr>
        <p:grpSpPr>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9" name="Freeform 508"/>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0" name="Freeform 509"/>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1" name="Freeform 510"/>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69" name="Group 347"/>
          <p:cNvGrpSpPr/>
          <p:nvPr/>
        </p:nvGrpSpPr>
        <p:grpSpPr>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1" name="Freeform 490"/>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2" name="Freeform 491"/>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3" name="Freeform 492"/>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70" name="Group 439"/>
          <p:cNvGrpSpPr/>
          <p:nvPr/>
        </p:nvGrpSpPr>
        <p:grpSpPr>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5" name="Freeform 454"/>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6" name="Freeform 455"/>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7" name="Freeform 456"/>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71" name="Group 347"/>
          <p:cNvGrpSpPr/>
          <p:nvPr/>
        </p:nvGrpSpPr>
        <p:grpSpPr>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6" name="Freeform 445"/>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7" name="Freeform 446"/>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8" name="Freeform 447"/>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72" name="Group 347"/>
          <p:cNvGrpSpPr/>
          <p:nvPr/>
        </p:nvGrpSpPr>
        <p:grpSpPr>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7" name="Freeform 416"/>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8" name="Freeform 417"/>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9" name="Freeform 418"/>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73" name="Group 347"/>
          <p:cNvGrpSpPr/>
          <p:nvPr/>
        </p:nvGrpSpPr>
        <p:grpSpPr>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8" name="Freeform 407"/>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9" name="Freeform 408"/>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0" name="Freeform 409"/>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5874" name="Group 531"/>
          <p:cNvGrpSpPr/>
          <p:nvPr/>
        </p:nvGrpSpPr>
        <p:grpSpPr>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7" name="Freeform 546"/>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8" name="Freeform 547"/>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9" name="Freeform 548"/>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5875" name="Straight Connector 506"/>
          <p:cNvCxnSpPr/>
          <p:nvPr/>
        </p:nvCxnSpPr>
        <p:spPr>
          <a:xfrm flipH="1">
            <a:off x="7566025" y="4311650"/>
            <a:ext cx="541338" cy="249238"/>
          </a:xfrm>
          <a:prstGeom prst="line">
            <a:avLst/>
          </a:prstGeom>
          <a:ln w="9525" cap="flat" cmpd="sng">
            <a:solidFill>
              <a:schemeClr val="tx1"/>
            </a:solidFill>
            <a:prstDash val="solid"/>
            <a:headEnd type="none" w="med" len="med"/>
            <a:tailEnd type="none" w="med" len="med"/>
          </a:ln>
        </p:spPr>
      </p:cxnSp>
      <p:grpSp>
        <p:nvGrpSpPr>
          <p:cNvPr id="75876" name="Group 166"/>
          <p:cNvGrpSpPr/>
          <p:nvPr/>
        </p:nvGrpSpPr>
        <p:grpSpPr>
          <a:xfrm>
            <a:off x="8010525" y="4044950"/>
            <a:ext cx="649288" cy="417513"/>
            <a:chOff x="3053396" y="4304255"/>
            <a:chExt cx="648422" cy="418253"/>
          </a:xfrm>
        </p:grpSpPr>
        <p:sp>
          <p:nvSpPr>
            <p:cNvPr id="7587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5879"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422"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Oval 3"/>
          <p:cNvSpPr/>
          <p:nvPr/>
        </p:nvSpPr>
        <p:spPr>
          <a:xfrm>
            <a:off x="1520825" y="4203700"/>
            <a:ext cx="2941638" cy="132397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7827" name="Straight Connector 10"/>
          <p:cNvCxnSpPr>
            <a:stCxn id="507" idx="7"/>
          </p:cNvCxnSpPr>
          <p:nvPr/>
        </p:nvCxnSpPr>
        <p:spPr>
          <a:xfrm>
            <a:off x="2555875" y="4437063"/>
            <a:ext cx="969963" cy="68262"/>
          </a:xfrm>
          <a:prstGeom prst="line">
            <a:avLst/>
          </a:prstGeom>
          <a:ln w="15875" cap="flat" cmpd="sng">
            <a:solidFill>
              <a:schemeClr val="tx1"/>
            </a:solidFill>
            <a:prstDash val="solid"/>
            <a:headEnd type="none" w="med" len="med"/>
            <a:tailEnd type="none" w="med" len="med"/>
          </a:ln>
        </p:spPr>
      </p:cxnSp>
      <p:cxnSp>
        <p:nvCxnSpPr>
          <p:cNvPr id="77828" name="Straight Connector 297"/>
          <p:cNvCxnSpPr/>
          <p:nvPr/>
        </p:nvCxnSpPr>
        <p:spPr>
          <a:xfrm>
            <a:off x="3059113" y="4724400"/>
            <a:ext cx="109537" cy="79375"/>
          </a:xfrm>
          <a:prstGeom prst="line">
            <a:avLst/>
          </a:prstGeom>
          <a:ln w="15875" cap="flat" cmpd="sng">
            <a:solidFill>
              <a:schemeClr val="tx1"/>
            </a:solidFill>
            <a:prstDash val="solid"/>
            <a:headEnd type="none" w="med" len="med"/>
            <a:tailEnd type="none" w="med" len="med"/>
          </a:ln>
        </p:spPr>
      </p:cxnSp>
      <p:cxnSp>
        <p:nvCxnSpPr>
          <p:cNvPr id="77829" name="Straight Connector 298"/>
          <p:cNvCxnSpPr/>
          <p:nvPr/>
        </p:nvCxnSpPr>
        <p:spPr>
          <a:xfrm flipV="1">
            <a:off x="2876550" y="4919663"/>
            <a:ext cx="222250" cy="44450"/>
          </a:xfrm>
          <a:prstGeom prst="line">
            <a:avLst/>
          </a:prstGeom>
          <a:ln w="15875" cap="flat" cmpd="sng">
            <a:solidFill>
              <a:schemeClr val="tx1"/>
            </a:solidFill>
            <a:prstDash val="solid"/>
            <a:headEnd type="none" w="med" len="med"/>
            <a:tailEnd type="none" w="med" len="med"/>
          </a:ln>
        </p:spPr>
      </p:cxnSp>
      <p:cxnSp>
        <p:nvCxnSpPr>
          <p:cNvPr id="77830" name="Straight Connector 299"/>
          <p:cNvCxnSpPr/>
          <p:nvPr/>
        </p:nvCxnSpPr>
        <p:spPr>
          <a:xfrm flipV="1">
            <a:off x="2603500" y="4751388"/>
            <a:ext cx="177800" cy="106362"/>
          </a:xfrm>
          <a:prstGeom prst="line">
            <a:avLst/>
          </a:prstGeom>
          <a:ln w="15875" cap="flat" cmpd="sng">
            <a:solidFill>
              <a:schemeClr val="tx1"/>
            </a:solidFill>
            <a:prstDash val="solid"/>
            <a:headEnd type="none" w="med" len="med"/>
            <a:tailEnd type="none" w="med" len="med"/>
          </a:ln>
        </p:spPr>
      </p:cxnSp>
      <p:cxnSp>
        <p:nvCxnSpPr>
          <p:cNvPr id="77831" name="Straight Connector 300"/>
          <p:cNvCxnSpPr>
            <a:stCxn id="444" idx="6"/>
          </p:cNvCxnSpPr>
          <p:nvPr/>
        </p:nvCxnSpPr>
        <p:spPr>
          <a:xfrm flipV="1">
            <a:off x="2317750" y="5038725"/>
            <a:ext cx="188913" cy="95250"/>
          </a:xfrm>
          <a:prstGeom prst="line">
            <a:avLst/>
          </a:prstGeom>
          <a:ln w="15875" cap="flat" cmpd="sng">
            <a:solidFill>
              <a:schemeClr val="tx1"/>
            </a:solidFill>
            <a:prstDash val="solid"/>
            <a:headEnd type="none" w="med" len="med"/>
            <a:tailEnd type="none" w="med" len="med"/>
          </a:ln>
        </p:spPr>
      </p:cxnSp>
      <p:cxnSp>
        <p:nvCxnSpPr>
          <p:cNvPr id="77832" name="Straight Connector 301"/>
          <p:cNvCxnSpPr/>
          <p:nvPr/>
        </p:nvCxnSpPr>
        <p:spPr>
          <a:xfrm flipV="1">
            <a:off x="3073400" y="4967288"/>
            <a:ext cx="231775" cy="244475"/>
          </a:xfrm>
          <a:prstGeom prst="line">
            <a:avLst/>
          </a:prstGeom>
          <a:ln w="15875" cap="flat" cmpd="sng">
            <a:solidFill>
              <a:schemeClr val="tx1"/>
            </a:solidFill>
            <a:prstDash val="solid"/>
            <a:headEnd type="none" w="med" len="med"/>
            <a:tailEnd type="none" w="med" len="med"/>
          </a:ln>
        </p:spPr>
      </p:cxnSp>
      <p:cxnSp>
        <p:nvCxnSpPr>
          <p:cNvPr id="77833" name="Straight Connector 302"/>
          <p:cNvCxnSpPr/>
          <p:nvPr/>
        </p:nvCxnSpPr>
        <p:spPr>
          <a:xfrm flipH="1" flipV="1">
            <a:off x="3524250" y="4954588"/>
            <a:ext cx="327025" cy="119062"/>
          </a:xfrm>
          <a:prstGeom prst="line">
            <a:avLst/>
          </a:prstGeom>
          <a:ln w="15875" cap="flat" cmpd="sng">
            <a:solidFill>
              <a:schemeClr val="tx1"/>
            </a:solidFill>
            <a:prstDash val="solid"/>
            <a:headEnd type="none" w="med" len="med"/>
            <a:tailEnd type="none" w="med" len="med"/>
          </a:ln>
        </p:spPr>
      </p:cxnSp>
      <p:cxnSp>
        <p:nvCxnSpPr>
          <p:cNvPr id="77834" name="Straight Connector 303"/>
          <p:cNvCxnSpPr/>
          <p:nvPr/>
        </p:nvCxnSpPr>
        <p:spPr>
          <a:xfrm flipV="1">
            <a:off x="3511550" y="4619625"/>
            <a:ext cx="260350" cy="188913"/>
          </a:xfrm>
          <a:prstGeom prst="line">
            <a:avLst/>
          </a:prstGeom>
          <a:ln w="15875" cap="flat" cmpd="sng">
            <a:solidFill>
              <a:schemeClr val="tx1"/>
            </a:solidFill>
            <a:prstDash val="solid"/>
            <a:headEnd type="none" w="med" len="med"/>
            <a:tailEnd type="none" w="med" len="med"/>
          </a:ln>
        </p:spPr>
      </p:cxnSp>
      <p:cxnSp>
        <p:nvCxnSpPr>
          <p:cNvPr id="77835" name="Straight Connector 304"/>
          <p:cNvCxnSpPr>
            <a:endCxn id="505" idx="7"/>
          </p:cNvCxnSpPr>
          <p:nvPr/>
        </p:nvCxnSpPr>
        <p:spPr>
          <a:xfrm flipH="1" flipV="1">
            <a:off x="2557463" y="4494213"/>
            <a:ext cx="207962" cy="84137"/>
          </a:xfrm>
          <a:prstGeom prst="line">
            <a:avLst/>
          </a:prstGeom>
          <a:ln w="15875" cap="flat" cmpd="sng">
            <a:solidFill>
              <a:schemeClr val="tx1"/>
            </a:solidFill>
            <a:prstDash val="solid"/>
            <a:headEnd type="none" w="med" len="med"/>
            <a:tailEnd type="none" w="med" len="med"/>
          </a:ln>
        </p:spPr>
      </p:cxnSp>
      <p:sp>
        <p:nvSpPr>
          <p:cNvPr id="77836" name="TextBox 39958"/>
          <p:cNvSpPr txBox="1"/>
          <p:nvPr/>
        </p:nvSpPr>
        <p:spPr>
          <a:xfrm>
            <a:off x="1655763" y="4533900"/>
            <a:ext cx="93662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C</a:t>
            </a:r>
          </a:p>
        </p:txBody>
      </p:sp>
      <p:grpSp>
        <p:nvGrpSpPr>
          <p:cNvPr id="77837" name="Group 347"/>
          <p:cNvGrpSpPr/>
          <p:nvPr/>
        </p:nvGrpSpPr>
        <p:grpSpPr>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0" name="Freeform 499"/>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1" name="Freeform 500"/>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 name="Freeform 501"/>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38" name="Group 347"/>
          <p:cNvGrpSpPr/>
          <p:nvPr/>
        </p:nvGrpSpPr>
        <p:grpSpPr>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2" name="Freeform 481"/>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3" name="Freeform 482"/>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4" name="Freeform 483"/>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39" name="Group 347"/>
          <p:cNvGrpSpPr/>
          <p:nvPr/>
        </p:nvGrpSpPr>
        <p:grpSpPr>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3" name="Freeform 472"/>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4" name="Freeform 473"/>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5" name="Freeform 474"/>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40" name="Group 347"/>
          <p:cNvGrpSpPr/>
          <p:nvPr/>
        </p:nvGrpSpPr>
        <p:grpSpPr>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4" name="Freeform 463"/>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5" name="Freeform 464"/>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6" name="Freeform 465"/>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7841" name="Oval 3"/>
          <p:cNvSpPr/>
          <p:nvPr/>
        </p:nvSpPr>
        <p:spPr>
          <a:xfrm>
            <a:off x="4614863" y="3649663"/>
            <a:ext cx="3219450" cy="13430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7842" name="Straight Connector 10"/>
          <p:cNvCxnSpPr>
            <a:stCxn id="599" idx="7"/>
          </p:cNvCxnSpPr>
          <p:nvPr/>
        </p:nvCxnSpPr>
        <p:spPr>
          <a:xfrm>
            <a:off x="5748338" y="3886200"/>
            <a:ext cx="1062037" cy="69850"/>
          </a:xfrm>
          <a:prstGeom prst="line">
            <a:avLst/>
          </a:prstGeom>
          <a:ln w="15875" cap="flat" cmpd="sng">
            <a:solidFill>
              <a:schemeClr val="tx1"/>
            </a:solidFill>
            <a:prstDash val="solid"/>
            <a:headEnd type="none" w="med" len="med"/>
            <a:tailEnd type="none" w="med" len="med"/>
          </a:ln>
        </p:spPr>
      </p:cxnSp>
      <p:cxnSp>
        <p:nvCxnSpPr>
          <p:cNvPr id="77843" name="Straight Connector 297"/>
          <p:cNvCxnSpPr/>
          <p:nvPr/>
        </p:nvCxnSpPr>
        <p:spPr>
          <a:xfrm>
            <a:off x="6299200" y="4176713"/>
            <a:ext cx="120650" cy="82550"/>
          </a:xfrm>
          <a:prstGeom prst="line">
            <a:avLst/>
          </a:prstGeom>
          <a:ln w="15875" cap="flat" cmpd="sng">
            <a:solidFill>
              <a:schemeClr val="tx1"/>
            </a:solidFill>
            <a:prstDash val="solid"/>
            <a:headEnd type="none" w="med" len="med"/>
            <a:tailEnd type="none" w="med" len="med"/>
          </a:ln>
        </p:spPr>
      </p:cxnSp>
      <p:cxnSp>
        <p:nvCxnSpPr>
          <p:cNvPr id="77844" name="Straight Connector 298"/>
          <p:cNvCxnSpPr/>
          <p:nvPr/>
        </p:nvCxnSpPr>
        <p:spPr>
          <a:xfrm flipV="1">
            <a:off x="6099175" y="4376738"/>
            <a:ext cx="242888" cy="44450"/>
          </a:xfrm>
          <a:prstGeom prst="line">
            <a:avLst/>
          </a:prstGeom>
          <a:ln w="15875" cap="flat" cmpd="sng">
            <a:solidFill>
              <a:schemeClr val="tx1"/>
            </a:solidFill>
            <a:prstDash val="solid"/>
            <a:headEnd type="none" w="med" len="med"/>
            <a:tailEnd type="none" w="med" len="med"/>
          </a:ln>
        </p:spPr>
      </p:cxnSp>
      <p:cxnSp>
        <p:nvCxnSpPr>
          <p:cNvPr id="77845" name="Straight Connector 299"/>
          <p:cNvCxnSpPr/>
          <p:nvPr/>
        </p:nvCxnSpPr>
        <p:spPr>
          <a:xfrm flipV="1">
            <a:off x="5800725" y="4205288"/>
            <a:ext cx="195263" cy="106362"/>
          </a:xfrm>
          <a:prstGeom prst="line">
            <a:avLst/>
          </a:prstGeom>
          <a:ln w="15875" cap="flat" cmpd="sng">
            <a:solidFill>
              <a:schemeClr val="tx1"/>
            </a:solidFill>
            <a:prstDash val="solid"/>
            <a:headEnd type="none" w="med" len="med"/>
            <a:tailEnd type="none" w="med" len="med"/>
          </a:ln>
        </p:spPr>
      </p:cxnSp>
      <p:cxnSp>
        <p:nvCxnSpPr>
          <p:cNvPr id="77846" name="Straight Connector 300"/>
          <p:cNvCxnSpPr>
            <a:stCxn id="536" idx="6"/>
          </p:cNvCxnSpPr>
          <p:nvPr/>
        </p:nvCxnSpPr>
        <p:spPr>
          <a:xfrm flipV="1">
            <a:off x="5487988" y="4497388"/>
            <a:ext cx="206375" cy="95250"/>
          </a:xfrm>
          <a:prstGeom prst="line">
            <a:avLst/>
          </a:prstGeom>
          <a:ln w="15875" cap="flat" cmpd="sng">
            <a:solidFill>
              <a:schemeClr val="tx1"/>
            </a:solidFill>
            <a:prstDash val="solid"/>
            <a:headEnd type="none" w="med" len="med"/>
            <a:tailEnd type="none" w="med" len="med"/>
          </a:ln>
        </p:spPr>
      </p:cxnSp>
      <p:cxnSp>
        <p:nvCxnSpPr>
          <p:cNvPr id="77847" name="Straight Connector 301"/>
          <p:cNvCxnSpPr/>
          <p:nvPr/>
        </p:nvCxnSpPr>
        <p:spPr>
          <a:xfrm flipV="1">
            <a:off x="6315075" y="4424363"/>
            <a:ext cx="254000" cy="247650"/>
          </a:xfrm>
          <a:prstGeom prst="line">
            <a:avLst/>
          </a:prstGeom>
          <a:ln w="15875" cap="flat" cmpd="sng">
            <a:solidFill>
              <a:schemeClr val="tx1"/>
            </a:solidFill>
            <a:prstDash val="solid"/>
            <a:headEnd type="none" w="med" len="med"/>
            <a:tailEnd type="none" w="med" len="med"/>
          </a:ln>
        </p:spPr>
      </p:cxnSp>
      <p:cxnSp>
        <p:nvCxnSpPr>
          <p:cNvPr id="77848" name="Straight Connector 302"/>
          <p:cNvCxnSpPr/>
          <p:nvPr/>
        </p:nvCxnSpPr>
        <p:spPr>
          <a:xfrm flipH="1" flipV="1">
            <a:off x="6778625" y="4403725"/>
            <a:ext cx="358775" cy="120650"/>
          </a:xfrm>
          <a:prstGeom prst="line">
            <a:avLst/>
          </a:prstGeom>
          <a:ln w="15875" cap="flat" cmpd="sng">
            <a:solidFill>
              <a:schemeClr val="tx1"/>
            </a:solidFill>
            <a:prstDash val="solid"/>
            <a:headEnd type="none" w="med" len="med"/>
            <a:tailEnd type="none" w="med" len="med"/>
          </a:ln>
        </p:spPr>
      </p:cxnSp>
      <p:cxnSp>
        <p:nvCxnSpPr>
          <p:cNvPr id="77849" name="Straight Connector 303"/>
          <p:cNvCxnSpPr/>
          <p:nvPr/>
        </p:nvCxnSpPr>
        <p:spPr>
          <a:xfrm flipV="1">
            <a:off x="6794500" y="4070350"/>
            <a:ext cx="285750" cy="192088"/>
          </a:xfrm>
          <a:prstGeom prst="line">
            <a:avLst/>
          </a:prstGeom>
          <a:ln w="15875" cap="flat" cmpd="sng">
            <a:solidFill>
              <a:schemeClr val="tx1"/>
            </a:solidFill>
            <a:prstDash val="solid"/>
            <a:headEnd type="none" w="med" len="med"/>
            <a:tailEnd type="none" w="med" len="med"/>
          </a:ln>
        </p:spPr>
      </p:cxnSp>
      <p:cxnSp>
        <p:nvCxnSpPr>
          <p:cNvPr id="77850" name="Straight Connector 304"/>
          <p:cNvCxnSpPr>
            <a:endCxn id="597" idx="7"/>
          </p:cNvCxnSpPr>
          <p:nvPr/>
        </p:nvCxnSpPr>
        <p:spPr>
          <a:xfrm flipH="1" flipV="1">
            <a:off x="5749925" y="3943350"/>
            <a:ext cx="227013" cy="85725"/>
          </a:xfrm>
          <a:prstGeom prst="line">
            <a:avLst/>
          </a:prstGeom>
          <a:ln w="15875" cap="flat" cmpd="sng">
            <a:solidFill>
              <a:schemeClr val="tx1"/>
            </a:solidFill>
            <a:prstDash val="solid"/>
            <a:headEnd type="none" w="med" len="med"/>
            <a:tailEnd type="none" w="med" len="med"/>
          </a:ln>
        </p:spPr>
      </p:cxnSp>
      <p:sp>
        <p:nvSpPr>
          <p:cNvPr id="77851" name="TextBox 39958"/>
          <p:cNvSpPr txBox="1"/>
          <p:nvPr/>
        </p:nvSpPr>
        <p:spPr>
          <a:xfrm>
            <a:off x="4764088" y="3983038"/>
            <a:ext cx="92392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B</a:t>
            </a:r>
          </a:p>
        </p:txBody>
      </p:sp>
      <p:grpSp>
        <p:nvGrpSpPr>
          <p:cNvPr id="77852" name="Group 347"/>
          <p:cNvGrpSpPr/>
          <p:nvPr/>
        </p:nvGrpSpPr>
        <p:grpSpPr>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1" name="Freeform 600"/>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2" name="Freeform 601"/>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3" name="Freeform 602"/>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53" name="Group 347"/>
          <p:cNvGrpSpPr/>
          <p:nvPr/>
        </p:nvGrpSpPr>
        <p:grpSpPr>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4" name="Freeform 573"/>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5" name="Freeform 574"/>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6" name="Freeform 575"/>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54" name="Group 347"/>
          <p:cNvGrpSpPr/>
          <p:nvPr/>
        </p:nvGrpSpPr>
        <p:grpSpPr>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5" name="Freeform 564"/>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6" name="Freeform 565"/>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7" name="Freeform 566"/>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55" name="Group 347"/>
          <p:cNvGrpSpPr/>
          <p:nvPr/>
        </p:nvGrpSpPr>
        <p:grpSpPr>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6" name="Freeform 555"/>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7" name="Freeform 556"/>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8" name="Freeform 557"/>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7856" name="Oval 3"/>
          <p:cNvSpPr/>
          <p:nvPr/>
        </p:nvSpPr>
        <p:spPr>
          <a:xfrm>
            <a:off x="1733550" y="2725738"/>
            <a:ext cx="3475038" cy="13811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7857" name="Straight Connector 10"/>
          <p:cNvCxnSpPr>
            <a:stCxn id="415" idx="7"/>
          </p:cNvCxnSpPr>
          <p:nvPr/>
        </p:nvCxnSpPr>
        <p:spPr>
          <a:xfrm>
            <a:off x="2957513" y="2968625"/>
            <a:ext cx="1146175" cy="73025"/>
          </a:xfrm>
          <a:prstGeom prst="line">
            <a:avLst/>
          </a:prstGeom>
          <a:ln w="15875" cap="flat" cmpd="sng">
            <a:solidFill>
              <a:schemeClr val="tx1"/>
            </a:solidFill>
            <a:prstDash val="solid"/>
            <a:headEnd type="none" w="med" len="med"/>
            <a:tailEnd type="none" w="med" len="med"/>
          </a:ln>
        </p:spPr>
      </p:cxnSp>
      <p:cxnSp>
        <p:nvCxnSpPr>
          <p:cNvPr id="77858" name="Straight Connector 297"/>
          <p:cNvCxnSpPr/>
          <p:nvPr/>
        </p:nvCxnSpPr>
        <p:spPr>
          <a:xfrm>
            <a:off x="3551238" y="3268663"/>
            <a:ext cx="130175" cy="84137"/>
          </a:xfrm>
          <a:prstGeom prst="line">
            <a:avLst/>
          </a:prstGeom>
          <a:ln w="15875" cap="flat" cmpd="sng">
            <a:solidFill>
              <a:schemeClr val="tx1"/>
            </a:solidFill>
            <a:prstDash val="solid"/>
            <a:headEnd type="none" w="med" len="med"/>
            <a:tailEnd type="none" w="med" len="med"/>
          </a:ln>
        </p:spPr>
      </p:cxnSp>
      <p:cxnSp>
        <p:nvCxnSpPr>
          <p:cNvPr id="77859" name="Straight Connector 298"/>
          <p:cNvCxnSpPr/>
          <p:nvPr/>
        </p:nvCxnSpPr>
        <p:spPr>
          <a:xfrm flipV="1">
            <a:off x="3335338" y="3473450"/>
            <a:ext cx="263525" cy="46038"/>
          </a:xfrm>
          <a:prstGeom prst="line">
            <a:avLst/>
          </a:prstGeom>
          <a:ln w="15875" cap="flat" cmpd="sng">
            <a:solidFill>
              <a:schemeClr val="tx1"/>
            </a:solidFill>
            <a:prstDash val="solid"/>
            <a:headEnd type="none" w="med" len="med"/>
            <a:tailEnd type="none" w="med" len="med"/>
          </a:ln>
        </p:spPr>
      </p:cxnSp>
      <p:cxnSp>
        <p:nvCxnSpPr>
          <p:cNvPr id="77860" name="Straight Connector 299"/>
          <p:cNvCxnSpPr/>
          <p:nvPr/>
        </p:nvCxnSpPr>
        <p:spPr>
          <a:xfrm flipV="1">
            <a:off x="3014663" y="3297238"/>
            <a:ext cx="209550" cy="109537"/>
          </a:xfrm>
          <a:prstGeom prst="line">
            <a:avLst/>
          </a:prstGeom>
          <a:ln w="15875" cap="flat" cmpd="sng">
            <a:solidFill>
              <a:schemeClr val="tx1"/>
            </a:solidFill>
            <a:prstDash val="solid"/>
            <a:headEnd type="none" w="med" len="med"/>
            <a:tailEnd type="none" w="med" len="med"/>
          </a:ln>
        </p:spPr>
      </p:cxnSp>
      <p:cxnSp>
        <p:nvCxnSpPr>
          <p:cNvPr id="77861" name="Straight Connector 300"/>
          <p:cNvCxnSpPr>
            <a:stCxn id="352" idx="6"/>
          </p:cNvCxnSpPr>
          <p:nvPr/>
        </p:nvCxnSpPr>
        <p:spPr>
          <a:xfrm flipV="1">
            <a:off x="2676525" y="3597275"/>
            <a:ext cx="222250" cy="98425"/>
          </a:xfrm>
          <a:prstGeom prst="line">
            <a:avLst/>
          </a:prstGeom>
          <a:ln w="15875" cap="flat" cmpd="sng">
            <a:solidFill>
              <a:schemeClr val="tx1"/>
            </a:solidFill>
            <a:prstDash val="solid"/>
            <a:headEnd type="none" w="med" len="med"/>
            <a:tailEnd type="none" w="med" len="med"/>
          </a:ln>
        </p:spPr>
      </p:cxnSp>
      <p:cxnSp>
        <p:nvCxnSpPr>
          <p:cNvPr id="77862" name="Straight Connector 301"/>
          <p:cNvCxnSpPr/>
          <p:nvPr/>
        </p:nvCxnSpPr>
        <p:spPr>
          <a:xfrm flipV="1">
            <a:off x="3568700" y="3522663"/>
            <a:ext cx="273050" cy="254000"/>
          </a:xfrm>
          <a:prstGeom prst="line">
            <a:avLst/>
          </a:prstGeom>
          <a:ln w="15875" cap="flat" cmpd="sng">
            <a:solidFill>
              <a:schemeClr val="tx1"/>
            </a:solidFill>
            <a:prstDash val="solid"/>
            <a:headEnd type="none" w="med" len="med"/>
            <a:tailEnd type="none" w="med" len="med"/>
          </a:ln>
        </p:spPr>
      </p:cxnSp>
      <p:cxnSp>
        <p:nvCxnSpPr>
          <p:cNvPr id="77863" name="Straight Connector 302"/>
          <p:cNvCxnSpPr/>
          <p:nvPr/>
        </p:nvCxnSpPr>
        <p:spPr>
          <a:xfrm flipH="1" flipV="1">
            <a:off x="4100513" y="3508375"/>
            <a:ext cx="387350" cy="125413"/>
          </a:xfrm>
          <a:prstGeom prst="line">
            <a:avLst/>
          </a:prstGeom>
          <a:ln w="15875" cap="flat" cmpd="sng">
            <a:solidFill>
              <a:schemeClr val="tx1"/>
            </a:solidFill>
            <a:prstDash val="solid"/>
            <a:headEnd type="none" w="med" len="med"/>
            <a:tailEnd type="none" w="med" len="med"/>
          </a:ln>
        </p:spPr>
      </p:cxnSp>
      <p:cxnSp>
        <p:nvCxnSpPr>
          <p:cNvPr id="77864" name="Straight Connector 303"/>
          <p:cNvCxnSpPr/>
          <p:nvPr/>
        </p:nvCxnSpPr>
        <p:spPr>
          <a:xfrm flipV="1">
            <a:off x="4086225" y="3159125"/>
            <a:ext cx="307975" cy="198438"/>
          </a:xfrm>
          <a:prstGeom prst="line">
            <a:avLst/>
          </a:prstGeom>
          <a:ln w="15875" cap="flat" cmpd="sng">
            <a:solidFill>
              <a:schemeClr val="tx1"/>
            </a:solidFill>
            <a:prstDash val="solid"/>
            <a:headEnd type="none" w="med" len="med"/>
            <a:tailEnd type="none" w="med" len="med"/>
          </a:ln>
        </p:spPr>
      </p:cxnSp>
      <p:cxnSp>
        <p:nvCxnSpPr>
          <p:cNvPr id="77865" name="Straight Connector 304"/>
          <p:cNvCxnSpPr>
            <a:endCxn id="413" idx="7"/>
          </p:cNvCxnSpPr>
          <p:nvPr/>
        </p:nvCxnSpPr>
        <p:spPr>
          <a:xfrm flipH="1" flipV="1">
            <a:off x="2959100" y="3028950"/>
            <a:ext cx="246063" cy="87313"/>
          </a:xfrm>
          <a:prstGeom prst="line">
            <a:avLst/>
          </a:prstGeom>
          <a:ln w="15875" cap="flat" cmpd="sng">
            <a:solidFill>
              <a:schemeClr val="tx1"/>
            </a:solidFill>
            <a:prstDash val="solid"/>
            <a:headEnd type="none" w="med" len="med"/>
            <a:tailEnd type="none" w="med" len="med"/>
          </a:ln>
        </p:spPr>
      </p:cxnSp>
      <p:sp>
        <p:nvSpPr>
          <p:cNvPr id="77866" name="TextBox 39958"/>
          <p:cNvSpPr txBox="1"/>
          <p:nvPr/>
        </p:nvSpPr>
        <p:spPr>
          <a:xfrm>
            <a:off x="1893888" y="3070225"/>
            <a:ext cx="947737"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A</a:t>
            </a:r>
          </a:p>
        </p:txBody>
      </p:sp>
      <p:grpSp>
        <p:nvGrpSpPr>
          <p:cNvPr id="77867" name="Group 347"/>
          <p:cNvGrpSpPr/>
          <p:nvPr/>
        </p:nvGrpSpPr>
        <p:grpSpPr>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9" name="Freeform 398"/>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0" name="Freeform 399"/>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1" name="Freeform 400"/>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68" name="Group 347"/>
          <p:cNvGrpSpPr/>
          <p:nvPr/>
        </p:nvGrpSpPr>
        <p:grpSpPr>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0" name="Freeform 389"/>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1" name="Freeform 390"/>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2" name="Freeform 391"/>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69" name="Group 347"/>
          <p:cNvGrpSpPr/>
          <p:nvPr/>
        </p:nvGrpSpPr>
        <p:grpSpPr>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1" name="Freeform 380"/>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2" name="Freeform 381"/>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3" name="Freeform 382"/>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70" name="Group 347"/>
          <p:cNvGrpSpPr/>
          <p:nvPr/>
        </p:nvGrpSpPr>
        <p:grpSpPr>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2" name="Freeform 371"/>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3" name="Freeform 372"/>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4" name="Freeform 373"/>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71" name="Group 347"/>
          <p:cNvGrpSpPr/>
          <p:nvPr/>
        </p:nvGrpSpPr>
        <p:grpSpPr>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3" name="Freeform 362"/>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4" name="Freeform 363"/>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5" name="Freeform 364"/>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872" name="Group 347"/>
          <p:cNvGrpSpPr/>
          <p:nvPr/>
        </p:nvGrpSpPr>
        <p:grpSpPr>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4" name="Freeform 353"/>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5" name="Freeform 354"/>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6" name="Freeform 355"/>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77873"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77874" name="Group 2"/>
          <p:cNvGrpSpPr/>
          <p:nvPr/>
        </p:nvGrpSpPr>
        <p:grpSpPr>
          <a:xfrm>
            <a:off x="1825625" y="2241550"/>
            <a:ext cx="647700" cy="417513"/>
            <a:chOff x="3053396" y="4304255"/>
            <a:chExt cx="648422" cy="418253"/>
          </a:xfrm>
        </p:grpSpPr>
        <p:sp>
          <p:nvSpPr>
            <p:cNvPr id="7806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70"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75" name="Group 131"/>
          <p:cNvGrpSpPr/>
          <p:nvPr/>
        </p:nvGrpSpPr>
        <p:grpSpPr>
          <a:xfrm>
            <a:off x="669925" y="3041650"/>
            <a:ext cx="647700" cy="417513"/>
            <a:chOff x="3053396" y="4304255"/>
            <a:chExt cx="648422" cy="418253"/>
          </a:xfrm>
        </p:grpSpPr>
        <p:sp>
          <p:nvSpPr>
            <p:cNvPr id="7806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68"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76" name="Group 135"/>
          <p:cNvGrpSpPr/>
          <p:nvPr/>
        </p:nvGrpSpPr>
        <p:grpSpPr>
          <a:xfrm>
            <a:off x="6334125" y="2495550"/>
            <a:ext cx="649288" cy="417513"/>
            <a:chOff x="3053396" y="4304255"/>
            <a:chExt cx="648422" cy="418253"/>
          </a:xfrm>
        </p:grpSpPr>
        <p:sp>
          <p:nvSpPr>
            <p:cNvPr id="7806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66"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77" name="Group 138"/>
          <p:cNvGrpSpPr/>
          <p:nvPr/>
        </p:nvGrpSpPr>
        <p:grpSpPr>
          <a:xfrm>
            <a:off x="1241425" y="5353050"/>
            <a:ext cx="647700" cy="417513"/>
            <a:chOff x="3053396" y="4304255"/>
            <a:chExt cx="648422" cy="418253"/>
          </a:xfrm>
        </p:grpSpPr>
        <p:sp>
          <p:nvSpPr>
            <p:cNvPr id="7806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64"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78" name="Group 141"/>
          <p:cNvGrpSpPr/>
          <p:nvPr/>
        </p:nvGrpSpPr>
        <p:grpSpPr>
          <a:xfrm>
            <a:off x="822325" y="4730750"/>
            <a:ext cx="647700" cy="417513"/>
            <a:chOff x="3053396" y="4304255"/>
            <a:chExt cx="648422" cy="418253"/>
          </a:xfrm>
        </p:grpSpPr>
        <p:sp>
          <p:nvSpPr>
            <p:cNvPr id="7806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62"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79" name="Group 144"/>
          <p:cNvGrpSpPr/>
          <p:nvPr/>
        </p:nvGrpSpPr>
        <p:grpSpPr>
          <a:xfrm>
            <a:off x="593725" y="4070350"/>
            <a:ext cx="647700" cy="417513"/>
            <a:chOff x="3053396" y="4304255"/>
            <a:chExt cx="648422" cy="418253"/>
          </a:xfrm>
        </p:grpSpPr>
        <p:sp>
          <p:nvSpPr>
            <p:cNvPr id="7805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60"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0" name="Group 147"/>
          <p:cNvGrpSpPr/>
          <p:nvPr/>
        </p:nvGrpSpPr>
        <p:grpSpPr>
          <a:xfrm>
            <a:off x="7083425" y="2927350"/>
            <a:ext cx="649288" cy="417513"/>
            <a:chOff x="3053396" y="4304255"/>
            <a:chExt cx="648422" cy="418253"/>
          </a:xfrm>
        </p:grpSpPr>
        <p:sp>
          <p:nvSpPr>
            <p:cNvPr id="7805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58"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1" name="Group 150"/>
          <p:cNvGrpSpPr/>
          <p:nvPr/>
        </p:nvGrpSpPr>
        <p:grpSpPr>
          <a:xfrm>
            <a:off x="3425825" y="2000250"/>
            <a:ext cx="649288" cy="417513"/>
            <a:chOff x="3053396" y="4304255"/>
            <a:chExt cx="648422" cy="418253"/>
          </a:xfrm>
        </p:grpSpPr>
        <p:sp>
          <p:nvSpPr>
            <p:cNvPr id="7805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56"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2" name="Group 153"/>
          <p:cNvGrpSpPr/>
          <p:nvPr/>
        </p:nvGrpSpPr>
        <p:grpSpPr>
          <a:xfrm>
            <a:off x="1050925" y="2647950"/>
            <a:ext cx="647700" cy="417513"/>
            <a:chOff x="3053396" y="4304255"/>
            <a:chExt cx="648422" cy="418253"/>
          </a:xfrm>
        </p:grpSpPr>
        <p:sp>
          <p:nvSpPr>
            <p:cNvPr id="7805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54"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3" name="Group 156"/>
          <p:cNvGrpSpPr/>
          <p:nvPr/>
        </p:nvGrpSpPr>
        <p:grpSpPr>
          <a:xfrm>
            <a:off x="4340225" y="1974850"/>
            <a:ext cx="649288" cy="417513"/>
            <a:chOff x="3053396" y="4304255"/>
            <a:chExt cx="648422" cy="418253"/>
          </a:xfrm>
        </p:grpSpPr>
        <p:sp>
          <p:nvSpPr>
            <p:cNvPr id="7805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52"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4" name="Group 160"/>
          <p:cNvGrpSpPr/>
          <p:nvPr/>
        </p:nvGrpSpPr>
        <p:grpSpPr>
          <a:xfrm>
            <a:off x="7400925" y="5607050"/>
            <a:ext cx="649288" cy="417513"/>
            <a:chOff x="3053396" y="4304255"/>
            <a:chExt cx="648422" cy="418253"/>
          </a:xfrm>
        </p:grpSpPr>
        <p:sp>
          <p:nvSpPr>
            <p:cNvPr id="7804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50"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5" name="Group 163"/>
          <p:cNvGrpSpPr/>
          <p:nvPr/>
        </p:nvGrpSpPr>
        <p:grpSpPr>
          <a:xfrm>
            <a:off x="8239125" y="4959350"/>
            <a:ext cx="649288" cy="417513"/>
            <a:chOff x="3053396" y="4304255"/>
            <a:chExt cx="648422" cy="418253"/>
          </a:xfrm>
        </p:grpSpPr>
        <p:sp>
          <p:nvSpPr>
            <p:cNvPr id="7804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48"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6" name="Group 169"/>
          <p:cNvGrpSpPr/>
          <p:nvPr/>
        </p:nvGrpSpPr>
        <p:grpSpPr>
          <a:xfrm>
            <a:off x="5165725" y="5848350"/>
            <a:ext cx="649288" cy="417513"/>
            <a:chOff x="3053396" y="4304255"/>
            <a:chExt cx="648422" cy="418253"/>
          </a:xfrm>
        </p:grpSpPr>
        <p:sp>
          <p:nvSpPr>
            <p:cNvPr id="7804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46"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7" name="Group 172"/>
          <p:cNvGrpSpPr/>
          <p:nvPr/>
        </p:nvGrpSpPr>
        <p:grpSpPr>
          <a:xfrm>
            <a:off x="4251325" y="5988050"/>
            <a:ext cx="649288" cy="417513"/>
            <a:chOff x="3053396" y="4304255"/>
            <a:chExt cx="648422" cy="418253"/>
          </a:xfrm>
        </p:grpSpPr>
        <p:sp>
          <p:nvSpPr>
            <p:cNvPr id="7804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44"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7888" name="Group 175"/>
          <p:cNvGrpSpPr/>
          <p:nvPr/>
        </p:nvGrpSpPr>
        <p:grpSpPr>
          <a:xfrm>
            <a:off x="3032125" y="5835650"/>
            <a:ext cx="649288" cy="417513"/>
            <a:chOff x="3053396" y="4304255"/>
            <a:chExt cx="648422" cy="418253"/>
          </a:xfrm>
        </p:grpSpPr>
        <p:sp>
          <p:nvSpPr>
            <p:cNvPr id="7804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8042"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7889" name="TextBox 4"/>
          <p:cNvSpPr txBox="1"/>
          <p:nvPr/>
        </p:nvSpPr>
        <p:spPr>
          <a:xfrm rot="1053502">
            <a:off x="5473700" y="1900238"/>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7890" name="TextBox 179"/>
          <p:cNvSpPr txBox="1"/>
          <p:nvPr/>
        </p:nvSpPr>
        <p:spPr>
          <a:xfrm rot="2829263">
            <a:off x="7759700" y="3373438"/>
            <a:ext cx="477838"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7891" name="TextBox 180"/>
          <p:cNvSpPr txBox="1"/>
          <p:nvPr/>
        </p:nvSpPr>
        <p:spPr>
          <a:xfrm rot="9845918">
            <a:off x="6427788" y="5884863"/>
            <a:ext cx="477837"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7892" name="TextBox 181"/>
          <p:cNvSpPr txBox="1"/>
          <p:nvPr/>
        </p:nvSpPr>
        <p:spPr>
          <a:xfrm rot="-9948738">
            <a:off x="2060575" y="5789613"/>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7893" name="TextBox 182"/>
          <p:cNvSpPr txBox="1"/>
          <p:nvPr/>
        </p:nvSpPr>
        <p:spPr>
          <a:xfrm rot="-4992697">
            <a:off x="473075" y="3481388"/>
            <a:ext cx="47783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7894" name="TextBox 183"/>
          <p:cNvSpPr txBox="1"/>
          <p:nvPr/>
        </p:nvSpPr>
        <p:spPr>
          <a:xfrm rot="-1017263">
            <a:off x="2660650" y="1849438"/>
            <a:ext cx="476250"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cxnSp>
        <p:nvCxnSpPr>
          <p:cNvPr id="77895" name="Straight Connector 12"/>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77896" name="Straight Connector 500"/>
          <p:cNvCxnSpPr>
            <a:endCxn id="415" idx="2"/>
          </p:cNvCxnSpPr>
          <p:nvPr/>
        </p:nvCxnSpPr>
        <p:spPr>
          <a:xfrm>
            <a:off x="1638300" y="2849563"/>
            <a:ext cx="831850" cy="61912"/>
          </a:xfrm>
          <a:prstGeom prst="line">
            <a:avLst/>
          </a:prstGeom>
          <a:ln w="9525" cap="flat" cmpd="sng">
            <a:solidFill>
              <a:schemeClr val="tx1"/>
            </a:solidFill>
            <a:prstDash val="solid"/>
            <a:headEnd type="none" w="med" len="med"/>
            <a:tailEnd type="none" w="med" len="med"/>
          </a:ln>
        </p:spPr>
      </p:cxnSp>
      <p:cxnSp>
        <p:nvCxnSpPr>
          <p:cNvPr id="77897" name="Straight Connector 501"/>
          <p:cNvCxnSpPr/>
          <p:nvPr/>
        </p:nvCxnSpPr>
        <p:spPr>
          <a:xfrm flipV="1">
            <a:off x="1235075" y="2973388"/>
            <a:ext cx="1303338" cy="277812"/>
          </a:xfrm>
          <a:prstGeom prst="line">
            <a:avLst/>
          </a:prstGeom>
          <a:ln w="9525" cap="flat" cmpd="sng">
            <a:solidFill>
              <a:schemeClr val="tx1"/>
            </a:solidFill>
            <a:prstDash val="solid"/>
            <a:headEnd type="none" w="med" len="med"/>
            <a:tailEnd type="none" w="med" len="med"/>
          </a:ln>
        </p:spPr>
      </p:cxnSp>
      <p:cxnSp>
        <p:nvCxnSpPr>
          <p:cNvPr id="77898" name="Straight Connector 502"/>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77899" name="Straight Connector 503"/>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77900" name="Straight Connector 504"/>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77901"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77902"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77903" name="Straight Connector 509"/>
          <p:cNvCxnSpPr>
            <a:stCxn id="78045" idx="0"/>
          </p:cNvCxnSpPr>
          <p:nvPr/>
        </p:nvCxnSpPr>
        <p:spPr>
          <a:xfrm flipH="1" flipV="1">
            <a:off x="5319713" y="4694238"/>
            <a:ext cx="285750" cy="1160462"/>
          </a:xfrm>
          <a:prstGeom prst="line">
            <a:avLst/>
          </a:prstGeom>
          <a:ln w="9525" cap="flat" cmpd="sng">
            <a:solidFill>
              <a:schemeClr val="tx1"/>
            </a:solidFill>
            <a:prstDash val="solid"/>
            <a:headEnd type="none" w="med" len="med"/>
            <a:tailEnd type="none" w="med" len="med"/>
          </a:ln>
        </p:spPr>
      </p:cxnSp>
      <p:cxnSp>
        <p:nvCxnSpPr>
          <p:cNvPr id="77904"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77905" name="Straight Connector 511"/>
          <p:cNvCxnSpPr>
            <a:stCxn id="78042" idx="0"/>
          </p:cNvCxnSpPr>
          <p:nvPr/>
        </p:nvCxnSpPr>
        <p:spPr>
          <a:xfrm flipH="1" flipV="1">
            <a:off x="3144838" y="5192713"/>
            <a:ext cx="244475" cy="661987"/>
          </a:xfrm>
          <a:prstGeom prst="line">
            <a:avLst/>
          </a:prstGeom>
          <a:ln w="9525" cap="flat" cmpd="sng">
            <a:solidFill>
              <a:schemeClr val="tx1"/>
            </a:solidFill>
            <a:prstDash val="solid"/>
            <a:headEnd type="none" w="med" len="med"/>
            <a:tailEnd type="none" w="med" len="med"/>
          </a:ln>
        </p:spPr>
      </p:cxnSp>
      <p:cxnSp>
        <p:nvCxnSpPr>
          <p:cNvPr id="77906"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77907" name="Straight Connector 513"/>
          <p:cNvCxnSpPr>
            <a:endCxn id="444" idx="2"/>
          </p:cNvCxnSpPr>
          <p:nvPr/>
        </p:nvCxnSpPr>
        <p:spPr>
          <a:xfrm>
            <a:off x="1384300" y="5018088"/>
            <a:ext cx="450850" cy="115887"/>
          </a:xfrm>
          <a:prstGeom prst="line">
            <a:avLst/>
          </a:prstGeom>
          <a:ln w="9525" cap="flat" cmpd="sng">
            <a:solidFill>
              <a:schemeClr val="tx1"/>
            </a:solidFill>
            <a:prstDash val="solid"/>
            <a:headEnd type="none" w="med" len="med"/>
            <a:tailEnd type="none" w="med" len="med"/>
          </a:ln>
        </p:spPr>
      </p:cxnSp>
      <p:cxnSp>
        <p:nvCxnSpPr>
          <p:cNvPr id="77908" name="Straight Connector 514"/>
          <p:cNvCxnSpPr/>
          <p:nvPr/>
        </p:nvCxnSpPr>
        <p:spPr>
          <a:xfrm>
            <a:off x="1155700" y="4376738"/>
            <a:ext cx="996950" cy="4762"/>
          </a:xfrm>
          <a:prstGeom prst="line">
            <a:avLst/>
          </a:prstGeom>
          <a:ln w="9525" cap="flat" cmpd="sng">
            <a:solidFill>
              <a:schemeClr val="tx1"/>
            </a:solidFill>
            <a:prstDash val="solid"/>
            <a:headEnd type="none" w="med" len="med"/>
            <a:tailEnd type="none" w="med" len="med"/>
          </a:ln>
        </p:spPr>
      </p:cxnSp>
      <p:sp>
        <p:nvSpPr>
          <p:cNvPr id="77909"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7791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37</a:t>
            </a:fld>
            <a:endParaRPr lang="en-US" altLang="zh-CN" sz="1200" dirty="0">
              <a:latin typeface="微软雅黑" panose="020B0503020204020204" pitchFamily="34" charset="-122"/>
              <a:ea typeface="微软雅黑" panose="020B0503020204020204" pitchFamily="34" charset="-122"/>
            </a:endParaRPr>
          </a:p>
        </p:txBody>
      </p:sp>
      <p:grpSp>
        <p:nvGrpSpPr>
          <p:cNvPr id="77911" name="Group 347"/>
          <p:cNvGrpSpPr/>
          <p:nvPr/>
        </p:nvGrpSpPr>
        <p:grpSpPr>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2" name="Freeform 591"/>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3" name="Freeform 592"/>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 name="Freeform 593"/>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2" name="Group 347"/>
          <p:cNvGrpSpPr/>
          <p:nvPr/>
        </p:nvGrpSpPr>
        <p:grpSpPr>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3" name="Freeform 582"/>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4" name="Freeform 583"/>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5" name="Freeform 584"/>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3" name="Group 347"/>
          <p:cNvGrpSpPr/>
          <p:nvPr/>
        </p:nvGrpSpPr>
        <p:grpSpPr>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8" name="Freeform 537"/>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9" name="Freeform 538"/>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0" name="Freeform 539"/>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7914" name="Straight Connector 508"/>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grpSp>
        <p:nvGrpSpPr>
          <p:cNvPr id="77915" name="Group 347"/>
          <p:cNvGrpSpPr/>
          <p:nvPr/>
        </p:nvGrpSpPr>
        <p:grpSpPr>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9" name="Freeform 508"/>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0" name="Freeform 509"/>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1" name="Freeform 510"/>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6" name="Group 347"/>
          <p:cNvGrpSpPr/>
          <p:nvPr/>
        </p:nvGrpSpPr>
        <p:grpSpPr>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1" name="Freeform 490"/>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2" name="Freeform 491"/>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3" name="Freeform 492"/>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7" name="Group 439"/>
          <p:cNvGrpSpPr/>
          <p:nvPr/>
        </p:nvGrpSpPr>
        <p:grpSpPr>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5" name="Freeform 454"/>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6" name="Freeform 455"/>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7" name="Freeform 456"/>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8" name="Group 347"/>
          <p:cNvGrpSpPr/>
          <p:nvPr/>
        </p:nvGrpSpPr>
        <p:grpSpPr>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6" name="Freeform 445"/>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7" name="Freeform 446"/>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8" name="Freeform 447"/>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19" name="Group 347"/>
          <p:cNvGrpSpPr/>
          <p:nvPr/>
        </p:nvGrpSpPr>
        <p:grpSpPr>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7" name="Freeform 416"/>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8" name="Freeform 417"/>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9" name="Freeform 418"/>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20" name="Group 347"/>
          <p:cNvGrpSpPr/>
          <p:nvPr/>
        </p:nvGrpSpPr>
        <p:grpSpPr>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8" name="Freeform 407"/>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9" name="Freeform 408"/>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0" name="Freeform 409"/>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7921" name="Group 531"/>
          <p:cNvGrpSpPr/>
          <p:nvPr/>
        </p:nvGrpSpPr>
        <p:grpSpPr>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7" name="Freeform 546"/>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8" name="Freeform 547"/>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9" name="Freeform 548"/>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7922" name="Straight Connector 506"/>
          <p:cNvCxnSpPr/>
          <p:nvPr/>
        </p:nvCxnSpPr>
        <p:spPr>
          <a:xfrm flipH="1">
            <a:off x="7566025" y="4311650"/>
            <a:ext cx="541338" cy="249238"/>
          </a:xfrm>
          <a:prstGeom prst="line">
            <a:avLst/>
          </a:prstGeom>
          <a:ln w="9525" cap="flat" cmpd="sng">
            <a:solidFill>
              <a:schemeClr val="tx1"/>
            </a:solidFill>
            <a:prstDash val="solid"/>
            <a:headEnd type="none" w="med" len="med"/>
            <a:tailEnd type="none" w="med" len="med"/>
          </a:ln>
        </p:spPr>
      </p:cxnSp>
      <p:grpSp>
        <p:nvGrpSpPr>
          <p:cNvPr id="77923" name="Group 166"/>
          <p:cNvGrpSpPr/>
          <p:nvPr/>
        </p:nvGrpSpPr>
        <p:grpSpPr>
          <a:xfrm>
            <a:off x="8010525" y="4044950"/>
            <a:ext cx="649288" cy="417513"/>
            <a:chOff x="3053396" y="4304255"/>
            <a:chExt cx="648422" cy="418253"/>
          </a:xfrm>
        </p:grpSpPr>
        <p:sp>
          <p:nvSpPr>
            <p:cNvPr id="7794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7950"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7924" name="Rectangle 3"/>
          <p:cNvSpPr txBox="1"/>
          <p:nvPr/>
        </p:nvSpPr>
        <p:spPr>
          <a:xfrm>
            <a:off x="473075" y="1073150"/>
            <a:ext cx="8204200" cy="6731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buClr>
                <a:srgbClr val="000099"/>
              </a:buClr>
              <a:buSzPct val="75000"/>
              <a:buNone/>
            </a:pPr>
            <a:r>
              <a:rPr lang="zh-CN" altLang="en-US" sz="2400" dirty="0">
                <a:latin typeface="微软雅黑" panose="020B0503020204020204" pitchFamily="34" charset="-122"/>
                <a:ea typeface="微软雅黑" panose="020B0503020204020204" pitchFamily="34" charset="-122"/>
              </a:rPr>
              <a:t>但是，如果一个全球 </a:t>
            </a:r>
            <a:r>
              <a:rPr lang="en-US" altLang="zh-CN" sz="2400" dirty="0">
                <a:latin typeface="微软雅黑" panose="020B0503020204020204" pitchFamily="34" charset="-122"/>
                <a:ea typeface="微软雅黑" panose="020B0503020204020204" pitchFamily="34" charset="-122"/>
              </a:rPr>
              <a:t>ISP </a:t>
            </a:r>
            <a:r>
              <a:rPr lang="zh-CN" altLang="en-US" sz="2400" dirty="0">
                <a:latin typeface="微软雅黑" panose="020B0503020204020204" pitchFamily="34" charset="-122"/>
                <a:ea typeface="微软雅黑" panose="020B0503020204020204" pitchFamily="34" charset="-122"/>
              </a:rPr>
              <a:t>是可行的业务，就会有竞争对手</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这些</a:t>
            </a:r>
            <a:r>
              <a:rPr lang="en-US" altLang="zh-CN" sz="2400" dirty="0">
                <a:latin typeface="微软雅黑" panose="020B0503020204020204" pitchFamily="34" charset="-122"/>
                <a:ea typeface="微软雅黑" panose="020B0503020204020204" pitchFamily="34" charset="-122"/>
              </a:rPr>
              <a:t>ISP</a:t>
            </a:r>
            <a:r>
              <a:rPr lang="zh-CN" altLang="en-US" sz="2400" dirty="0">
                <a:latin typeface="微软雅黑" panose="020B0503020204020204" pitchFamily="34" charset="-122"/>
                <a:ea typeface="微软雅黑" panose="020B0503020204020204" pitchFamily="34" charset="-122"/>
              </a:rPr>
              <a:t>之间必须相连</a:t>
            </a:r>
            <a:endParaRPr lang="en-US" altLang="zh-CN" sz="2400" dirty="0">
              <a:latin typeface="微软雅黑" panose="020B0503020204020204" pitchFamily="34" charset="-122"/>
              <a:ea typeface="微软雅黑" panose="020B0503020204020204" pitchFamily="34" charset="-122"/>
            </a:endParaRPr>
          </a:p>
        </p:txBody>
      </p:sp>
      <p:grpSp>
        <p:nvGrpSpPr>
          <p:cNvPr id="514" name="Group 20"/>
          <p:cNvGrpSpPr/>
          <p:nvPr/>
        </p:nvGrpSpPr>
        <p:grpSpPr>
          <a:xfrm>
            <a:off x="4697413" y="2871788"/>
            <a:ext cx="2133600" cy="1082675"/>
            <a:chOff x="4696844" y="2871032"/>
            <a:chExt cx="2133865" cy="1082781"/>
          </a:xfrm>
        </p:grpSpPr>
        <p:grpSp>
          <p:nvGrpSpPr>
            <p:cNvPr id="77944" name="Group 16"/>
            <p:cNvGrpSpPr/>
            <p:nvPr/>
          </p:nvGrpSpPr>
          <p:grpSpPr>
            <a:xfrm>
              <a:off x="5677190" y="2871032"/>
              <a:ext cx="530938" cy="338554"/>
              <a:chOff x="5573768" y="2726239"/>
              <a:chExt cx="530938" cy="338554"/>
            </a:xfrm>
          </p:grpSpPr>
          <p:sp>
            <p:nvSpPr>
              <p:cNvPr id="77947"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77948" name="TextBox 15"/>
              <p:cNvSpPr txBox="1"/>
              <p:nvPr/>
            </p:nvSpPr>
            <p:spPr>
              <a:xfrm>
                <a:off x="5593027" y="2726239"/>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77945" name="Straight Connector 18"/>
            <p:cNvCxnSpPr/>
            <p:nvPr/>
          </p:nvCxnSpPr>
          <p:spPr>
            <a:xfrm>
              <a:off x="4696844" y="3073933"/>
              <a:ext cx="980347" cy="3515"/>
            </a:xfrm>
            <a:prstGeom prst="line">
              <a:avLst/>
            </a:prstGeom>
            <a:ln w="38100" cap="flat" cmpd="sng">
              <a:solidFill>
                <a:srgbClr val="CC0000"/>
              </a:solidFill>
              <a:prstDash val="solid"/>
              <a:headEnd type="none" w="med" len="med"/>
              <a:tailEnd type="none" w="med" len="med"/>
            </a:ln>
          </p:spPr>
        </p:cxnSp>
        <p:cxnSp>
          <p:nvCxnSpPr>
            <p:cNvPr id="77946" name="Straight Connector 516"/>
            <p:cNvCxnSpPr/>
            <p:nvPr/>
          </p:nvCxnSpPr>
          <p:spPr>
            <a:xfrm>
              <a:off x="6137159" y="3146857"/>
              <a:ext cx="693550" cy="806956"/>
            </a:xfrm>
            <a:prstGeom prst="line">
              <a:avLst/>
            </a:prstGeom>
            <a:ln w="38100" cap="flat" cmpd="sng">
              <a:solidFill>
                <a:srgbClr val="CC0000"/>
              </a:solidFill>
              <a:prstDash val="solid"/>
              <a:headEnd type="none" w="med" len="med"/>
              <a:tailEnd type="none" w="med" len="med"/>
            </a:ln>
          </p:spPr>
        </p:cxnSp>
      </p:grpSp>
      <p:grpSp>
        <p:nvGrpSpPr>
          <p:cNvPr id="611" name="Group 39939"/>
          <p:cNvGrpSpPr/>
          <p:nvPr/>
        </p:nvGrpSpPr>
        <p:grpSpPr>
          <a:xfrm>
            <a:off x="2384425" y="3703638"/>
            <a:ext cx="2921000" cy="1411287"/>
            <a:chOff x="2577005" y="3679131"/>
            <a:chExt cx="2919566" cy="1413453"/>
          </a:xfrm>
        </p:grpSpPr>
        <p:cxnSp>
          <p:nvCxnSpPr>
            <p:cNvPr id="77941" name="Straight Connector 7"/>
            <p:cNvCxnSpPr>
              <a:stCxn id="395" idx="6"/>
            </p:cNvCxnSpPr>
            <p:nvPr/>
          </p:nvCxnSpPr>
          <p:spPr>
            <a:xfrm>
              <a:off x="5124112" y="3679131"/>
              <a:ext cx="372459" cy="171306"/>
            </a:xfrm>
            <a:prstGeom prst="line">
              <a:avLst/>
            </a:prstGeom>
            <a:ln w="38100" cap="flat" cmpd="sng">
              <a:solidFill>
                <a:srgbClr val="CC0000"/>
              </a:solidFill>
              <a:prstDash val="solid"/>
              <a:headEnd type="none" w="med" len="med"/>
              <a:tailEnd type="none" w="med" len="med"/>
            </a:ln>
          </p:spPr>
        </p:cxnSp>
        <p:cxnSp>
          <p:nvCxnSpPr>
            <p:cNvPr id="77942" name="Straight Connector 415"/>
            <p:cNvCxnSpPr>
              <a:endCxn id="507" idx="4"/>
            </p:cNvCxnSpPr>
            <p:nvPr/>
          </p:nvCxnSpPr>
          <p:spPr>
            <a:xfrm flipH="1">
              <a:off x="2577005" y="3804357"/>
              <a:ext cx="19911" cy="477551"/>
            </a:xfrm>
            <a:prstGeom prst="line">
              <a:avLst/>
            </a:prstGeom>
            <a:ln w="38100" cap="flat" cmpd="sng">
              <a:solidFill>
                <a:srgbClr val="CC0000"/>
              </a:solidFill>
              <a:prstDash val="solid"/>
              <a:headEnd type="none" w="med" len="med"/>
              <a:tailEnd type="none" w="med" len="med"/>
            </a:ln>
          </p:spPr>
        </p:cxnSp>
        <p:cxnSp>
          <p:nvCxnSpPr>
            <p:cNvPr id="77943" name="Straight Connector 523"/>
            <p:cNvCxnSpPr/>
            <p:nvPr/>
          </p:nvCxnSpPr>
          <p:spPr>
            <a:xfrm flipV="1">
              <a:off x="4424422" y="4626270"/>
              <a:ext cx="726759" cy="466314"/>
            </a:xfrm>
            <a:prstGeom prst="line">
              <a:avLst/>
            </a:prstGeom>
            <a:ln w="38100" cap="flat" cmpd="sng">
              <a:solidFill>
                <a:srgbClr val="CC0000"/>
              </a:solidFill>
              <a:prstDash val="solid"/>
              <a:headEnd type="none" w="med" len="med"/>
              <a:tailEnd type="none" w="med" len="med"/>
            </a:ln>
          </p:spPr>
        </p:cxnSp>
      </p:grpSp>
      <p:grpSp>
        <p:nvGrpSpPr>
          <p:cNvPr id="615" name="Group 39945"/>
          <p:cNvGrpSpPr/>
          <p:nvPr/>
        </p:nvGrpSpPr>
        <p:grpSpPr>
          <a:xfrm>
            <a:off x="4686300" y="4864100"/>
            <a:ext cx="1568450" cy="741363"/>
            <a:chOff x="4686300" y="4864100"/>
            <a:chExt cx="1567838" cy="740692"/>
          </a:xfrm>
        </p:grpSpPr>
        <p:sp>
          <p:nvSpPr>
            <p:cNvPr id="77939" name="TextBox 39940"/>
            <p:cNvSpPr txBox="1"/>
            <p:nvPr/>
          </p:nvSpPr>
          <p:spPr>
            <a:xfrm>
              <a:off x="4838700" y="5143500"/>
              <a:ext cx="1415438" cy="461292"/>
            </a:xfrm>
            <a:prstGeom prst="rect">
              <a:avLst/>
            </a:prstGeom>
            <a:solidFill>
              <a:schemeClr val="bg1"/>
            </a:solid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i="1" dirty="0">
                  <a:solidFill>
                    <a:srgbClr val="CC0000"/>
                  </a:solidFill>
                  <a:latin typeface="微软雅黑" panose="020B0503020204020204" pitchFamily="34" charset="-122"/>
                  <a:ea typeface="微软雅黑" panose="020B0503020204020204" pitchFamily="34" charset="-122"/>
                </a:rPr>
                <a:t>对等链路</a:t>
              </a:r>
              <a:endParaRPr lang="en-US" altLang="zh-CN" sz="2400" i="1" dirty="0">
                <a:solidFill>
                  <a:srgbClr val="CC0000"/>
                </a:solidFill>
                <a:latin typeface="微软雅黑" panose="020B0503020204020204" pitchFamily="34" charset="-122"/>
                <a:ea typeface="微软雅黑" panose="020B0503020204020204" pitchFamily="34" charset="-122"/>
              </a:endParaRPr>
            </a:p>
          </p:txBody>
        </p:sp>
        <p:cxnSp>
          <p:nvCxnSpPr>
            <p:cNvPr id="77940" name="Straight Connector 39943"/>
            <p:cNvCxnSpPr/>
            <p:nvPr/>
          </p:nvCxnSpPr>
          <p:spPr>
            <a:xfrm>
              <a:off x="4686300" y="4864100"/>
              <a:ext cx="266700" cy="419100"/>
            </a:xfrm>
            <a:prstGeom prst="line">
              <a:avLst/>
            </a:prstGeom>
            <a:ln w="9525" cap="flat" cmpd="sng">
              <a:solidFill>
                <a:srgbClr val="CC0000"/>
              </a:solidFill>
              <a:prstDash val="solid"/>
              <a:headEnd type="none" w="med" len="med"/>
              <a:tailEnd type="none" w="med" len="med"/>
            </a:ln>
          </p:spPr>
        </p:cxnSp>
      </p:grpSp>
      <p:grpSp>
        <p:nvGrpSpPr>
          <p:cNvPr id="618" name="Group 39950"/>
          <p:cNvGrpSpPr/>
          <p:nvPr/>
        </p:nvGrpSpPr>
        <p:grpSpPr>
          <a:xfrm>
            <a:off x="5270500" y="1701800"/>
            <a:ext cx="2032000" cy="1169988"/>
            <a:chOff x="5270500" y="1701800"/>
            <a:chExt cx="2030520" cy="1169232"/>
          </a:xfrm>
        </p:grpSpPr>
        <p:sp>
          <p:nvSpPr>
            <p:cNvPr id="77937" name="TextBox 39946"/>
            <p:cNvSpPr txBox="1"/>
            <p:nvPr/>
          </p:nvSpPr>
          <p:spPr>
            <a:xfrm>
              <a:off x="5270500" y="1701800"/>
              <a:ext cx="2030520" cy="46136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i="1" dirty="0">
                  <a:solidFill>
                    <a:srgbClr val="CC0000"/>
                  </a:solidFill>
                  <a:latin typeface="微软雅黑" panose="020B0503020204020204" pitchFamily="34" charset="-122"/>
                  <a:ea typeface="微软雅黑" panose="020B0503020204020204" pitchFamily="34" charset="-122"/>
                </a:rPr>
                <a:t>因特网交换点</a:t>
              </a:r>
              <a:endParaRPr lang="en-US" altLang="zh-CN" sz="2400" i="1" dirty="0">
                <a:solidFill>
                  <a:srgbClr val="CC0000"/>
                </a:solidFill>
                <a:latin typeface="微软雅黑" panose="020B0503020204020204" pitchFamily="34" charset="-122"/>
                <a:ea typeface="微软雅黑" panose="020B0503020204020204" pitchFamily="34" charset="-122"/>
              </a:endParaRPr>
            </a:p>
          </p:txBody>
        </p:sp>
        <p:cxnSp>
          <p:nvCxnSpPr>
            <p:cNvPr id="77938" name="Straight Connector 39948"/>
            <p:cNvCxnSpPr>
              <a:endCxn id="77948" idx="0"/>
            </p:cNvCxnSpPr>
            <p:nvPr/>
          </p:nvCxnSpPr>
          <p:spPr>
            <a:xfrm flipH="1">
              <a:off x="5952289" y="2159000"/>
              <a:ext cx="219911" cy="712032"/>
            </a:xfrm>
            <a:prstGeom prst="line">
              <a:avLst/>
            </a:prstGeom>
            <a:ln w="9525" cap="flat" cmpd="sng">
              <a:solidFill>
                <a:srgbClr val="CC0000"/>
              </a:solidFill>
              <a:prstDash val="solid"/>
              <a:headEnd type="none" w="med" len="med"/>
              <a:tailEnd type="none" w="med" len="med"/>
            </a:ln>
          </p:spPr>
        </p:cxnSp>
      </p:grpSp>
      <p:grpSp>
        <p:nvGrpSpPr>
          <p:cNvPr id="621" name="Group 39937"/>
          <p:cNvGrpSpPr/>
          <p:nvPr/>
        </p:nvGrpSpPr>
        <p:grpSpPr>
          <a:xfrm>
            <a:off x="3906838" y="3883025"/>
            <a:ext cx="1379537" cy="674688"/>
            <a:chOff x="3962400" y="3676180"/>
            <a:chExt cx="1378622" cy="673930"/>
          </a:xfrm>
        </p:grpSpPr>
        <p:cxnSp>
          <p:nvCxnSpPr>
            <p:cNvPr id="77931" name="Straight Connector 515"/>
            <p:cNvCxnSpPr/>
            <p:nvPr/>
          </p:nvCxnSpPr>
          <p:spPr>
            <a:xfrm flipV="1">
              <a:off x="4065677" y="4166418"/>
              <a:ext cx="194972" cy="183692"/>
            </a:xfrm>
            <a:prstGeom prst="line">
              <a:avLst/>
            </a:prstGeom>
            <a:ln w="38100" cap="flat" cmpd="sng">
              <a:solidFill>
                <a:srgbClr val="CC0000"/>
              </a:solidFill>
              <a:prstDash val="solid"/>
              <a:headEnd type="none" w="med" len="med"/>
              <a:tailEnd type="none" w="med" len="med"/>
            </a:ln>
          </p:spPr>
        </p:cxnSp>
        <p:grpSp>
          <p:nvGrpSpPr>
            <p:cNvPr id="77932" name="Group 518"/>
            <p:cNvGrpSpPr/>
            <p:nvPr/>
          </p:nvGrpSpPr>
          <p:grpSpPr>
            <a:xfrm>
              <a:off x="3993651" y="3824925"/>
              <a:ext cx="549165" cy="360218"/>
              <a:chOff x="5634518" y="2616953"/>
              <a:chExt cx="549165" cy="360218"/>
            </a:xfrm>
          </p:grpSpPr>
          <p:sp>
            <p:nvSpPr>
              <p:cNvPr id="77935" name="Oval 521"/>
              <p:cNvSpPr/>
              <p:nvPr/>
            </p:nvSpPr>
            <p:spPr>
              <a:xfrm>
                <a:off x="5634518" y="2672371"/>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77936" name="TextBox 522"/>
              <p:cNvSpPr txBox="1"/>
              <p:nvPr/>
            </p:nvSpPr>
            <p:spPr>
              <a:xfrm>
                <a:off x="5672004" y="2616953"/>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77933" name="Straight Connector 519"/>
            <p:cNvCxnSpPr>
              <a:stCxn id="77935" idx="6"/>
              <a:endCxn id="597" idx="2"/>
            </p:cNvCxnSpPr>
            <p:nvPr/>
          </p:nvCxnSpPr>
          <p:spPr>
            <a:xfrm flipV="1">
              <a:off x="4521743" y="3687971"/>
              <a:ext cx="819279" cy="344771"/>
            </a:xfrm>
            <a:prstGeom prst="line">
              <a:avLst/>
            </a:prstGeom>
            <a:ln w="38100" cap="flat" cmpd="sng">
              <a:solidFill>
                <a:srgbClr val="CC0000"/>
              </a:solidFill>
              <a:prstDash val="solid"/>
              <a:headEnd type="none" w="med" len="med"/>
              <a:tailEnd type="none" w="med" len="med"/>
            </a:ln>
          </p:spPr>
        </p:cxnSp>
        <p:cxnSp>
          <p:nvCxnSpPr>
            <p:cNvPr id="77934" name="Straight Connector 520"/>
            <p:cNvCxnSpPr/>
            <p:nvPr/>
          </p:nvCxnSpPr>
          <p:spPr>
            <a:xfrm>
              <a:off x="3962400" y="3676180"/>
              <a:ext cx="300277" cy="203387"/>
            </a:xfrm>
            <a:prstGeom prst="line">
              <a:avLst/>
            </a:prstGeom>
            <a:ln w="38100" cap="flat" cmpd="sng">
              <a:solidFill>
                <a:srgbClr val="CC0000"/>
              </a:solidFill>
              <a:prstDash val="solid"/>
              <a:headEnd type="none" w="med" len="med"/>
              <a:tailEnd type="none" w="med" len="med"/>
            </a:ln>
          </p:spPr>
        </p:cxnSp>
      </p:grpSp>
      <p:sp>
        <p:nvSpPr>
          <p:cNvPr id="422"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Oval 3"/>
          <p:cNvSpPr/>
          <p:nvPr/>
        </p:nvSpPr>
        <p:spPr>
          <a:xfrm>
            <a:off x="1520825" y="4203700"/>
            <a:ext cx="2941638" cy="132397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9875" name="Straight Connector 10"/>
          <p:cNvCxnSpPr>
            <a:stCxn id="507" idx="7"/>
          </p:cNvCxnSpPr>
          <p:nvPr/>
        </p:nvCxnSpPr>
        <p:spPr>
          <a:xfrm>
            <a:off x="2555875" y="4437063"/>
            <a:ext cx="969963" cy="68262"/>
          </a:xfrm>
          <a:prstGeom prst="line">
            <a:avLst/>
          </a:prstGeom>
          <a:ln w="15875" cap="flat" cmpd="sng">
            <a:solidFill>
              <a:schemeClr val="tx1"/>
            </a:solidFill>
            <a:prstDash val="solid"/>
            <a:headEnd type="none" w="med" len="med"/>
            <a:tailEnd type="none" w="med" len="med"/>
          </a:ln>
        </p:spPr>
      </p:cxnSp>
      <p:cxnSp>
        <p:nvCxnSpPr>
          <p:cNvPr id="79876" name="Straight Connector 297"/>
          <p:cNvCxnSpPr/>
          <p:nvPr/>
        </p:nvCxnSpPr>
        <p:spPr>
          <a:xfrm>
            <a:off x="3059113" y="4724400"/>
            <a:ext cx="109537" cy="79375"/>
          </a:xfrm>
          <a:prstGeom prst="line">
            <a:avLst/>
          </a:prstGeom>
          <a:ln w="15875" cap="flat" cmpd="sng">
            <a:solidFill>
              <a:schemeClr val="tx1"/>
            </a:solidFill>
            <a:prstDash val="solid"/>
            <a:headEnd type="none" w="med" len="med"/>
            <a:tailEnd type="none" w="med" len="med"/>
          </a:ln>
        </p:spPr>
      </p:cxnSp>
      <p:cxnSp>
        <p:nvCxnSpPr>
          <p:cNvPr id="79877" name="Straight Connector 298"/>
          <p:cNvCxnSpPr/>
          <p:nvPr/>
        </p:nvCxnSpPr>
        <p:spPr>
          <a:xfrm flipV="1">
            <a:off x="2876550" y="4919663"/>
            <a:ext cx="222250" cy="44450"/>
          </a:xfrm>
          <a:prstGeom prst="line">
            <a:avLst/>
          </a:prstGeom>
          <a:ln w="15875" cap="flat" cmpd="sng">
            <a:solidFill>
              <a:schemeClr val="tx1"/>
            </a:solidFill>
            <a:prstDash val="solid"/>
            <a:headEnd type="none" w="med" len="med"/>
            <a:tailEnd type="none" w="med" len="med"/>
          </a:ln>
        </p:spPr>
      </p:cxnSp>
      <p:cxnSp>
        <p:nvCxnSpPr>
          <p:cNvPr id="79878" name="Straight Connector 299"/>
          <p:cNvCxnSpPr/>
          <p:nvPr/>
        </p:nvCxnSpPr>
        <p:spPr>
          <a:xfrm flipV="1">
            <a:off x="2603500" y="4751388"/>
            <a:ext cx="177800" cy="106362"/>
          </a:xfrm>
          <a:prstGeom prst="line">
            <a:avLst/>
          </a:prstGeom>
          <a:ln w="15875" cap="flat" cmpd="sng">
            <a:solidFill>
              <a:schemeClr val="tx1"/>
            </a:solidFill>
            <a:prstDash val="solid"/>
            <a:headEnd type="none" w="med" len="med"/>
            <a:tailEnd type="none" w="med" len="med"/>
          </a:ln>
        </p:spPr>
      </p:cxnSp>
      <p:cxnSp>
        <p:nvCxnSpPr>
          <p:cNvPr id="79879" name="Straight Connector 300"/>
          <p:cNvCxnSpPr>
            <a:stCxn id="444" idx="6"/>
          </p:cNvCxnSpPr>
          <p:nvPr/>
        </p:nvCxnSpPr>
        <p:spPr>
          <a:xfrm flipV="1">
            <a:off x="2317750" y="5038725"/>
            <a:ext cx="188913" cy="95250"/>
          </a:xfrm>
          <a:prstGeom prst="line">
            <a:avLst/>
          </a:prstGeom>
          <a:ln w="15875" cap="flat" cmpd="sng">
            <a:solidFill>
              <a:schemeClr val="tx1"/>
            </a:solidFill>
            <a:prstDash val="solid"/>
            <a:headEnd type="none" w="med" len="med"/>
            <a:tailEnd type="none" w="med" len="med"/>
          </a:ln>
        </p:spPr>
      </p:cxnSp>
      <p:cxnSp>
        <p:nvCxnSpPr>
          <p:cNvPr id="79880" name="Straight Connector 301"/>
          <p:cNvCxnSpPr/>
          <p:nvPr/>
        </p:nvCxnSpPr>
        <p:spPr>
          <a:xfrm flipV="1">
            <a:off x="3073400" y="4967288"/>
            <a:ext cx="231775" cy="244475"/>
          </a:xfrm>
          <a:prstGeom prst="line">
            <a:avLst/>
          </a:prstGeom>
          <a:ln w="15875" cap="flat" cmpd="sng">
            <a:solidFill>
              <a:schemeClr val="tx1"/>
            </a:solidFill>
            <a:prstDash val="solid"/>
            <a:headEnd type="none" w="med" len="med"/>
            <a:tailEnd type="none" w="med" len="med"/>
          </a:ln>
        </p:spPr>
      </p:cxnSp>
      <p:cxnSp>
        <p:nvCxnSpPr>
          <p:cNvPr id="79881" name="Straight Connector 302"/>
          <p:cNvCxnSpPr/>
          <p:nvPr/>
        </p:nvCxnSpPr>
        <p:spPr>
          <a:xfrm flipH="1" flipV="1">
            <a:off x="3524250" y="4954588"/>
            <a:ext cx="327025" cy="119062"/>
          </a:xfrm>
          <a:prstGeom prst="line">
            <a:avLst/>
          </a:prstGeom>
          <a:ln w="15875" cap="flat" cmpd="sng">
            <a:solidFill>
              <a:schemeClr val="tx1"/>
            </a:solidFill>
            <a:prstDash val="solid"/>
            <a:headEnd type="none" w="med" len="med"/>
            <a:tailEnd type="none" w="med" len="med"/>
          </a:ln>
        </p:spPr>
      </p:cxnSp>
      <p:cxnSp>
        <p:nvCxnSpPr>
          <p:cNvPr id="79882" name="Straight Connector 303"/>
          <p:cNvCxnSpPr/>
          <p:nvPr/>
        </p:nvCxnSpPr>
        <p:spPr>
          <a:xfrm flipV="1">
            <a:off x="3511550" y="4619625"/>
            <a:ext cx="260350" cy="188913"/>
          </a:xfrm>
          <a:prstGeom prst="line">
            <a:avLst/>
          </a:prstGeom>
          <a:ln w="15875" cap="flat" cmpd="sng">
            <a:solidFill>
              <a:schemeClr val="tx1"/>
            </a:solidFill>
            <a:prstDash val="solid"/>
            <a:headEnd type="none" w="med" len="med"/>
            <a:tailEnd type="none" w="med" len="med"/>
          </a:ln>
        </p:spPr>
      </p:cxnSp>
      <p:cxnSp>
        <p:nvCxnSpPr>
          <p:cNvPr id="79883" name="Straight Connector 304"/>
          <p:cNvCxnSpPr>
            <a:endCxn id="505" idx="7"/>
          </p:cNvCxnSpPr>
          <p:nvPr/>
        </p:nvCxnSpPr>
        <p:spPr>
          <a:xfrm flipH="1" flipV="1">
            <a:off x="2557463" y="4494213"/>
            <a:ext cx="207962" cy="84137"/>
          </a:xfrm>
          <a:prstGeom prst="line">
            <a:avLst/>
          </a:prstGeom>
          <a:ln w="15875" cap="flat" cmpd="sng">
            <a:solidFill>
              <a:schemeClr val="tx1"/>
            </a:solidFill>
            <a:prstDash val="solid"/>
            <a:headEnd type="none" w="med" len="med"/>
            <a:tailEnd type="none" w="med" len="med"/>
          </a:ln>
        </p:spPr>
      </p:cxnSp>
      <p:sp>
        <p:nvSpPr>
          <p:cNvPr id="79884" name="TextBox 39958"/>
          <p:cNvSpPr txBox="1"/>
          <p:nvPr/>
        </p:nvSpPr>
        <p:spPr>
          <a:xfrm>
            <a:off x="1655763" y="4533900"/>
            <a:ext cx="93662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C</a:t>
            </a:r>
          </a:p>
        </p:txBody>
      </p:sp>
      <p:grpSp>
        <p:nvGrpSpPr>
          <p:cNvPr id="79885" name="Group 347"/>
          <p:cNvGrpSpPr/>
          <p:nvPr/>
        </p:nvGrpSpPr>
        <p:grpSpPr>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0" name="Freeform 499"/>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1" name="Freeform 500"/>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 name="Freeform 501"/>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886" name="Group 347"/>
          <p:cNvGrpSpPr/>
          <p:nvPr/>
        </p:nvGrpSpPr>
        <p:grpSpPr>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2" name="Freeform 481"/>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3" name="Freeform 482"/>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4" name="Freeform 483"/>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887" name="Group 347"/>
          <p:cNvGrpSpPr/>
          <p:nvPr/>
        </p:nvGrpSpPr>
        <p:grpSpPr>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3" name="Freeform 472"/>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4" name="Freeform 473"/>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5" name="Freeform 474"/>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888" name="Group 347"/>
          <p:cNvGrpSpPr/>
          <p:nvPr/>
        </p:nvGrpSpPr>
        <p:grpSpPr>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4" name="Freeform 463"/>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5" name="Freeform 464"/>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6" name="Freeform 465"/>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9889" name="Oval 3"/>
          <p:cNvSpPr/>
          <p:nvPr/>
        </p:nvSpPr>
        <p:spPr>
          <a:xfrm>
            <a:off x="4614863" y="3649663"/>
            <a:ext cx="3219450" cy="13430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9890" name="Straight Connector 10"/>
          <p:cNvCxnSpPr>
            <a:stCxn id="599" idx="7"/>
          </p:cNvCxnSpPr>
          <p:nvPr/>
        </p:nvCxnSpPr>
        <p:spPr>
          <a:xfrm>
            <a:off x="5748338" y="3886200"/>
            <a:ext cx="1062037" cy="69850"/>
          </a:xfrm>
          <a:prstGeom prst="line">
            <a:avLst/>
          </a:prstGeom>
          <a:ln w="15875" cap="flat" cmpd="sng">
            <a:solidFill>
              <a:schemeClr val="tx1"/>
            </a:solidFill>
            <a:prstDash val="solid"/>
            <a:headEnd type="none" w="med" len="med"/>
            <a:tailEnd type="none" w="med" len="med"/>
          </a:ln>
        </p:spPr>
      </p:cxnSp>
      <p:cxnSp>
        <p:nvCxnSpPr>
          <p:cNvPr id="79891" name="Straight Connector 297"/>
          <p:cNvCxnSpPr/>
          <p:nvPr/>
        </p:nvCxnSpPr>
        <p:spPr>
          <a:xfrm>
            <a:off x="6299200" y="4176713"/>
            <a:ext cx="120650" cy="82550"/>
          </a:xfrm>
          <a:prstGeom prst="line">
            <a:avLst/>
          </a:prstGeom>
          <a:ln w="15875" cap="flat" cmpd="sng">
            <a:solidFill>
              <a:schemeClr val="tx1"/>
            </a:solidFill>
            <a:prstDash val="solid"/>
            <a:headEnd type="none" w="med" len="med"/>
            <a:tailEnd type="none" w="med" len="med"/>
          </a:ln>
        </p:spPr>
      </p:cxnSp>
      <p:cxnSp>
        <p:nvCxnSpPr>
          <p:cNvPr id="79892" name="Straight Connector 298"/>
          <p:cNvCxnSpPr/>
          <p:nvPr/>
        </p:nvCxnSpPr>
        <p:spPr>
          <a:xfrm flipV="1">
            <a:off x="6099175" y="4376738"/>
            <a:ext cx="242888" cy="44450"/>
          </a:xfrm>
          <a:prstGeom prst="line">
            <a:avLst/>
          </a:prstGeom>
          <a:ln w="15875" cap="flat" cmpd="sng">
            <a:solidFill>
              <a:schemeClr val="tx1"/>
            </a:solidFill>
            <a:prstDash val="solid"/>
            <a:headEnd type="none" w="med" len="med"/>
            <a:tailEnd type="none" w="med" len="med"/>
          </a:ln>
        </p:spPr>
      </p:cxnSp>
      <p:cxnSp>
        <p:nvCxnSpPr>
          <p:cNvPr id="79893" name="Straight Connector 299"/>
          <p:cNvCxnSpPr/>
          <p:nvPr/>
        </p:nvCxnSpPr>
        <p:spPr>
          <a:xfrm flipV="1">
            <a:off x="5800725" y="4205288"/>
            <a:ext cx="195263" cy="106362"/>
          </a:xfrm>
          <a:prstGeom prst="line">
            <a:avLst/>
          </a:prstGeom>
          <a:ln w="15875" cap="flat" cmpd="sng">
            <a:solidFill>
              <a:schemeClr val="tx1"/>
            </a:solidFill>
            <a:prstDash val="solid"/>
            <a:headEnd type="none" w="med" len="med"/>
            <a:tailEnd type="none" w="med" len="med"/>
          </a:ln>
        </p:spPr>
      </p:cxnSp>
      <p:cxnSp>
        <p:nvCxnSpPr>
          <p:cNvPr id="79894" name="Straight Connector 300"/>
          <p:cNvCxnSpPr>
            <a:stCxn id="536" idx="6"/>
          </p:cNvCxnSpPr>
          <p:nvPr/>
        </p:nvCxnSpPr>
        <p:spPr>
          <a:xfrm flipV="1">
            <a:off x="5487988" y="4497388"/>
            <a:ext cx="206375" cy="95250"/>
          </a:xfrm>
          <a:prstGeom prst="line">
            <a:avLst/>
          </a:prstGeom>
          <a:ln w="15875" cap="flat" cmpd="sng">
            <a:solidFill>
              <a:schemeClr val="tx1"/>
            </a:solidFill>
            <a:prstDash val="solid"/>
            <a:headEnd type="none" w="med" len="med"/>
            <a:tailEnd type="none" w="med" len="med"/>
          </a:ln>
        </p:spPr>
      </p:cxnSp>
      <p:cxnSp>
        <p:nvCxnSpPr>
          <p:cNvPr id="79895" name="Straight Connector 301"/>
          <p:cNvCxnSpPr/>
          <p:nvPr/>
        </p:nvCxnSpPr>
        <p:spPr>
          <a:xfrm flipV="1">
            <a:off x="6315075" y="4424363"/>
            <a:ext cx="254000" cy="247650"/>
          </a:xfrm>
          <a:prstGeom prst="line">
            <a:avLst/>
          </a:prstGeom>
          <a:ln w="15875" cap="flat" cmpd="sng">
            <a:solidFill>
              <a:schemeClr val="tx1"/>
            </a:solidFill>
            <a:prstDash val="solid"/>
            <a:headEnd type="none" w="med" len="med"/>
            <a:tailEnd type="none" w="med" len="med"/>
          </a:ln>
        </p:spPr>
      </p:cxnSp>
      <p:cxnSp>
        <p:nvCxnSpPr>
          <p:cNvPr id="79896" name="Straight Connector 302"/>
          <p:cNvCxnSpPr/>
          <p:nvPr/>
        </p:nvCxnSpPr>
        <p:spPr>
          <a:xfrm flipH="1" flipV="1">
            <a:off x="6778625" y="4403725"/>
            <a:ext cx="358775" cy="120650"/>
          </a:xfrm>
          <a:prstGeom prst="line">
            <a:avLst/>
          </a:prstGeom>
          <a:ln w="15875" cap="flat" cmpd="sng">
            <a:solidFill>
              <a:schemeClr val="tx1"/>
            </a:solidFill>
            <a:prstDash val="solid"/>
            <a:headEnd type="none" w="med" len="med"/>
            <a:tailEnd type="none" w="med" len="med"/>
          </a:ln>
        </p:spPr>
      </p:cxnSp>
      <p:cxnSp>
        <p:nvCxnSpPr>
          <p:cNvPr id="79897" name="Straight Connector 303"/>
          <p:cNvCxnSpPr/>
          <p:nvPr/>
        </p:nvCxnSpPr>
        <p:spPr>
          <a:xfrm flipV="1">
            <a:off x="6794500" y="4070350"/>
            <a:ext cx="285750" cy="192088"/>
          </a:xfrm>
          <a:prstGeom prst="line">
            <a:avLst/>
          </a:prstGeom>
          <a:ln w="15875" cap="flat" cmpd="sng">
            <a:solidFill>
              <a:schemeClr val="tx1"/>
            </a:solidFill>
            <a:prstDash val="solid"/>
            <a:headEnd type="none" w="med" len="med"/>
            <a:tailEnd type="none" w="med" len="med"/>
          </a:ln>
        </p:spPr>
      </p:cxnSp>
      <p:cxnSp>
        <p:nvCxnSpPr>
          <p:cNvPr id="79898" name="Straight Connector 304"/>
          <p:cNvCxnSpPr>
            <a:endCxn id="597" idx="7"/>
          </p:cNvCxnSpPr>
          <p:nvPr/>
        </p:nvCxnSpPr>
        <p:spPr>
          <a:xfrm flipH="1" flipV="1">
            <a:off x="5749925" y="3943350"/>
            <a:ext cx="227013" cy="85725"/>
          </a:xfrm>
          <a:prstGeom prst="line">
            <a:avLst/>
          </a:prstGeom>
          <a:ln w="15875" cap="flat" cmpd="sng">
            <a:solidFill>
              <a:schemeClr val="tx1"/>
            </a:solidFill>
            <a:prstDash val="solid"/>
            <a:headEnd type="none" w="med" len="med"/>
            <a:tailEnd type="none" w="med" len="med"/>
          </a:ln>
        </p:spPr>
      </p:cxnSp>
      <p:sp>
        <p:nvSpPr>
          <p:cNvPr id="79899" name="TextBox 39958"/>
          <p:cNvSpPr txBox="1"/>
          <p:nvPr/>
        </p:nvSpPr>
        <p:spPr>
          <a:xfrm>
            <a:off x="4764088" y="3983038"/>
            <a:ext cx="92392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B</a:t>
            </a:r>
          </a:p>
        </p:txBody>
      </p:sp>
      <p:grpSp>
        <p:nvGrpSpPr>
          <p:cNvPr id="79900" name="Group 347"/>
          <p:cNvGrpSpPr/>
          <p:nvPr/>
        </p:nvGrpSpPr>
        <p:grpSpPr>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1" name="Freeform 600"/>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2" name="Freeform 601"/>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3" name="Freeform 602"/>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01" name="Group 347"/>
          <p:cNvGrpSpPr/>
          <p:nvPr/>
        </p:nvGrpSpPr>
        <p:grpSpPr>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4" name="Freeform 573"/>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5" name="Freeform 574"/>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6" name="Freeform 575"/>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02" name="Group 347"/>
          <p:cNvGrpSpPr/>
          <p:nvPr/>
        </p:nvGrpSpPr>
        <p:grpSpPr>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5" name="Freeform 564"/>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6" name="Freeform 565"/>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7" name="Freeform 566"/>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03" name="Group 347"/>
          <p:cNvGrpSpPr/>
          <p:nvPr/>
        </p:nvGrpSpPr>
        <p:grpSpPr>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6" name="Freeform 555"/>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7" name="Freeform 556"/>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8" name="Freeform 557"/>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79904" name="Oval 3"/>
          <p:cNvSpPr/>
          <p:nvPr/>
        </p:nvSpPr>
        <p:spPr>
          <a:xfrm>
            <a:off x="1733550" y="2725738"/>
            <a:ext cx="3475038" cy="13811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9905" name="Straight Connector 10"/>
          <p:cNvCxnSpPr>
            <a:stCxn id="415" idx="7"/>
          </p:cNvCxnSpPr>
          <p:nvPr/>
        </p:nvCxnSpPr>
        <p:spPr>
          <a:xfrm>
            <a:off x="2957513" y="2968625"/>
            <a:ext cx="1146175" cy="73025"/>
          </a:xfrm>
          <a:prstGeom prst="line">
            <a:avLst/>
          </a:prstGeom>
          <a:ln w="15875" cap="flat" cmpd="sng">
            <a:solidFill>
              <a:schemeClr val="tx1"/>
            </a:solidFill>
            <a:prstDash val="solid"/>
            <a:headEnd type="none" w="med" len="med"/>
            <a:tailEnd type="none" w="med" len="med"/>
          </a:ln>
        </p:spPr>
      </p:cxnSp>
      <p:cxnSp>
        <p:nvCxnSpPr>
          <p:cNvPr id="79906" name="Straight Connector 297"/>
          <p:cNvCxnSpPr/>
          <p:nvPr/>
        </p:nvCxnSpPr>
        <p:spPr>
          <a:xfrm>
            <a:off x="3551238" y="3268663"/>
            <a:ext cx="130175" cy="84137"/>
          </a:xfrm>
          <a:prstGeom prst="line">
            <a:avLst/>
          </a:prstGeom>
          <a:ln w="15875" cap="flat" cmpd="sng">
            <a:solidFill>
              <a:schemeClr val="tx1"/>
            </a:solidFill>
            <a:prstDash val="solid"/>
            <a:headEnd type="none" w="med" len="med"/>
            <a:tailEnd type="none" w="med" len="med"/>
          </a:ln>
        </p:spPr>
      </p:cxnSp>
      <p:cxnSp>
        <p:nvCxnSpPr>
          <p:cNvPr id="79907" name="Straight Connector 298"/>
          <p:cNvCxnSpPr/>
          <p:nvPr/>
        </p:nvCxnSpPr>
        <p:spPr>
          <a:xfrm flipV="1">
            <a:off x="3335338" y="3473450"/>
            <a:ext cx="263525" cy="46038"/>
          </a:xfrm>
          <a:prstGeom prst="line">
            <a:avLst/>
          </a:prstGeom>
          <a:ln w="15875" cap="flat" cmpd="sng">
            <a:solidFill>
              <a:schemeClr val="tx1"/>
            </a:solidFill>
            <a:prstDash val="solid"/>
            <a:headEnd type="none" w="med" len="med"/>
            <a:tailEnd type="none" w="med" len="med"/>
          </a:ln>
        </p:spPr>
      </p:cxnSp>
      <p:cxnSp>
        <p:nvCxnSpPr>
          <p:cNvPr id="79908" name="Straight Connector 299"/>
          <p:cNvCxnSpPr/>
          <p:nvPr/>
        </p:nvCxnSpPr>
        <p:spPr>
          <a:xfrm flipV="1">
            <a:off x="3014663" y="3297238"/>
            <a:ext cx="209550" cy="109537"/>
          </a:xfrm>
          <a:prstGeom prst="line">
            <a:avLst/>
          </a:prstGeom>
          <a:ln w="15875" cap="flat" cmpd="sng">
            <a:solidFill>
              <a:schemeClr val="tx1"/>
            </a:solidFill>
            <a:prstDash val="solid"/>
            <a:headEnd type="none" w="med" len="med"/>
            <a:tailEnd type="none" w="med" len="med"/>
          </a:ln>
        </p:spPr>
      </p:cxnSp>
      <p:cxnSp>
        <p:nvCxnSpPr>
          <p:cNvPr id="79909" name="Straight Connector 300"/>
          <p:cNvCxnSpPr>
            <a:stCxn id="352" idx="6"/>
          </p:cNvCxnSpPr>
          <p:nvPr/>
        </p:nvCxnSpPr>
        <p:spPr>
          <a:xfrm flipV="1">
            <a:off x="2676525" y="3597275"/>
            <a:ext cx="222250" cy="98425"/>
          </a:xfrm>
          <a:prstGeom prst="line">
            <a:avLst/>
          </a:prstGeom>
          <a:ln w="15875" cap="flat" cmpd="sng">
            <a:solidFill>
              <a:schemeClr val="tx1"/>
            </a:solidFill>
            <a:prstDash val="solid"/>
            <a:headEnd type="none" w="med" len="med"/>
            <a:tailEnd type="none" w="med" len="med"/>
          </a:ln>
        </p:spPr>
      </p:cxnSp>
      <p:cxnSp>
        <p:nvCxnSpPr>
          <p:cNvPr id="79910" name="Straight Connector 301"/>
          <p:cNvCxnSpPr/>
          <p:nvPr/>
        </p:nvCxnSpPr>
        <p:spPr>
          <a:xfrm flipV="1">
            <a:off x="3568700" y="3522663"/>
            <a:ext cx="273050" cy="254000"/>
          </a:xfrm>
          <a:prstGeom prst="line">
            <a:avLst/>
          </a:prstGeom>
          <a:ln w="15875" cap="flat" cmpd="sng">
            <a:solidFill>
              <a:schemeClr val="tx1"/>
            </a:solidFill>
            <a:prstDash val="solid"/>
            <a:headEnd type="none" w="med" len="med"/>
            <a:tailEnd type="none" w="med" len="med"/>
          </a:ln>
        </p:spPr>
      </p:cxnSp>
      <p:cxnSp>
        <p:nvCxnSpPr>
          <p:cNvPr id="79911" name="Straight Connector 302"/>
          <p:cNvCxnSpPr/>
          <p:nvPr/>
        </p:nvCxnSpPr>
        <p:spPr>
          <a:xfrm flipH="1" flipV="1">
            <a:off x="4100513" y="3508375"/>
            <a:ext cx="387350" cy="125413"/>
          </a:xfrm>
          <a:prstGeom prst="line">
            <a:avLst/>
          </a:prstGeom>
          <a:ln w="15875" cap="flat" cmpd="sng">
            <a:solidFill>
              <a:schemeClr val="tx1"/>
            </a:solidFill>
            <a:prstDash val="solid"/>
            <a:headEnd type="none" w="med" len="med"/>
            <a:tailEnd type="none" w="med" len="med"/>
          </a:ln>
        </p:spPr>
      </p:cxnSp>
      <p:cxnSp>
        <p:nvCxnSpPr>
          <p:cNvPr id="79912" name="Straight Connector 303"/>
          <p:cNvCxnSpPr/>
          <p:nvPr/>
        </p:nvCxnSpPr>
        <p:spPr>
          <a:xfrm flipV="1">
            <a:off x="4086225" y="3159125"/>
            <a:ext cx="307975" cy="198438"/>
          </a:xfrm>
          <a:prstGeom prst="line">
            <a:avLst/>
          </a:prstGeom>
          <a:ln w="15875" cap="flat" cmpd="sng">
            <a:solidFill>
              <a:schemeClr val="tx1"/>
            </a:solidFill>
            <a:prstDash val="solid"/>
            <a:headEnd type="none" w="med" len="med"/>
            <a:tailEnd type="none" w="med" len="med"/>
          </a:ln>
        </p:spPr>
      </p:cxnSp>
      <p:cxnSp>
        <p:nvCxnSpPr>
          <p:cNvPr id="79913" name="Straight Connector 304"/>
          <p:cNvCxnSpPr>
            <a:endCxn id="413" idx="7"/>
          </p:cNvCxnSpPr>
          <p:nvPr/>
        </p:nvCxnSpPr>
        <p:spPr>
          <a:xfrm flipH="1" flipV="1">
            <a:off x="2959100" y="3028950"/>
            <a:ext cx="246063" cy="87313"/>
          </a:xfrm>
          <a:prstGeom prst="line">
            <a:avLst/>
          </a:prstGeom>
          <a:ln w="15875" cap="flat" cmpd="sng">
            <a:solidFill>
              <a:schemeClr val="tx1"/>
            </a:solidFill>
            <a:prstDash val="solid"/>
            <a:headEnd type="none" w="med" len="med"/>
            <a:tailEnd type="none" w="med" len="med"/>
          </a:ln>
        </p:spPr>
      </p:cxnSp>
      <p:sp>
        <p:nvSpPr>
          <p:cNvPr id="79914" name="TextBox 39958"/>
          <p:cNvSpPr txBox="1"/>
          <p:nvPr/>
        </p:nvSpPr>
        <p:spPr>
          <a:xfrm>
            <a:off x="1893888" y="3070225"/>
            <a:ext cx="947737"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A</a:t>
            </a:r>
          </a:p>
        </p:txBody>
      </p:sp>
      <p:grpSp>
        <p:nvGrpSpPr>
          <p:cNvPr id="79915" name="Group 347"/>
          <p:cNvGrpSpPr/>
          <p:nvPr/>
        </p:nvGrpSpPr>
        <p:grpSpPr>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9" name="Freeform 398"/>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0" name="Freeform 399"/>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1" name="Freeform 400"/>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16" name="Group 347"/>
          <p:cNvGrpSpPr/>
          <p:nvPr/>
        </p:nvGrpSpPr>
        <p:grpSpPr>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0" name="Freeform 389"/>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1" name="Freeform 390"/>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2" name="Freeform 391"/>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17" name="Group 347"/>
          <p:cNvGrpSpPr/>
          <p:nvPr/>
        </p:nvGrpSpPr>
        <p:grpSpPr>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1" name="Freeform 380"/>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2" name="Freeform 381"/>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3" name="Freeform 382"/>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18" name="Group 347"/>
          <p:cNvGrpSpPr/>
          <p:nvPr/>
        </p:nvGrpSpPr>
        <p:grpSpPr>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2" name="Freeform 371"/>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3" name="Freeform 372"/>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4" name="Freeform 373"/>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19" name="Group 347"/>
          <p:cNvGrpSpPr/>
          <p:nvPr/>
        </p:nvGrpSpPr>
        <p:grpSpPr>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3" name="Freeform 362"/>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4" name="Freeform 363"/>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5" name="Freeform 364"/>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20" name="Group 347"/>
          <p:cNvGrpSpPr/>
          <p:nvPr/>
        </p:nvGrpSpPr>
        <p:grpSpPr>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4" name="Freeform 353"/>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5" name="Freeform 354"/>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6" name="Freeform 355"/>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79921"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79922" name="Group 2"/>
          <p:cNvGrpSpPr/>
          <p:nvPr/>
        </p:nvGrpSpPr>
        <p:grpSpPr>
          <a:xfrm>
            <a:off x="1825625" y="2241550"/>
            <a:ext cx="647700" cy="417513"/>
            <a:chOff x="3053396" y="4304255"/>
            <a:chExt cx="648422" cy="418253"/>
          </a:xfrm>
        </p:grpSpPr>
        <p:sp>
          <p:nvSpPr>
            <p:cNvPr id="8011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17"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3" name="Group 135"/>
          <p:cNvGrpSpPr/>
          <p:nvPr/>
        </p:nvGrpSpPr>
        <p:grpSpPr>
          <a:xfrm>
            <a:off x="6334125" y="2495550"/>
            <a:ext cx="649288" cy="417513"/>
            <a:chOff x="3053396" y="4304255"/>
            <a:chExt cx="648422" cy="418253"/>
          </a:xfrm>
        </p:grpSpPr>
        <p:sp>
          <p:nvSpPr>
            <p:cNvPr id="8011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15"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4" name="Group 138"/>
          <p:cNvGrpSpPr/>
          <p:nvPr/>
        </p:nvGrpSpPr>
        <p:grpSpPr>
          <a:xfrm>
            <a:off x="1241425" y="5353050"/>
            <a:ext cx="647700" cy="417513"/>
            <a:chOff x="3053396" y="4304255"/>
            <a:chExt cx="648422" cy="418253"/>
          </a:xfrm>
        </p:grpSpPr>
        <p:sp>
          <p:nvSpPr>
            <p:cNvPr id="8011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13"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5" name="Group 141"/>
          <p:cNvGrpSpPr/>
          <p:nvPr/>
        </p:nvGrpSpPr>
        <p:grpSpPr>
          <a:xfrm>
            <a:off x="822325" y="4730750"/>
            <a:ext cx="647700" cy="417513"/>
            <a:chOff x="3053396" y="4304255"/>
            <a:chExt cx="648422" cy="418253"/>
          </a:xfrm>
        </p:grpSpPr>
        <p:sp>
          <p:nvSpPr>
            <p:cNvPr id="8011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11"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6" name="Group 147"/>
          <p:cNvGrpSpPr/>
          <p:nvPr/>
        </p:nvGrpSpPr>
        <p:grpSpPr>
          <a:xfrm>
            <a:off x="7083425" y="2927350"/>
            <a:ext cx="649288" cy="417513"/>
            <a:chOff x="3053396" y="4304255"/>
            <a:chExt cx="648422" cy="418253"/>
          </a:xfrm>
        </p:grpSpPr>
        <p:sp>
          <p:nvSpPr>
            <p:cNvPr id="8010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09"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7" name="Group 150"/>
          <p:cNvGrpSpPr/>
          <p:nvPr/>
        </p:nvGrpSpPr>
        <p:grpSpPr>
          <a:xfrm>
            <a:off x="3425825" y="2000250"/>
            <a:ext cx="649288" cy="417513"/>
            <a:chOff x="3053396" y="4304255"/>
            <a:chExt cx="648422" cy="418253"/>
          </a:xfrm>
        </p:grpSpPr>
        <p:sp>
          <p:nvSpPr>
            <p:cNvPr id="8010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07"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8" name="Group 156"/>
          <p:cNvGrpSpPr/>
          <p:nvPr/>
        </p:nvGrpSpPr>
        <p:grpSpPr>
          <a:xfrm>
            <a:off x="4340225" y="1974850"/>
            <a:ext cx="649288" cy="417513"/>
            <a:chOff x="3053396" y="4304255"/>
            <a:chExt cx="648422" cy="418253"/>
          </a:xfrm>
        </p:grpSpPr>
        <p:sp>
          <p:nvSpPr>
            <p:cNvPr id="8010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05"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29" name="Group 160"/>
          <p:cNvGrpSpPr/>
          <p:nvPr/>
        </p:nvGrpSpPr>
        <p:grpSpPr>
          <a:xfrm>
            <a:off x="7400925" y="5607050"/>
            <a:ext cx="649288" cy="417513"/>
            <a:chOff x="3053396" y="4304255"/>
            <a:chExt cx="648422" cy="418253"/>
          </a:xfrm>
        </p:grpSpPr>
        <p:sp>
          <p:nvSpPr>
            <p:cNvPr id="8010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03"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30" name="Group 163"/>
          <p:cNvGrpSpPr/>
          <p:nvPr/>
        </p:nvGrpSpPr>
        <p:grpSpPr>
          <a:xfrm>
            <a:off x="8239125" y="4959350"/>
            <a:ext cx="649288" cy="417513"/>
            <a:chOff x="3053396" y="4304255"/>
            <a:chExt cx="648422" cy="418253"/>
          </a:xfrm>
        </p:grpSpPr>
        <p:sp>
          <p:nvSpPr>
            <p:cNvPr id="8010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101"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31" name="Group 169"/>
          <p:cNvGrpSpPr/>
          <p:nvPr/>
        </p:nvGrpSpPr>
        <p:grpSpPr>
          <a:xfrm>
            <a:off x="5165725" y="5848350"/>
            <a:ext cx="649288" cy="417513"/>
            <a:chOff x="3053396" y="4304255"/>
            <a:chExt cx="648422" cy="418253"/>
          </a:xfrm>
        </p:grpSpPr>
        <p:sp>
          <p:nvSpPr>
            <p:cNvPr id="8009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099"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32" name="Group 172"/>
          <p:cNvGrpSpPr/>
          <p:nvPr/>
        </p:nvGrpSpPr>
        <p:grpSpPr>
          <a:xfrm>
            <a:off x="4251325" y="5988050"/>
            <a:ext cx="649288" cy="417513"/>
            <a:chOff x="3053396" y="4304255"/>
            <a:chExt cx="648422" cy="418253"/>
          </a:xfrm>
        </p:grpSpPr>
        <p:sp>
          <p:nvSpPr>
            <p:cNvPr id="8009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097"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33" name="Group 175"/>
          <p:cNvGrpSpPr/>
          <p:nvPr/>
        </p:nvGrpSpPr>
        <p:grpSpPr>
          <a:xfrm>
            <a:off x="3032125" y="5835650"/>
            <a:ext cx="649288" cy="417513"/>
            <a:chOff x="3053396" y="4304255"/>
            <a:chExt cx="648422" cy="418253"/>
          </a:xfrm>
        </p:grpSpPr>
        <p:sp>
          <p:nvSpPr>
            <p:cNvPr id="8009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095"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79934" name="TextBox 4"/>
          <p:cNvSpPr txBox="1"/>
          <p:nvPr/>
        </p:nvSpPr>
        <p:spPr>
          <a:xfrm rot="1053502">
            <a:off x="5473700" y="1900238"/>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9935" name="TextBox 179"/>
          <p:cNvSpPr txBox="1"/>
          <p:nvPr/>
        </p:nvSpPr>
        <p:spPr>
          <a:xfrm rot="2829263">
            <a:off x="7759700" y="3373438"/>
            <a:ext cx="477838"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9936" name="TextBox 180"/>
          <p:cNvSpPr txBox="1"/>
          <p:nvPr/>
        </p:nvSpPr>
        <p:spPr>
          <a:xfrm rot="9845918">
            <a:off x="6427788" y="5884863"/>
            <a:ext cx="477837"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9937" name="TextBox 181"/>
          <p:cNvSpPr txBox="1"/>
          <p:nvPr/>
        </p:nvSpPr>
        <p:spPr>
          <a:xfrm rot="-9948738">
            <a:off x="2060575" y="5789613"/>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9938" name="TextBox 182"/>
          <p:cNvSpPr txBox="1"/>
          <p:nvPr/>
        </p:nvSpPr>
        <p:spPr>
          <a:xfrm rot="-4992697">
            <a:off x="473075" y="3481388"/>
            <a:ext cx="47783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79939" name="TextBox 183"/>
          <p:cNvSpPr txBox="1"/>
          <p:nvPr/>
        </p:nvSpPr>
        <p:spPr>
          <a:xfrm rot="-1017263">
            <a:off x="2660650" y="1849438"/>
            <a:ext cx="476250"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cxnSp>
        <p:nvCxnSpPr>
          <p:cNvPr id="79940" name="Straight Connector 12"/>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79941" name="Straight Connector 502"/>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79942" name="Straight Connector 503"/>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79943" name="Straight Connector 504"/>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79944"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79945"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79946" name="Straight Connector 510"/>
          <p:cNvCxnSpPr/>
          <p:nvPr/>
        </p:nvCxnSpPr>
        <p:spPr>
          <a:xfrm flipH="1" flipV="1">
            <a:off x="4106863" y="5045075"/>
            <a:ext cx="371475" cy="973138"/>
          </a:xfrm>
          <a:prstGeom prst="line">
            <a:avLst/>
          </a:prstGeom>
          <a:ln w="9525" cap="flat" cmpd="sng">
            <a:solidFill>
              <a:schemeClr val="tx1"/>
            </a:solidFill>
            <a:prstDash val="solid"/>
            <a:headEnd type="none" w="med" len="med"/>
            <a:tailEnd type="none" w="med" len="med"/>
          </a:ln>
        </p:spPr>
      </p:cxnSp>
      <p:cxnSp>
        <p:nvCxnSpPr>
          <p:cNvPr id="79947"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79948" name="Straight Connector 513"/>
          <p:cNvCxnSpPr>
            <a:endCxn id="444" idx="2"/>
          </p:cNvCxnSpPr>
          <p:nvPr/>
        </p:nvCxnSpPr>
        <p:spPr>
          <a:xfrm>
            <a:off x="1384300" y="5018088"/>
            <a:ext cx="450850" cy="115887"/>
          </a:xfrm>
          <a:prstGeom prst="line">
            <a:avLst/>
          </a:prstGeom>
          <a:ln w="9525" cap="flat" cmpd="sng">
            <a:solidFill>
              <a:schemeClr val="tx1"/>
            </a:solidFill>
            <a:prstDash val="solid"/>
            <a:headEnd type="none" w="med" len="med"/>
            <a:tailEnd type="none" w="med" len="med"/>
          </a:ln>
        </p:spPr>
      </p:cxnSp>
      <p:sp>
        <p:nvSpPr>
          <p:cNvPr id="79949"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7995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38</a:t>
            </a:fld>
            <a:endParaRPr lang="en-US" altLang="zh-CN" sz="1200" dirty="0">
              <a:latin typeface="微软雅黑" panose="020B0503020204020204" pitchFamily="34" charset="-122"/>
              <a:ea typeface="微软雅黑" panose="020B0503020204020204" pitchFamily="34" charset="-122"/>
            </a:endParaRPr>
          </a:p>
        </p:txBody>
      </p:sp>
      <p:grpSp>
        <p:nvGrpSpPr>
          <p:cNvPr id="79951" name="Group 347"/>
          <p:cNvGrpSpPr/>
          <p:nvPr/>
        </p:nvGrpSpPr>
        <p:grpSpPr>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2" name="Freeform 591"/>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3" name="Freeform 592"/>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 name="Freeform 593"/>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2" name="Group 347"/>
          <p:cNvGrpSpPr/>
          <p:nvPr/>
        </p:nvGrpSpPr>
        <p:grpSpPr>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3" name="Freeform 582"/>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4" name="Freeform 583"/>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5" name="Freeform 584"/>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3" name="Group 347"/>
          <p:cNvGrpSpPr/>
          <p:nvPr/>
        </p:nvGrpSpPr>
        <p:grpSpPr>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8" name="Freeform 537"/>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9" name="Freeform 538"/>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0" name="Freeform 539"/>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9954" name="Straight Connector 508"/>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grpSp>
        <p:nvGrpSpPr>
          <p:cNvPr id="79955" name="Group 347"/>
          <p:cNvGrpSpPr/>
          <p:nvPr/>
        </p:nvGrpSpPr>
        <p:grpSpPr>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9" name="Freeform 508"/>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0" name="Freeform 509"/>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1" name="Freeform 510"/>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6" name="Group 347"/>
          <p:cNvGrpSpPr/>
          <p:nvPr/>
        </p:nvGrpSpPr>
        <p:grpSpPr>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1" name="Freeform 490"/>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2" name="Freeform 491"/>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3" name="Freeform 492"/>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7" name="Group 439"/>
          <p:cNvGrpSpPr/>
          <p:nvPr/>
        </p:nvGrpSpPr>
        <p:grpSpPr>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5" name="Freeform 454"/>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6" name="Freeform 455"/>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7" name="Freeform 456"/>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8" name="Group 347"/>
          <p:cNvGrpSpPr/>
          <p:nvPr/>
        </p:nvGrpSpPr>
        <p:grpSpPr>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6" name="Freeform 445"/>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7" name="Freeform 446"/>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8" name="Freeform 447"/>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59" name="Group 347"/>
          <p:cNvGrpSpPr/>
          <p:nvPr/>
        </p:nvGrpSpPr>
        <p:grpSpPr>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7" name="Freeform 416"/>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8" name="Freeform 417"/>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9" name="Freeform 418"/>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60" name="Group 347"/>
          <p:cNvGrpSpPr/>
          <p:nvPr/>
        </p:nvGrpSpPr>
        <p:grpSpPr>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8" name="Freeform 407"/>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9" name="Freeform 408"/>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0" name="Freeform 409"/>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79961" name="Group 531"/>
          <p:cNvGrpSpPr/>
          <p:nvPr/>
        </p:nvGrpSpPr>
        <p:grpSpPr>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7" name="Freeform 546"/>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8" name="Freeform 547"/>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9" name="Freeform 548"/>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79962" name="Straight Connector 506"/>
          <p:cNvCxnSpPr/>
          <p:nvPr/>
        </p:nvCxnSpPr>
        <p:spPr>
          <a:xfrm flipH="1">
            <a:off x="7566025" y="4311650"/>
            <a:ext cx="541338" cy="249238"/>
          </a:xfrm>
          <a:prstGeom prst="line">
            <a:avLst/>
          </a:prstGeom>
          <a:ln w="9525" cap="flat" cmpd="sng">
            <a:solidFill>
              <a:schemeClr val="tx1"/>
            </a:solidFill>
            <a:prstDash val="solid"/>
            <a:headEnd type="none" w="med" len="med"/>
            <a:tailEnd type="none" w="med" len="med"/>
          </a:ln>
        </p:spPr>
      </p:cxnSp>
      <p:grpSp>
        <p:nvGrpSpPr>
          <p:cNvPr id="79963" name="Group 166"/>
          <p:cNvGrpSpPr/>
          <p:nvPr/>
        </p:nvGrpSpPr>
        <p:grpSpPr>
          <a:xfrm>
            <a:off x="8010525" y="4044950"/>
            <a:ext cx="649288" cy="417513"/>
            <a:chOff x="3053396" y="4304255"/>
            <a:chExt cx="648422" cy="418253"/>
          </a:xfrm>
        </p:grpSpPr>
        <p:sp>
          <p:nvSpPr>
            <p:cNvPr id="8000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0003"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64" name="Group 20"/>
          <p:cNvGrpSpPr/>
          <p:nvPr/>
        </p:nvGrpSpPr>
        <p:grpSpPr>
          <a:xfrm>
            <a:off x="4697413" y="2871788"/>
            <a:ext cx="2133600" cy="1082675"/>
            <a:chOff x="4696844" y="2871032"/>
            <a:chExt cx="2133865" cy="1082781"/>
          </a:xfrm>
        </p:grpSpPr>
        <p:grpSp>
          <p:nvGrpSpPr>
            <p:cNvPr id="79997" name="Group 16"/>
            <p:cNvGrpSpPr/>
            <p:nvPr/>
          </p:nvGrpSpPr>
          <p:grpSpPr>
            <a:xfrm>
              <a:off x="5677190" y="2871032"/>
              <a:ext cx="530938" cy="338554"/>
              <a:chOff x="5573768" y="2726239"/>
              <a:chExt cx="530938" cy="338554"/>
            </a:xfrm>
          </p:grpSpPr>
          <p:sp>
            <p:nvSpPr>
              <p:cNvPr id="80000"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0001" name="TextBox 15"/>
              <p:cNvSpPr txBox="1"/>
              <p:nvPr/>
            </p:nvSpPr>
            <p:spPr>
              <a:xfrm>
                <a:off x="5593027" y="2726239"/>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79998" name="Straight Connector 18"/>
            <p:cNvCxnSpPr/>
            <p:nvPr/>
          </p:nvCxnSpPr>
          <p:spPr>
            <a:xfrm>
              <a:off x="4696844" y="3073933"/>
              <a:ext cx="980347" cy="3515"/>
            </a:xfrm>
            <a:prstGeom prst="line">
              <a:avLst/>
            </a:prstGeom>
            <a:ln w="38100" cap="flat" cmpd="sng">
              <a:solidFill>
                <a:srgbClr val="CC0000"/>
              </a:solidFill>
              <a:prstDash val="solid"/>
              <a:headEnd type="none" w="med" len="med"/>
              <a:tailEnd type="none" w="med" len="med"/>
            </a:ln>
          </p:spPr>
        </p:cxnSp>
        <p:cxnSp>
          <p:nvCxnSpPr>
            <p:cNvPr id="79999" name="Straight Connector 516"/>
            <p:cNvCxnSpPr/>
            <p:nvPr/>
          </p:nvCxnSpPr>
          <p:spPr>
            <a:xfrm>
              <a:off x="6137159" y="3146857"/>
              <a:ext cx="693550" cy="806956"/>
            </a:xfrm>
            <a:prstGeom prst="line">
              <a:avLst/>
            </a:prstGeom>
            <a:ln w="38100" cap="flat" cmpd="sng">
              <a:solidFill>
                <a:srgbClr val="CC0000"/>
              </a:solidFill>
              <a:prstDash val="solid"/>
              <a:headEnd type="none" w="med" len="med"/>
              <a:tailEnd type="none" w="med" len="med"/>
            </a:ln>
          </p:spPr>
        </p:cxnSp>
      </p:grpSp>
      <p:grpSp>
        <p:nvGrpSpPr>
          <p:cNvPr id="79965" name="Group 39939"/>
          <p:cNvGrpSpPr/>
          <p:nvPr/>
        </p:nvGrpSpPr>
        <p:grpSpPr>
          <a:xfrm>
            <a:off x="2384425" y="3703638"/>
            <a:ext cx="2921000" cy="1411287"/>
            <a:chOff x="2577005" y="3679131"/>
            <a:chExt cx="2919566" cy="1413453"/>
          </a:xfrm>
        </p:grpSpPr>
        <p:cxnSp>
          <p:nvCxnSpPr>
            <p:cNvPr id="79994" name="Straight Connector 7"/>
            <p:cNvCxnSpPr>
              <a:stCxn id="395" idx="6"/>
            </p:cNvCxnSpPr>
            <p:nvPr/>
          </p:nvCxnSpPr>
          <p:spPr>
            <a:xfrm>
              <a:off x="5124112" y="3679131"/>
              <a:ext cx="372459" cy="171306"/>
            </a:xfrm>
            <a:prstGeom prst="line">
              <a:avLst/>
            </a:prstGeom>
            <a:ln w="38100" cap="flat" cmpd="sng">
              <a:solidFill>
                <a:srgbClr val="CC0000"/>
              </a:solidFill>
              <a:prstDash val="solid"/>
              <a:headEnd type="none" w="med" len="med"/>
              <a:tailEnd type="none" w="med" len="med"/>
            </a:ln>
          </p:spPr>
        </p:cxnSp>
        <p:cxnSp>
          <p:nvCxnSpPr>
            <p:cNvPr id="79995" name="Straight Connector 415"/>
            <p:cNvCxnSpPr>
              <a:endCxn id="507" idx="4"/>
            </p:cNvCxnSpPr>
            <p:nvPr/>
          </p:nvCxnSpPr>
          <p:spPr>
            <a:xfrm flipH="1">
              <a:off x="2577005" y="3804357"/>
              <a:ext cx="19911" cy="477551"/>
            </a:xfrm>
            <a:prstGeom prst="line">
              <a:avLst/>
            </a:prstGeom>
            <a:ln w="38100" cap="flat" cmpd="sng">
              <a:solidFill>
                <a:srgbClr val="CC0000"/>
              </a:solidFill>
              <a:prstDash val="solid"/>
              <a:headEnd type="none" w="med" len="med"/>
              <a:tailEnd type="none" w="med" len="med"/>
            </a:ln>
          </p:spPr>
        </p:cxnSp>
        <p:cxnSp>
          <p:nvCxnSpPr>
            <p:cNvPr id="79996" name="Straight Connector 523"/>
            <p:cNvCxnSpPr/>
            <p:nvPr/>
          </p:nvCxnSpPr>
          <p:spPr>
            <a:xfrm flipV="1">
              <a:off x="4424422" y="4626270"/>
              <a:ext cx="726759" cy="466314"/>
            </a:xfrm>
            <a:prstGeom prst="line">
              <a:avLst/>
            </a:prstGeom>
            <a:ln w="38100" cap="flat" cmpd="sng">
              <a:solidFill>
                <a:srgbClr val="CC0000"/>
              </a:solidFill>
              <a:prstDash val="solid"/>
              <a:headEnd type="none" w="med" len="med"/>
              <a:tailEnd type="none" w="med" len="med"/>
            </a:ln>
          </p:spPr>
        </p:cxnSp>
      </p:grpSp>
      <p:grpSp>
        <p:nvGrpSpPr>
          <p:cNvPr id="79966" name="Group 39937"/>
          <p:cNvGrpSpPr/>
          <p:nvPr/>
        </p:nvGrpSpPr>
        <p:grpSpPr>
          <a:xfrm>
            <a:off x="3906838" y="3883025"/>
            <a:ext cx="1379537" cy="674688"/>
            <a:chOff x="3962400" y="3676180"/>
            <a:chExt cx="1378622" cy="673930"/>
          </a:xfrm>
        </p:grpSpPr>
        <p:cxnSp>
          <p:nvCxnSpPr>
            <p:cNvPr id="79988" name="Straight Connector 515"/>
            <p:cNvCxnSpPr/>
            <p:nvPr/>
          </p:nvCxnSpPr>
          <p:spPr>
            <a:xfrm flipV="1">
              <a:off x="4065677" y="4166418"/>
              <a:ext cx="194972" cy="183692"/>
            </a:xfrm>
            <a:prstGeom prst="line">
              <a:avLst/>
            </a:prstGeom>
            <a:ln w="38100" cap="flat" cmpd="sng">
              <a:solidFill>
                <a:srgbClr val="CC0000"/>
              </a:solidFill>
              <a:prstDash val="solid"/>
              <a:headEnd type="none" w="med" len="med"/>
              <a:tailEnd type="none" w="med" len="med"/>
            </a:ln>
          </p:spPr>
        </p:cxnSp>
        <p:grpSp>
          <p:nvGrpSpPr>
            <p:cNvPr id="79989" name="Group 518"/>
            <p:cNvGrpSpPr/>
            <p:nvPr/>
          </p:nvGrpSpPr>
          <p:grpSpPr>
            <a:xfrm>
              <a:off x="3993651" y="3824925"/>
              <a:ext cx="549165" cy="360218"/>
              <a:chOff x="5634518" y="2616953"/>
              <a:chExt cx="549165" cy="360218"/>
            </a:xfrm>
          </p:grpSpPr>
          <p:sp>
            <p:nvSpPr>
              <p:cNvPr id="79992" name="Oval 521"/>
              <p:cNvSpPr/>
              <p:nvPr/>
            </p:nvSpPr>
            <p:spPr>
              <a:xfrm>
                <a:off x="5634518" y="2672371"/>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79993" name="TextBox 522"/>
              <p:cNvSpPr txBox="1"/>
              <p:nvPr/>
            </p:nvSpPr>
            <p:spPr>
              <a:xfrm>
                <a:off x="5672004" y="2616953"/>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79990" name="Straight Connector 519"/>
            <p:cNvCxnSpPr>
              <a:stCxn id="79992" idx="6"/>
              <a:endCxn id="597" idx="2"/>
            </p:cNvCxnSpPr>
            <p:nvPr/>
          </p:nvCxnSpPr>
          <p:spPr>
            <a:xfrm flipV="1">
              <a:off x="4521743" y="3687971"/>
              <a:ext cx="819279" cy="344771"/>
            </a:xfrm>
            <a:prstGeom prst="line">
              <a:avLst/>
            </a:prstGeom>
            <a:ln w="38100" cap="flat" cmpd="sng">
              <a:solidFill>
                <a:srgbClr val="CC0000"/>
              </a:solidFill>
              <a:prstDash val="solid"/>
              <a:headEnd type="none" w="med" len="med"/>
              <a:tailEnd type="none" w="med" len="med"/>
            </a:ln>
          </p:spPr>
        </p:cxnSp>
        <p:cxnSp>
          <p:nvCxnSpPr>
            <p:cNvPr id="79991" name="Straight Connector 520"/>
            <p:cNvCxnSpPr/>
            <p:nvPr/>
          </p:nvCxnSpPr>
          <p:spPr>
            <a:xfrm>
              <a:off x="3962400" y="3676180"/>
              <a:ext cx="300277" cy="203387"/>
            </a:xfrm>
            <a:prstGeom prst="line">
              <a:avLst/>
            </a:prstGeom>
            <a:ln w="38100" cap="flat" cmpd="sng">
              <a:solidFill>
                <a:srgbClr val="CC0000"/>
              </a:solidFill>
              <a:prstDash val="solid"/>
              <a:headEnd type="none" w="med" len="med"/>
              <a:tailEnd type="none" w="med" len="med"/>
            </a:ln>
          </p:spPr>
        </p:cxnSp>
      </p:grpSp>
      <p:cxnSp>
        <p:nvCxnSpPr>
          <p:cNvPr id="79967" name="Straight Connector 500"/>
          <p:cNvCxnSpPr>
            <a:endCxn id="79970" idx="2"/>
          </p:cNvCxnSpPr>
          <p:nvPr/>
        </p:nvCxnSpPr>
        <p:spPr>
          <a:xfrm>
            <a:off x="1447800" y="2921000"/>
            <a:ext cx="38100" cy="309563"/>
          </a:xfrm>
          <a:prstGeom prst="line">
            <a:avLst/>
          </a:prstGeom>
          <a:ln w="9525" cap="flat" cmpd="sng">
            <a:solidFill>
              <a:schemeClr val="tx1"/>
            </a:solidFill>
            <a:prstDash val="solid"/>
            <a:headEnd type="none" w="med" len="med"/>
            <a:tailEnd type="none" w="med" len="med"/>
          </a:ln>
        </p:spPr>
      </p:cxnSp>
      <p:cxnSp>
        <p:nvCxnSpPr>
          <p:cNvPr id="79968" name="Straight Connector 501"/>
          <p:cNvCxnSpPr>
            <a:endCxn id="79970" idx="3"/>
          </p:cNvCxnSpPr>
          <p:nvPr/>
        </p:nvCxnSpPr>
        <p:spPr>
          <a:xfrm>
            <a:off x="1227138" y="3201988"/>
            <a:ext cx="123825" cy="212725"/>
          </a:xfrm>
          <a:prstGeom prst="line">
            <a:avLst/>
          </a:prstGeom>
          <a:ln w="9525" cap="flat" cmpd="sng">
            <a:solidFill>
              <a:schemeClr val="tx1"/>
            </a:solidFill>
            <a:prstDash val="solid"/>
            <a:headEnd type="none" w="med" len="med"/>
            <a:tailEnd type="none" w="med" len="med"/>
          </a:ln>
        </p:spPr>
      </p:cxnSp>
      <p:cxnSp>
        <p:nvCxnSpPr>
          <p:cNvPr id="79969" name="Straight Connector 514"/>
          <p:cNvCxnSpPr>
            <a:endCxn id="79970" idx="5"/>
          </p:cNvCxnSpPr>
          <p:nvPr/>
        </p:nvCxnSpPr>
        <p:spPr>
          <a:xfrm flipV="1">
            <a:off x="1147763" y="4298950"/>
            <a:ext cx="203200" cy="7938"/>
          </a:xfrm>
          <a:prstGeom prst="line">
            <a:avLst/>
          </a:prstGeom>
          <a:ln w="9525" cap="flat" cmpd="sng">
            <a:solidFill>
              <a:schemeClr val="tx1"/>
            </a:solidFill>
            <a:prstDash val="solid"/>
            <a:headEnd type="none" w="med" len="med"/>
            <a:tailEnd type="none" w="med" len="med"/>
          </a:ln>
        </p:spPr>
      </p:cxnSp>
      <p:sp>
        <p:nvSpPr>
          <p:cNvPr id="79970" name="Oval 517"/>
          <p:cNvSpPr/>
          <p:nvPr/>
        </p:nvSpPr>
        <p:spPr>
          <a:xfrm rot="5400000">
            <a:off x="858838" y="3665538"/>
            <a:ext cx="1252537" cy="381000"/>
          </a:xfrm>
          <a:prstGeom prst="ellipse">
            <a:avLst/>
          </a:prstGeom>
          <a:solidFill>
            <a:srgbClr val="FFFF00"/>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79971" name="Straight Connector 39941"/>
          <p:cNvCxnSpPr>
            <a:stCxn id="79970" idx="0"/>
            <a:endCxn id="350" idx="2"/>
          </p:cNvCxnSpPr>
          <p:nvPr/>
        </p:nvCxnSpPr>
        <p:spPr>
          <a:xfrm flipV="1">
            <a:off x="1676400" y="3754438"/>
            <a:ext cx="430213" cy="101600"/>
          </a:xfrm>
          <a:prstGeom prst="line">
            <a:avLst/>
          </a:prstGeom>
          <a:ln w="9525" cap="flat" cmpd="sng">
            <a:solidFill>
              <a:schemeClr val="tx1"/>
            </a:solidFill>
            <a:prstDash val="solid"/>
            <a:headEnd type="none" w="med" len="med"/>
            <a:tailEnd type="none" w="med" len="med"/>
          </a:ln>
        </p:spPr>
      </p:cxnSp>
      <p:cxnSp>
        <p:nvCxnSpPr>
          <p:cNvPr id="79972" name="Straight Connector 524"/>
          <p:cNvCxnSpPr>
            <a:endCxn id="507" idx="2"/>
          </p:cNvCxnSpPr>
          <p:nvPr/>
        </p:nvCxnSpPr>
        <p:spPr>
          <a:xfrm>
            <a:off x="1677988" y="4041775"/>
            <a:ext cx="465137" cy="341313"/>
          </a:xfrm>
          <a:prstGeom prst="line">
            <a:avLst/>
          </a:prstGeom>
          <a:ln w="9525" cap="flat" cmpd="sng">
            <a:solidFill>
              <a:schemeClr val="tx1"/>
            </a:solidFill>
            <a:prstDash val="solid"/>
            <a:headEnd type="none" w="med" len="med"/>
            <a:tailEnd type="none" w="med" len="med"/>
          </a:ln>
        </p:spPr>
      </p:cxnSp>
      <p:grpSp>
        <p:nvGrpSpPr>
          <p:cNvPr id="79973" name="Group 144"/>
          <p:cNvGrpSpPr/>
          <p:nvPr/>
        </p:nvGrpSpPr>
        <p:grpSpPr>
          <a:xfrm>
            <a:off x="593725" y="4070350"/>
            <a:ext cx="647700" cy="417513"/>
            <a:chOff x="3053396" y="4304255"/>
            <a:chExt cx="648422" cy="418253"/>
          </a:xfrm>
        </p:grpSpPr>
        <p:sp>
          <p:nvSpPr>
            <p:cNvPr id="7998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9987"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74" name="Group 131"/>
          <p:cNvGrpSpPr/>
          <p:nvPr/>
        </p:nvGrpSpPr>
        <p:grpSpPr>
          <a:xfrm>
            <a:off x="669925" y="3041650"/>
            <a:ext cx="647700" cy="417513"/>
            <a:chOff x="3053396" y="4304255"/>
            <a:chExt cx="648422" cy="418253"/>
          </a:xfrm>
        </p:grpSpPr>
        <p:sp>
          <p:nvSpPr>
            <p:cNvPr id="7998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9985"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79975" name="Group 153"/>
          <p:cNvGrpSpPr/>
          <p:nvPr/>
        </p:nvGrpSpPr>
        <p:grpSpPr>
          <a:xfrm>
            <a:off x="1050925" y="2647950"/>
            <a:ext cx="647700" cy="417513"/>
            <a:chOff x="3053396" y="4304255"/>
            <a:chExt cx="648422" cy="418253"/>
          </a:xfrm>
        </p:grpSpPr>
        <p:sp>
          <p:nvSpPr>
            <p:cNvPr id="7998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79983"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cxnSp>
        <p:nvCxnSpPr>
          <p:cNvPr id="79976" name="Straight Connector 509"/>
          <p:cNvCxnSpPr>
            <a:endCxn id="79978" idx="5"/>
          </p:cNvCxnSpPr>
          <p:nvPr/>
        </p:nvCxnSpPr>
        <p:spPr>
          <a:xfrm flipH="1" flipV="1">
            <a:off x="5084763" y="5684838"/>
            <a:ext cx="520700" cy="169862"/>
          </a:xfrm>
          <a:prstGeom prst="line">
            <a:avLst/>
          </a:prstGeom>
          <a:ln w="9525" cap="flat" cmpd="sng">
            <a:solidFill>
              <a:schemeClr val="tx1"/>
            </a:solidFill>
            <a:prstDash val="solid"/>
            <a:headEnd type="none" w="med" len="med"/>
            <a:tailEnd type="none" w="med" len="med"/>
          </a:ln>
        </p:spPr>
      </p:cxnSp>
      <p:cxnSp>
        <p:nvCxnSpPr>
          <p:cNvPr id="79977" name="Straight Connector 511"/>
          <p:cNvCxnSpPr/>
          <p:nvPr/>
        </p:nvCxnSpPr>
        <p:spPr>
          <a:xfrm flipV="1">
            <a:off x="3389313" y="5689600"/>
            <a:ext cx="306387" cy="165100"/>
          </a:xfrm>
          <a:prstGeom prst="line">
            <a:avLst/>
          </a:prstGeom>
          <a:ln w="9525" cap="flat" cmpd="sng">
            <a:solidFill>
              <a:schemeClr val="tx1"/>
            </a:solidFill>
            <a:prstDash val="solid"/>
            <a:headEnd type="none" w="med" len="med"/>
            <a:tailEnd type="none" w="med" len="med"/>
          </a:ln>
        </p:spPr>
      </p:cxnSp>
      <p:sp>
        <p:nvSpPr>
          <p:cNvPr id="79978" name="Oval 6"/>
          <p:cNvSpPr/>
          <p:nvPr/>
        </p:nvSpPr>
        <p:spPr>
          <a:xfrm>
            <a:off x="3340100" y="5359400"/>
            <a:ext cx="2044700" cy="381000"/>
          </a:xfrm>
          <a:prstGeom prst="ellipse">
            <a:avLst/>
          </a:prstGeom>
          <a:solidFill>
            <a:srgbClr val="FFFF00"/>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79979" name="TextBox 9"/>
          <p:cNvSpPr txBox="1"/>
          <p:nvPr/>
        </p:nvSpPr>
        <p:spPr>
          <a:xfrm>
            <a:off x="3556000" y="5334000"/>
            <a:ext cx="1211263"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i="1" dirty="0">
                <a:latin typeface="微软雅黑" panose="020B0503020204020204" pitchFamily="34" charset="-122"/>
                <a:ea typeface="微软雅黑" panose="020B0503020204020204" pitchFamily="34" charset="-122"/>
              </a:rPr>
              <a:t>区域网络</a:t>
            </a:r>
            <a:endParaRPr lang="en-US" altLang="zh-CN" sz="2000" i="1" dirty="0">
              <a:latin typeface="微软雅黑" panose="020B0503020204020204" pitchFamily="34" charset="-122"/>
              <a:ea typeface="微软雅黑" panose="020B0503020204020204" pitchFamily="34" charset="-122"/>
            </a:endParaRPr>
          </a:p>
        </p:txBody>
      </p:sp>
      <p:sp>
        <p:nvSpPr>
          <p:cNvPr id="79980" name="Rectangle 3"/>
          <p:cNvSpPr txBox="1"/>
          <p:nvPr/>
        </p:nvSpPr>
        <p:spPr>
          <a:xfrm>
            <a:off x="473075" y="1073150"/>
            <a:ext cx="8204200" cy="6731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buClr>
                <a:srgbClr val="000099"/>
              </a:buClr>
              <a:buSzPct val="75000"/>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可能会出现区域网络用来将接入网连接到 </a:t>
            </a:r>
            <a:r>
              <a:rPr lang="en-US" altLang="zh-CN" sz="2400" dirty="0">
                <a:latin typeface="微软雅黑" panose="020B0503020204020204" pitchFamily="34" charset="-122"/>
                <a:ea typeface="微软雅黑" panose="020B0503020204020204" pitchFamily="34" charset="-122"/>
              </a:rPr>
              <a:t>ISP</a:t>
            </a:r>
          </a:p>
        </p:txBody>
      </p:sp>
      <p:sp>
        <p:nvSpPr>
          <p:cNvPr id="422"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Oval 3"/>
          <p:cNvSpPr/>
          <p:nvPr/>
        </p:nvSpPr>
        <p:spPr>
          <a:xfrm>
            <a:off x="1520825" y="4203700"/>
            <a:ext cx="2941638" cy="132397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81923" name="Straight Connector 10"/>
          <p:cNvCxnSpPr>
            <a:stCxn id="507" idx="7"/>
          </p:cNvCxnSpPr>
          <p:nvPr/>
        </p:nvCxnSpPr>
        <p:spPr>
          <a:xfrm>
            <a:off x="2555875" y="4437063"/>
            <a:ext cx="969963" cy="68262"/>
          </a:xfrm>
          <a:prstGeom prst="line">
            <a:avLst/>
          </a:prstGeom>
          <a:ln w="15875" cap="flat" cmpd="sng">
            <a:solidFill>
              <a:schemeClr val="tx1"/>
            </a:solidFill>
            <a:prstDash val="solid"/>
            <a:headEnd type="none" w="med" len="med"/>
            <a:tailEnd type="none" w="med" len="med"/>
          </a:ln>
        </p:spPr>
      </p:cxnSp>
      <p:cxnSp>
        <p:nvCxnSpPr>
          <p:cNvPr id="81924" name="Straight Connector 297"/>
          <p:cNvCxnSpPr/>
          <p:nvPr/>
        </p:nvCxnSpPr>
        <p:spPr>
          <a:xfrm>
            <a:off x="3059113" y="4724400"/>
            <a:ext cx="109537" cy="79375"/>
          </a:xfrm>
          <a:prstGeom prst="line">
            <a:avLst/>
          </a:prstGeom>
          <a:ln w="15875" cap="flat" cmpd="sng">
            <a:solidFill>
              <a:schemeClr val="tx1"/>
            </a:solidFill>
            <a:prstDash val="solid"/>
            <a:headEnd type="none" w="med" len="med"/>
            <a:tailEnd type="none" w="med" len="med"/>
          </a:ln>
        </p:spPr>
      </p:cxnSp>
      <p:cxnSp>
        <p:nvCxnSpPr>
          <p:cNvPr id="81925" name="Straight Connector 298"/>
          <p:cNvCxnSpPr/>
          <p:nvPr/>
        </p:nvCxnSpPr>
        <p:spPr>
          <a:xfrm flipV="1">
            <a:off x="2876550" y="4919663"/>
            <a:ext cx="222250" cy="44450"/>
          </a:xfrm>
          <a:prstGeom prst="line">
            <a:avLst/>
          </a:prstGeom>
          <a:ln w="15875" cap="flat" cmpd="sng">
            <a:solidFill>
              <a:schemeClr val="tx1"/>
            </a:solidFill>
            <a:prstDash val="solid"/>
            <a:headEnd type="none" w="med" len="med"/>
            <a:tailEnd type="none" w="med" len="med"/>
          </a:ln>
        </p:spPr>
      </p:cxnSp>
      <p:cxnSp>
        <p:nvCxnSpPr>
          <p:cNvPr id="81926" name="Straight Connector 299"/>
          <p:cNvCxnSpPr/>
          <p:nvPr/>
        </p:nvCxnSpPr>
        <p:spPr>
          <a:xfrm flipV="1">
            <a:off x="2603500" y="4751388"/>
            <a:ext cx="177800" cy="106362"/>
          </a:xfrm>
          <a:prstGeom prst="line">
            <a:avLst/>
          </a:prstGeom>
          <a:ln w="15875" cap="flat" cmpd="sng">
            <a:solidFill>
              <a:schemeClr val="tx1"/>
            </a:solidFill>
            <a:prstDash val="solid"/>
            <a:headEnd type="none" w="med" len="med"/>
            <a:tailEnd type="none" w="med" len="med"/>
          </a:ln>
        </p:spPr>
      </p:cxnSp>
      <p:cxnSp>
        <p:nvCxnSpPr>
          <p:cNvPr id="81927" name="Straight Connector 300"/>
          <p:cNvCxnSpPr>
            <a:stCxn id="444" idx="6"/>
          </p:cNvCxnSpPr>
          <p:nvPr/>
        </p:nvCxnSpPr>
        <p:spPr>
          <a:xfrm flipV="1">
            <a:off x="2317750" y="5038725"/>
            <a:ext cx="188913" cy="95250"/>
          </a:xfrm>
          <a:prstGeom prst="line">
            <a:avLst/>
          </a:prstGeom>
          <a:ln w="15875" cap="flat" cmpd="sng">
            <a:solidFill>
              <a:schemeClr val="tx1"/>
            </a:solidFill>
            <a:prstDash val="solid"/>
            <a:headEnd type="none" w="med" len="med"/>
            <a:tailEnd type="none" w="med" len="med"/>
          </a:ln>
        </p:spPr>
      </p:cxnSp>
      <p:cxnSp>
        <p:nvCxnSpPr>
          <p:cNvPr id="81928" name="Straight Connector 301"/>
          <p:cNvCxnSpPr/>
          <p:nvPr/>
        </p:nvCxnSpPr>
        <p:spPr>
          <a:xfrm flipV="1">
            <a:off x="3073400" y="4967288"/>
            <a:ext cx="231775" cy="244475"/>
          </a:xfrm>
          <a:prstGeom prst="line">
            <a:avLst/>
          </a:prstGeom>
          <a:ln w="15875" cap="flat" cmpd="sng">
            <a:solidFill>
              <a:schemeClr val="tx1"/>
            </a:solidFill>
            <a:prstDash val="solid"/>
            <a:headEnd type="none" w="med" len="med"/>
            <a:tailEnd type="none" w="med" len="med"/>
          </a:ln>
        </p:spPr>
      </p:cxnSp>
      <p:cxnSp>
        <p:nvCxnSpPr>
          <p:cNvPr id="81929" name="Straight Connector 302"/>
          <p:cNvCxnSpPr/>
          <p:nvPr/>
        </p:nvCxnSpPr>
        <p:spPr>
          <a:xfrm flipH="1" flipV="1">
            <a:off x="3524250" y="4954588"/>
            <a:ext cx="327025" cy="119062"/>
          </a:xfrm>
          <a:prstGeom prst="line">
            <a:avLst/>
          </a:prstGeom>
          <a:ln w="15875" cap="flat" cmpd="sng">
            <a:solidFill>
              <a:schemeClr val="tx1"/>
            </a:solidFill>
            <a:prstDash val="solid"/>
            <a:headEnd type="none" w="med" len="med"/>
            <a:tailEnd type="none" w="med" len="med"/>
          </a:ln>
        </p:spPr>
      </p:cxnSp>
      <p:cxnSp>
        <p:nvCxnSpPr>
          <p:cNvPr id="81930" name="Straight Connector 303"/>
          <p:cNvCxnSpPr/>
          <p:nvPr/>
        </p:nvCxnSpPr>
        <p:spPr>
          <a:xfrm flipV="1">
            <a:off x="3511550" y="4619625"/>
            <a:ext cx="260350" cy="188913"/>
          </a:xfrm>
          <a:prstGeom prst="line">
            <a:avLst/>
          </a:prstGeom>
          <a:ln w="15875" cap="flat" cmpd="sng">
            <a:solidFill>
              <a:schemeClr val="tx1"/>
            </a:solidFill>
            <a:prstDash val="solid"/>
            <a:headEnd type="none" w="med" len="med"/>
            <a:tailEnd type="none" w="med" len="med"/>
          </a:ln>
        </p:spPr>
      </p:cxnSp>
      <p:cxnSp>
        <p:nvCxnSpPr>
          <p:cNvPr id="81931" name="Straight Connector 304"/>
          <p:cNvCxnSpPr>
            <a:endCxn id="505" idx="7"/>
          </p:cNvCxnSpPr>
          <p:nvPr/>
        </p:nvCxnSpPr>
        <p:spPr>
          <a:xfrm flipH="1" flipV="1">
            <a:off x="2557463" y="4494213"/>
            <a:ext cx="207962" cy="84137"/>
          </a:xfrm>
          <a:prstGeom prst="line">
            <a:avLst/>
          </a:prstGeom>
          <a:ln w="15875" cap="flat" cmpd="sng">
            <a:solidFill>
              <a:schemeClr val="tx1"/>
            </a:solidFill>
            <a:prstDash val="solid"/>
            <a:headEnd type="none" w="med" len="med"/>
            <a:tailEnd type="none" w="med" len="med"/>
          </a:ln>
        </p:spPr>
      </p:cxnSp>
      <p:sp>
        <p:nvSpPr>
          <p:cNvPr id="81932" name="TextBox 39958"/>
          <p:cNvSpPr txBox="1"/>
          <p:nvPr/>
        </p:nvSpPr>
        <p:spPr>
          <a:xfrm>
            <a:off x="1655763" y="4533900"/>
            <a:ext cx="93662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C</a:t>
            </a:r>
          </a:p>
        </p:txBody>
      </p:sp>
      <p:grpSp>
        <p:nvGrpSpPr>
          <p:cNvPr id="81933" name="Group 347"/>
          <p:cNvGrpSpPr/>
          <p:nvPr/>
        </p:nvGrpSpPr>
        <p:grpSpPr>
          <a:xfrm>
            <a:off x="3532188" y="4419600"/>
            <a:ext cx="485775" cy="211138"/>
            <a:chOff x="1871277" y="1576300"/>
            <a:chExt cx="1128371" cy="437860"/>
          </a:xfrm>
        </p:grpSpPr>
        <p:sp>
          <p:nvSpPr>
            <p:cNvPr id="496" name="Oval 495"/>
            <p:cNvSpPr>
              <a:spLocks noChangeArrowheads="1"/>
            </p:cNvSpPr>
            <p:nvPr/>
          </p:nvSpPr>
          <p:spPr bwMode="auto">
            <a:xfrm flipV="1">
              <a:off x="1874963" y="1694818"/>
              <a:ext cx="1124685"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8" name="Oval 497"/>
            <p:cNvSpPr>
              <a:spLocks noChangeArrowheads="1"/>
            </p:cNvSpPr>
            <p:nvPr/>
          </p:nvSpPr>
          <p:spPr bwMode="auto">
            <a:xfrm flipV="1">
              <a:off x="1871277" y="1576300"/>
              <a:ext cx="1124682"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0" name="Freeform 499"/>
            <p:cNvSpPr/>
            <p:nvPr/>
          </p:nvSpPr>
          <p:spPr bwMode="auto">
            <a:xfrm>
              <a:off x="2103588" y="1632268"/>
              <a:ext cx="660061"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1" name="Freeform 500"/>
            <p:cNvSpPr/>
            <p:nvPr/>
          </p:nvSpPr>
          <p:spPr bwMode="auto">
            <a:xfrm>
              <a:off x="2538711" y="1727740"/>
              <a:ext cx="243374"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2" name="Freeform 501"/>
            <p:cNvSpPr/>
            <p:nvPr/>
          </p:nvSpPr>
          <p:spPr bwMode="auto">
            <a:xfrm>
              <a:off x="2088838" y="1731033"/>
              <a:ext cx="2433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03" name="Straight Connector 502"/>
            <p:cNvCxnSpPr>
              <a:cxnSpLocks noChangeShapeType="1"/>
              <a:endCxn id="498" idx="2"/>
            </p:cNvCxnSpPr>
            <p:nvPr/>
          </p:nvCxnSpPr>
          <p:spPr bwMode="auto">
            <a:xfrm flipH="1" flipV="1">
              <a:off x="1871277" y="1737617"/>
              <a:ext cx="3686"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04" name="Straight Connector 503"/>
            <p:cNvCxnSpPr>
              <a:cxnSpLocks noChangeShapeType="1"/>
            </p:cNvCxnSpPr>
            <p:nvPr/>
          </p:nvCxnSpPr>
          <p:spPr bwMode="auto">
            <a:xfrm flipH="1" flipV="1">
              <a:off x="2995959" y="1734324"/>
              <a:ext cx="3689"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34" name="Group 347"/>
          <p:cNvGrpSpPr/>
          <p:nvPr/>
        </p:nvGrpSpPr>
        <p:grpSpPr>
          <a:xfrm>
            <a:off x="3063875" y="4773613"/>
            <a:ext cx="484188" cy="211137"/>
            <a:chOff x="1871277" y="1576300"/>
            <a:chExt cx="1128371" cy="437860"/>
          </a:xfrm>
        </p:grpSpPr>
        <p:sp>
          <p:nvSpPr>
            <p:cNvPr id="478" name="Oval 477"/>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0" name="Oval 479"/>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2" name="Freeform 481"/>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3" name="Freeform 482"/>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84" name="Freeform 483"/>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85" name="Straight Connector 484"/>
            <p:cNvCxnSpPr>
              <a:cxnSpLocks noChangeShapeType="1"/>
              <a:endCxn id="480"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86" name="Straight Connector 485"/>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35" name="Group 347"/>
          <p:cNvGrpSpPr/>
          <p:nvPr/>
        </p:nvGrpSpPr>
        <p:grpSpPr>
          <a:xfrm>
            <a:off x="2624138" y="4560888"/>
            <a:ext cx="484187" cy="211137"/>
            <a:chOff x="1871277" y="1576300"/>
            <a:chExt cx="1128371" cy="437860"/>
          </a:xfrm>
        </p:grpSpPr>
        <p:sp>
          <p:nvSpPr>
            <p:cNvPr id="469" name="Oval 468"/>
            <p:cNvSpPr>
              <a:spLocks noChangeArrowheads="1"/>
            </p:cNvSpPr>
            <p:nvPr/>
          </p:nvSpPr>
          <p:spPr bwMode="auto">
            <a:xfrm flipV="1">
              <a:off x="1874975" y="1694819"/>
              <a:ext cx="1124673"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1" name="Oval 470"/>
            <p:cNvSpPr>
              <a:spLocks noChangeArrowheads="1"/>
            </p:cNvSpPr>
            <p:nvPr/>
          </p:nvSpPr>
          <p:spPr bwMode="auto">
            <a:xfrm flipV="1">
              <a:off x="1871277" y="1576300"/>
              <a:ext cx="1124673"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73" name="Freeform 472"/>
            <p:cNvSpPr/>
            <p:nvPr/>
          </p:nvSpPr>
          <p:spPr bwMode="auto">
            <a:xfrm>
              <a:off x="2104349" y="1632266"/>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4" name="Freeform 473"/>
            <p:cNvSpPr/>
            <p:nvPr/>
          </p:nvSpPr>
          <p:spPr bwMode="auto">
            <a:xfrm>
              <a:off x="2537202"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5" name="Freeform 474"/>
            <p:cNvSpPr/>
            <p:nvPr/>
          </p:nvSpPr>
          <p:spPr bwMode="auto">
            <a:xfrm>
              <a:off x="2089551" y="1731032"/>
              <a:ext cx="240474"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76" name="Straight Connector 475"/>
            <p:cNvCxnSpPr>
              <a:cxnSpLocks noChangeShapeType="1"/>
              <a:endCxn id="471" idx="2"/>
            </p:cNvCxnSpPr>
            <p:nvPr/>
          </p:nvCxnSpPr>
          <p:spPr bwMode="auto">
            <a:xfrm flipH="1" flipV="1">
              <a:off x="1871277" y="1737616"/>
              <a:ext cx="3698"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77" name="Straight Connector 476"/>
            <p:cNvCxnSpPr>
              <a:cxnSpLocks noChangeShapeType="1"/>
            </p:cNvCxnSpPr>
            <p:nvPr/>
          </p:nvCxnSpPr>
          <p:spPr bwMode="auto">
            <a:xfrm flipH="1" flipV="1">
              <a:off x="2995950" y="1734325"/>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36" name="Group 347"/>
          <p:cNvGrpSpPr/>
          <p:nvPr/>
        </p:nvGrpSpPr>
        <p:grpSpPr>
          <a:xfrm>
            <a:off x="2417763" y="4854575"/>
            <a:ext cx="484187" cy="211138"/>
            <a:chOff x="1871277" y="1576300"/>
            <a:chExt cx="1128371" cy="437860"/>
          </a:xfrm>
        </p:grpSpPr>
        <p:sp>
          <p:nvSpPr>
            <p:cNvPr id="460" name="Oval 459"/>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2" name="Oval 461"/>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64" name="Freeform 463"/>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5" name="Freeform 464"/>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66" name="Freeform 465"/>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67" name="Straight Connector 466"/>
            <p:cNvCxnSpPr>
              <a:cxnSpLocks noChangeShapeType="1"/>
              <a:endCxn id="462"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81937" name="Oval 3"/>
          <p:cNvSpPr/>
          <p:nvPr/>
        </p:nvSpPr>
        <p:spPr>
          <a:xfrm>
            <a:off x="4614863" y="3649663"/>
            <a:ext cx="3219450" cy="13430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81938" name="Straight Connector 10"/>
          <p:cNvCxnSpPr>
            <a:stCxn id="599" idx="7"/>
          </p:cNvCxnSpPr>
          <p:nvPr/>
        </p:nvCxnSpPr>
        <p:spPr>
          <a:xfrm>
            <a:off x="5748338" y="3886200"/>
            <a:ext cx="1062037" cy="69850"/>
          </a:xfrm>
          <a:prstGeom prst="line">
            <a:avLst/>
          </a:prstGeom>
          <a:ln w="15875" cap="flat" cmpd="sng">
            <a:solidFill>
              <a:schemeClr val="tx1"/>
            </a:solidFill>
            <a:prstDash val="solid"/>
            <a:headEnd type="none" w="med" len="med"/>
            <a:tailEnd type="none" w="med" len="med"/>
          </a:ln>
        </p:spPr>
      </p:cxnSp>
      <p:cxnSp>
        <p:nvCxnSpPr>
          <p:cNvPr id="81939" name="Straight Connector 297"/>
          <p:cNvCxnSpPr/>
          <p:nvPr/>
        </p:nvCxnSpPr>
        <p:spPr>
          <a:xfrm>
            <a:off x="6299200" y="4176713"/>
            <a:ext cx="120650" cy="82550"/>
          </a:xfrm>
          <a:prstGeom prst="line">
            <a:avLst/>
          </a:prstGeom>
          <a:ln w="15875" cap="flat" cmpd="sng">
            <a:solidFill>
              <a:schemeClr val="tx1"/>
            </a:solidFill>
            <a:prstDash val="solid"/>
            <a:headEnd type="none" w="med" len="med"/>
            <a:tailEnd type="none" w="med" len="med"/>
          </a:ln>
        </p:spPr>
      </p:cxnSp>
      <p:cxnSp>
        <p:nvCxnSpPr>
          <p:cNvPr id="81940" name="Straight Connector 298"/>
          <p:cNvCxnSpPr/>
          <p:nvPr/>
        </p:nvCxnSpPr>
        <p:spPr>
          <a:xfrm flipV="1">
            <a:off x="6099175" y="4376738"/>
            <a:ext cx="242888" cy="44450"/>
          </a:xfrm>
          <a:prstGeom prst="line">
            <a:avLst/>
          </a:prstGeom>
          <a:ln w="15875" cap="flat" cmpd="sng">
            <a:solidFill>
              <a:schemeClr val="tx1"/>
            </a:solidFill>
            <a:prstDash val="solid"/>
            <a:headEnd type="none" w="med" len="med"/>
            <a:tailEnd type="none" w="med" len="med"/>
          </a:ln>
        </p:spPr>
      </p:cxnSp>
      <p:cxnSp>
        <p:nvCxnSpPr>
          <p:cNvPr id="81941" name="Straight Connector 299"/>
          <p:cNvCxnSpPr/>
          <p:nvPr/>
        </p:nvCxnSpPr>
        <p:spPr>
          <a:xfrm flipV="1">
            <a:off x="5800725" y="4205288"/>
            <a:ext cx="195263" cy="106362"/>
          </a:xfrm>
          <a:prstGeom prst="line">
            <a:avLst/>
          </a:prstGeom>
          <a:ln w="15875" cap="flat" cmpd="sng">
            <a:solidFill>
              <a:schemeClr val="tx1"/>
            </a:solidFill>
            <a:prstDash val="solid"/>
            <a:headEnd type="none" w="med" len="med"/>
            <a:tailEnd type="none" w="med" len="med"/>
          </a:ln>
        </p:spPr>
      </p:cxnSp>
      <p:cxnSp>
        <p:nvCxnSpPr>
          <p:cNvPr id="81942" name="Straight Connector 300"/>
          <p:cNvCxnSpPr>
            <a:stCxn id="536" idx="6"/>
          </p:cNvCxnSpPr>
          <p:nvPr/>
        </p:nvCxnSpPr>
        <p:spPr>
          <a:xfrm flipV="1">
            <a:off x="5487988" y="4497388"/>
            <a:ext cx="206375" cy="95250"/>
          </a:xfrm>
          <a:prstGeom prst="line">
            <a:avLst/>
          </a:prstGeom>
          <a:ln w="15875" cap="flat" cmpd="sng">
            <a:solidFill>
              <a:schemeClr val="tx1"/>
            </a:solidFill>
            <a:prstDash val="solid"/>
            <a:headEnd type="none" w="med" len="med"/>
            <a:tailEnd type="none" w="med" len="med"/>
          </a:ln>
        </p:spPr>
      </p:cxnSp>
      <p:cxnSp>
        <p:nvCxnSpPr>
          <p:cNvPr id="81943" name="Straight Connector 301"/>
          <p:cNvCxnSpPr/>
          <p:nvPr/>
        </p:nvCxnSpPr>
        <p:spPr>
          <a:xfrm flipV="1">
            <a:off x="6315075" y="4424363"/>
            <a:ext cx="254000" cy="247650"/>
          </a:xfrm>
          <a:prstGeom prst="line">
            <a:avLst/>
          </a:prstGeom>
          <a:ln w="15875" cap="flat" cmpd="sng">
            <a:solidFill>
              <a:schemeClr val="tx1"/>
            </a:solidFill>
            <a:prstDash val="solid"/>
            <a:headEnd type="none" w="med" len="med"/>
            <a:tailEnd type="none" w="med" len="med"/>
          </a:ln>
        </p:spPr>
      </p:cxnSp>
      <p:cxnSp>
        <p:nvCxnSpPr>
          <p:cNvPr id="81944" name="Straight Connector 302"/>
          <p:cNvCxnSpPr/>
          <p:nvPr/>
        </p:nvCxnSpPr>
        <p:spPr>
          <a:xfrm flipH="1" flipV="1">
            <a:off x="6778625" y="4403725"/>
            <a:ext cx="358775" cy="120650"/>
          </a:xfrm>
          <a:prstGeom prst="line">
            <a:avLst/>
          </a:prstGeom>
          <a:ln w="15875" cap="flat" cmpd="sng">
            <a:solidFill>
              <a:schemeClr val="tx1"/>
            </a:solidFill>
            <a:prstDash val="solid"/>
            <a:headEnd type="none" w="med" len="med"/>
            <a:tailEnd type="none" w="med" len="med"/>
          </a:ln>
        </p:spPr>
      </p:cxnSp>
      <p:cxnSp>
        <p:nvCxnSpPr>
          <p:cNvPr id="81945" name="Straight Connector 303"/>
          <p:cNvCxnSpPr/>
          <p:nvPr/>
        </p:nvCxnSpPr>
        <p:spPr>
          <a:xfrm flipV="1">
            <a:off x="6794500" y="4070350"/>
            <a:ext cx="285750" cy="192088"/>
          </a:xfrm>
          <a:prstGeom prst="line">
            <a:avLst/>
          </a:prstGeom>
          <a:ln w="15875" cap="flat" cmpd="sng">
            <a:solidFill>
              <a:schemeClr val="tx1"/>
            </a:solidFill>
            <a:prstDash val="solid"/>
            <a:headEnd type="none" w="med" len="med"/>
            <a:tailEnd type="none" w="med" len="med"/>
          </a:ln>
        </p:spPr>
      </p:cxnSp>
      <p:cxnSp>
        <p:nvCxnSpPr>
          <p:cNvPr id="81946" name="Straight Connector 304"/>
          <p:cNvCxnSpPr>
            <a:endCxn id="597" idx="7"/>
          </p:cNvCxnSpPr>
          <p:nvPr/>
        </p:nvCxnSpPr>
        <p:spPr>
          <a:xfrm flipH="1" flipV="1">
            <a:off x="5749925" y="3943350"/>
            <a:ext cx="227013" cy="85725"/>
          </a:xfrm>
          <a:prstGeom prst="line">
            <a:avLst/>
          </a:prstGeom>
          <a:ln w="15875" cap="flat" cmpd="sng">
            <a:solidFill>
              <a:schemeClr val="tx1"/>
            </a:solidFill>
            <a:prstDash val="solid"/>
            <a:headEnd type="none" w="med" len="med"/>
            <a:tailEnd type="none" w="med" len="med"/>
          </a:ln>
        </p:spPr>
      </p:cxnSp>
      <p:sp>
        <p:nvSpPr>
          <p:cNvPr id="81947" name="TextBox 39958"/>
          <p:cNvSpPr txBox="1"/>
          <p:nvPr/>
        </p:nvSpPr>
        <p:spPr>
          <a:xfrm>
            <a:off x="4764088" y="3983038"/>
            <a:ext cx="92392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B</a:t>
            </a:r>
          </a:p>
        </p:txBody>
      </p:sp>
      <p:grpSp>
        <p:nvGrpSpPr>
          <p:cNvPr id="81948" name="Group 347"/>
          <p:cNvGrpSpPr/>
          <p:nvPr/>
        </p:nvGrpSpPr>
        <p:grpSpPr>
          <a:xfrm>
            <a:off x="5297488" y="3752850"/>
            <a:ext cx="530225" cy="214313"/>
            <a:chOff x="1871277" y="1576300"/>
            <a:chExt cx="1128371" cy="437860"/>
          </a:xfrm>
        </p:grpSpPr>
        <p:sp>
          <p:nvSpPr>
            <p:cNvPr id="597" name="Oval 596"/>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9" name="Oval 598"/>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01" name="Freeform 600"/>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2" name="Freeform 601"/>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03" name="Freeform 602"/>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04" name="Straight Connector 603"/>
            <p:cNvCxnSpPr>
              <a:cxnSpLocks noChangeShapeType="1"/>
              <a:endCxn id="599"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49" name="Group 347"/>
          <p:cNvGrpSpPr/>
          <p:nvPr/>
        </p:nvGrpSpPr>
        <p:grpSpPr>
          <a:xfrm>
            <a:off x="6303963" y="4227513"/>
            <a:ext cx="530225" cy="214312"/>
            <a:chOff x="1871277" y="1576300"/>
            <a:chExt cx="1128371" cy="437860"/>
          </a:xfrm>
        </p:grpSpPr>
        <p:sp>
          <p:nvSpPr>
            <p:cNvPr id="570" name="Oval 569"/>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2" name="Oval 571"/>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74" name="Freeform 573"/>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5" name="Freeform 574"/>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76" name="Freeform 575"/>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77" name="Straight Connector 576"/>
            <p:cNvCxnSpPr>
              <a:cxnSpLocks noChangeShapeType="1"/>
              <a:endCxn id="572"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50" name="Group 347"/>
          <p:cNvGrpSpPr/>
          <p:nvPr/>
        </p:nvGrpSpPr>
        <p:grpSpPr>
          <a:xfrm>
            <a:off x="5822950" y="4011613"/>
            <a:ext cx="530225" cy="214312"/>
            <a:chOff x="1871277" y="1576300"/>
            <a:chExt cx="1128371" cy="437860"/>
          </a:xfrm>
        </p:grpSpPr>
        <p:sp>
          <p:nvSpPr>
            <p:cNvPr id="561" name="Oval 560"/>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3" name="Oval 562"/>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65" name="Freeform 564"/>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6" name="Freeform 565"/>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67" name="Freeform 566"/>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8" name="Straight Connector 567"/>
            <p:cNvCxnSpPr>
              <a:cxnSpLocks noChangeShapeType="1"/>
              <a:endCxn id="563"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9" name="Straight Connector 568"/>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51" name="Group 347"/>
          <p:cNvGrpSpPr/>
          <p:nvPr/>
        </p:nvGrpSpPr>
        <p:grpSpPr>
          <a:xfrm>
            <a:off x="5597525" y="4310063"/>
            <a:ext cx="530225" cy="214312"/>
            <a:chOff x="1871277" y="1576300"/>
            <a:chExt cx="1128371" cy="437860"/>
          </a:xfrm>
        </p:grpSpPr>
        <p:sp>
          <p:nvSpPr>
            <p:cNvPr id="552" name="Oval 551"/>
            <p:cNvSpPr>
              <a:spLocks noChangeArrowheads="1"/>
            </p:cNvSpPr>
            <p:nvPr/>
          </p:nvSpPr>
          <p:spPr bwMode="auto">
            <a:xfrm flipV="1">
              <a:off x="1874656" y="1693063"/>
              <a:ext cx="1124992"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4" name="Oval 553"/>
            <p:cNvSpPr>
              <a:spLocks noChangeArrowheads="1"/>
            </p:cNvSpPr>
            <p:nvPr/>
          </p:nvSpPr>
          <p:spPr bwMode="auto">
            <a:xfrm flipV="1">
              <a:off x="1871277" y="1576300"/>
              <a:ext cx="1124994"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56" name="Freeform 555"/>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7" name="Freeform 556"/>
            <p:cNvSpPr/>
            <p:nvPr/>
          </p:nvSpPr>
          <p:spPr bwMode="auto">
            <a:xfrm>
              <a:off x="2536814"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8" name="Freeform 557"/>
            <p:cNvSpPr/>
            <p:nvPr/>
          </p:nvSpPr>
          <p:spPr bwMode="auto">
            <a:xfrm>
              <a:off x="2090871" y="1728739"/>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9" name="Straight Connector 558"/>
            <p:cNvCxnSpPr>
              <a:cxnSpLocks noChangeShapeType="1"/>
              <a:endCxn id="554" idx="2"/>
            </p:cNvCxnSpPr>
            <p:nvPr/>
          </p:nvCxnSpPr>
          <p:spPr bwMode="auto">
            <a:xfrm flipH="1" flipV="1">
              <a:off x="1871277" y="1738471"/>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60" name="Straight Connector 559"/>
            <p:cNvCxnSpPr>
              <a:cxnSpLocks noChangeShapeType="1"/>
            </p:cNvCxnSpPr>
            <p:nvPr/>
          </p:nvCxnSpPr>
          <p:spPr bwMode="auto">
            <a:xfrm flipH="1" flipV="1">
              <a:off x="2996271" y="1735226"/>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81952" name="Oval 3"/>
          <p:cNvSpPr/>
          <p:nvPr/>
        </p:nvSpPr>
        <p:spPr>
          <a:xfrm>
            <a:off x="1733550" y="2725738"/>
            <a:ext cx="3475038" cy="1381125"/>
          </a:xfrm>
          <a:prstGeom prst="ellipse">
            <a:avLst/>
          </a:prstGeom>
          <a:solidFill>
            <a:schemeClr val="accent1"/>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81953" name="Straight Connector 10"/>
          <p:cNvCxnSpPr>
            <a:stCxn id="415" idx="7"/>
          </p:cNvCxnSpPr>
          <p:nvPr/>
        </p:nvCxnSpPr>
        <p:spPr>
          <a:xfrm>
            <a:off x="2957513" y="2968625"/>
            <a:ext cx="1146175" cy="73025"/>
          </a:xfrm>
          <a:prstGeom prst="line">
            <a:avLst/>
          </a:prstGeom>
          <a:ln w="15875" cap="flat" cmpd="sng">
            <a:solidFill>
              <a:schemeClr val="tx1"/>
            </a:solidFill>
            <a:prstDash val="solid"/>
            <a:headEnd type="none" w="med" len="med"/>
            <a:tailEnd type="none" w="med" len="med"/>
          </a:ln>
        </p:spPr>
      </p:cxnSp>
      <p:cxnSp>
        <p:nvCxnSpPr>
          <p:cNvPr id="81954" name="Straight Connector 297"/>
          <p:cNvCxnSpPr/>
          <p:nvPr/>
        </p:nvCxnSpPr>
        <p:spPr>
          <a:xfrm>
            <a:off x="3551238" y="3268663"/>
            <a:ext cx="130175" cy="84137"/>
          </a:xfrm>
          <a:prstGeom prst="line">
            <a:avLst/>
          </a:prstGeom>
          <a:ln w="15875" cap="flat" cmpd="sng">
            <a:solidFill>
              <a:schemeClr val="tx1"/>
            </a:solidFill>
            <a:prstDash val="solid"/>
            <a:headEnd type="none" w="med" len="med"/>
            <a:tailEnd type="none" w="med" len="med"/>
          </a:ln>
        </p:spPr>
      </p:cxnSp>
      <p:cxnSp>
        <p:nvCxnSpPr>
          <p:cNvPr id="81955" name="Straight Connector 298"/>
          <p:cNvCxnSpPr/>
          <p:nvPr/>
        </p:nvCxnSpPr>
        <p:spPr>
          <a:xfrm flipV="1">
            <a:off x="3335338" y="3473450"/>
            <a:ext cx="263525" cy="46038"/>
          </a:xfrm>
          <a:prstGeom prst="line">
            <a:avLst/>
          </a:prstGeom>
          <a:ln w="15875" cap="flat" cmpd="sng">
            <a:solidFill>
              <a:schemeClr val="tx1"/>
            </a:solidFill>
            <a:prstDash val="solid"/>
            <a:headEnd type="none" w="med" len="med"/>
            <a:tailEnd type="none" w="med" len="med"/>
          </a:ln>
        </p:spPr>
      </p:cxnSp>
      <p:cxnSp>
        <p:nvCxnSpPr>
          <p:cNvPr id="81956" name="Straight Connector 299"/>
          <p:cNvCxnSpPr/>
          <p:nvPr/>
        </p:nvCxnSpPr>
        <p:spPr>
          <a:xfrm flipV="1">
            <a:off x="3014663" y="3297238"/>
            <a:ext cx="209550" cy="109537"/>
          </a:xfrm>
          <a:prstGeom prst="line">
            <a:avLst/>
          </a:prstGeom>
          <a:ln w="15875" cap="flat" cmpd="sng">
            <a:solidFill>
              <a:schemeClr val="tx1"/>
            </a:solidFill>
            <a:prstDash val="solid"/>
            <a:headEnd type="none" w="med" len="med"/>
            <a:tailEnd type="none" w="med" len="med"/>
          </a:ln>
        </p:spPr>
      </p:cxnSp>
      <p:cxnSp>
        <p:nvCxnSpPr>
          <p:cNvPr id="81957" name="Straight Connector 300"/>
          <p:cNvCxnSpPr>
            <a:stCxn id="352" idx="6"/>
          </p:cNvCxnSpPr>
          <p:nvPr/>
        </p:nvCxnSpPr>
        <p:spPr>
          <a:xfrm flipV="1">
            <a:off x="2676525" y="3597275"/>
            <a:ext cx="222250" cy="98425"/>
          </a:xfrm>
          <a:prstGeom prst="line">
            <a:avLst/>
          </a:prstGeom>
          <a:ln w="15875" cap="flat" cmpd="sng">
            <a:solidFill>
              <a:schemeClr val="tx1"/>
            </a:solidFill>
            <a:prstDash val="solid"/>
            <a:headEnd type="none" w="med" len="med"/>
            <a:tailEnd type="none" w="med" len="med"/>
          </a:ln>
        </p:spPr>
      </p:cxnSp>
      <p:cxnSp>
        <p:nvCxnSpPr>
          <p:cNvPr id="81958" name="Straight Connector 301"/>
          <p:cNvCxnSpPr/>
          <p:nvPr/>
        </p:nvCxnSpPr>
        <p:spPr>
          <a:xfrm flipV="1">
            <a:off x="3568700" y="3522663"/>
            <a:ext cx="273050" cy="254000"/>
          </a:xfrm>
          <a:prstGeom prst="line">
            <a:avLst/>
          </a:prstGeom>
          <a:ln w="15875" cap="flat" cmpd="sng">
            <a:solidFill>
              <a:schemeClr val="tx1"/>
            </a:solidFill>
            <a:prstDash val="solid"/>
            <a:headEnd type="none" w="med" len="med"/>
            <a:tailEnd type="none" w="med" len="med"/>
          </a:ln>
        </p:spPr>
      </p:cxnSp>
      <p:cxnSp>
        <p:nvCxnSpPr>
          <p:cNvPr id="81959" name="Straight Connector 302"/>
          <p:cNvCxnSpPr/>
          <p:nvPr/>
        </p:nvCxnSpPr>
        <p:spPr>
          <a:xfrm flipH="1" flipV="1">
            <a:off x="4100513" y="3508375"/>
            <a:ext cx="387350" cy="125413"/>
          </a:xfrm>
          <a:prstGeom prst="line">
            <a:avLst/>
          </a:prstGeom>
          <a:ln w="15875" cap="flat" cmpd="sng">
            <a:solidFill>
              <a:schemeClr val="tx1"/>
            </a:solidFill>
            <a:prstDash val="solid"/>
            <a:headEnd type="none" w="med" len="med"/>
            <a:tailEnd type="none" w="med" len="med"/>
          </a:ln>
        </p:spPr>
      </p:cxnSp>
      <p:cxnSp>
        <p:nvCxnSpPr>
          <p:cNvPr id="81960" name="Straight Connector 303"/>
          <p:cNvCxnSpPr/>
          <p:nvPr/>
        </p:nvCxnSpPr>
        <p:spPr>
          <a:xfrm flipV="1">
            <a:off x="4086225" y="3159125"/>
            <a:ext cx="307975" cy="198438"/>
          </a:xfrm>
          <a:prstGeom prst="line">
            <a:avLst/>
          </a:prstGeom>
          <a:ln w="15875" cap="flat" cmpd="sng">
            <a:solidFill>
              <a:schemeClr val="tx1"/>
            </a:solidFill>
            <a:prstDash val="solid"/>
            <a:headEnd type="none" w="med" len="med"/>
            <a:tailEnd type="none" w="med" len="med"/>
          </a:ln>
        </p:spPr>
      </p:cxnSp>
      <p:cxnSp>
        <p:nvCxnSpPr>
          <p:cNvPr id="81961" name="Straight Connector 304"/>
          <p:cNvCxnSpPr>
            <a:endCxn id="413" idx="7"/>
          </p:cNvCxnSpPr>
          <p:nvPr/>
        </p:nvCxnSpPr>
        <p:spPr>
          <a:xfrm flipH="1" flipV="1">
            <a:off x="2959100" y="3028950"/>
            <a:ext cx="246063" cy="87313"/>
          </a:xfrm>
          <a:prstGeom prst="line">
            <a:avLst/>
          </a:prstGeom>
          <a:ln w="15875" cap="flat" cmpd="sng">
            <a:solidFill>
              <a:schemeClr val="tx1"/>
            </a:solidFill>
            <a:prstDash val="solid"/>
            <a:headEnd type="none" w="med" len="med"/>
            <a:tailEnd type="none" w="med" len="med"/>
          </a:ln>
        </p:spPr>
      </p:cxnSp>
      <p:sp>
        <p:nvSpPr>
          <p:cNvPr id="81962" name="TextBox 39958"/>
          <p:cNvSpPr txBox="1"/>
          <p:nvPr/>
        </p:nvSpPr>
        <p:spPr>
          <a:xfrm>
            <a:off x="1893888" y="3070225"/>
            <a:ext cx="947737"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latin typeface="微软雅黑" panose="020B0503020204020204" pitchFamily="34" charset="-122"/>
                <a:ea typeface="微软雅黑" panose="020B0503020204020204" pitchFamily="34" charset="-122"/>
              </a:rPr>
              <a:t>ISP A</a:t>
            </a:r>
          </a:p>
        </p:txBody>
      </p:sp>
      <p:grpSp>
        <p:nvGrpSpPr>
          <p:cNvPr id="81963" name="Group 347"/>
          <p:cNvGrpSpPr/>
          <p:nvPr/>
        </p:nvGrpSpPr>
        <p:grpSpPr>
          <a:xfrm>
            <a:off x="4360863" y="3562350"/>
            <a:ext cx="573087" cy="220663"/>
            <a:chOff x="1871277" y="1576300"/>
            <a:chExt cx="1128371" cy="437860"/>
          </a:xfrm>
        </p:grpSpPr>
        <p:sp>
          <p:nvSpPr>
            <p:cNvPr id="395" name="Oval 394"/>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7" name="Oval 396"/>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9" name="Freeform 398"/>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0" name="Freeform 399"/>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1" name="Freeform 400"/>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02" name="Straight Connector 401"/>
            <p:cNvCxnSpPr>
              <a:cxnSpLocks noChangeShapeType="1"/>
              <a:endCxn id="397"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03" name="Straight Connector 402"/>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64" name="Group 347"/>
          <p:cNvGrpSpPr/>
          <p:nvPr/>
        </p:nvGrpSpPr>
        <p:grpSpPr>
          <a:xfrm>
            <a:off x="3557588" y="3321050"/>
            <a:ext cx="571500" cy="220663"/>
            <a:chOff x="1871277" y="1576300"/>
            <a:chExt cx="1128371" cy="437860"/>
          </a:xfrm>
        </p:grpSpPr>
        <p:sp>
          <p:nvSpPr>
            <p:cNvPr id="386" name="Oval 385"/>
            <p:cNvSpPr>
              <a:spLocks noChangeArrowheads="1"/>
            </p:cNvSpPr>
            <p:nvPr/>
          </p:nvSpPr>
          <p:spPr bwMode="auto">
            <a:xfrm flipV="1">
              <a:off x="1874410" y="1696002"/>
              <a:ext cx="1125238"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8" name="Oval 387"/>
            <p:cNvSpPr>
              <a:spLocks noChangeArrowheads="1"/>
            </p:cNvSpPr>
            <p:nvPr/>
          </p:nvSpPr>
          <p:spPr bwMode="auto">
            <a:xfrm flipV="1">
              <a:off x="1871277" y="1576300"/>
              <a:ext cx="112523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90" name="Freeform 389"/>
            <p:cNvSpPr/>
            <p:nvPr/>
          </p:nvSpPr>
          <p:spPr bwMode="auto">
            <a:xfrm>
              <a:off x="2103220" y="1633001"/>
              <a:ext cx="661350"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1" name="Freeform 390"/>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92" name="Freeform 391"/>
            <p:cNvSpPr/>
            <p:nvPr/>
          </p:nvSpPr>
          <p:spPr bwMode="auto">
            <a:xfrm>
              <a:off x="2090682" y="1730654"/>
              <a:ext cx="241345"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93" name="Straight Connector 392"/>
            <p:cNvCxnSpPr>
              <a:cxnSpLocks noChangeShapeType="1"/>
              <a:endCxn id="388" idx="2"/>
            </p:cNvCxnSpPr>
            <p:nvPr/>
          </p:nvCxnSpPr>
          <p:spPr bwMode="auto">
            <a:xfrm flipH="1" flipV="1">
              <a:off x="1871277" y="173695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94" name="Straight Connector 393"/>
            <p:cNvCxnSpPr>
              <a:cxnSpLocks noChangeShapeType="1"/>
            </p:cNvCxnSpPr>
            <p:nvPr/>
          </p:nvCxnSpPr>
          <p:spPr bwMode="auto">
            <a:xfrm flipH="1" flipV="1">
              <a:off x="2996513" y="173380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65" name="Group 347"/>
          <p:cNvGrpSpPr/>
          <p:nvPr/>
        </p:nvGrpSpPr>
        <p:grpSpPr>
          <a:xfrm>
            <a:off x="3036888" y="3098800"/>
            <a:ext cx="573087" cy="219075"/>
            <a:chOff x="1871277" y="1576300"/>
            <a:chExt cx="1128371" cy="437860"/>
          </a:xfrm>
        </p:grpSpPr>
        <p:sp>
          <p:nvSpPr>
            <p:cNvPr id="377" name="Oval 376"/>
            <p:cNvSpPr>
              <a:spLocks noChangeArrowheads="1"/>
            </p:cNvSpPr>
            <p:nvPr/>
          </p:nvSpPr>
          <p:spPr bwMode="auto">
            <a:xfrm flipV="1">
              <a:off x="1874402" y="1693698"/>
              <a:ext cx="1125246" cy="32046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9" name="Oval 378"/>
            <p:cNvSpPr>
              <a:spLocks noChangeArrowheads="1"/>
            </p:cNvSpPr>
            <p:nvPr/>
          </p:nvSpPr>
          <p:spPr bwMode="auto">
            <a:xfrm flipV="1">
              <a:off x="1871277" y="1576300"/>
              <a:ext cx="1125246" cy="32046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81" name="Freeform 380"/>
            <p:cNvSpPr/>
            <p:nvPr/>
          </p:nvSpPr>
          <p:spPr bwMode="auto">
            <a:xfrm>
              <a:off x="2102578" y="1633412"/>
              <a:ext cx="662645" cy="1110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2" name="Freeform 381"/>
            <p:cNvSpPr/>
            <p:nvPr/>
          </p:nvSpPr>
          <p:spPr bwMode="auto">
            <a:xfrm>
              <a:off x="2537047"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3" name="Freeform 382"/>
            <p:cNvSpPr/>
            <p:nvPr/>
          </p:nvSpPr>
          <p:spPr bwMode="auto">
            <a:xfrm>
              <a:off x="2090075" y="1728599"/>
              <a:ext cx="240677" cy="9836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84" name="Straight Connector 383"/>
            <p:cNvCxnSpPr>
              <a:cxnSpLocks noChangeShapeType="1"/>
              <a:endCxn id="379" idx="2"/>
            </p:cNvCxnSpPr>
            <p:nvPr/>
          </p:nvCxnSpPr>
          <p:spPr bwMode="auto">
            <a:xfrm flipH="1" flipV="1">
              <a:off x="1871277" y="1738119"/>
              <a:ext cx="3125" cy="12374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85" name="Straight Connector 384"/>
            <p:cNvCxnSpPr>
              <a:cxnSpLocks noChangeShapeType="1"/>
            </p:cNvCxnSpPr>
            <p:nvPr/>
          </p:nvCxnSpPr>
          <p:spPr bwMode="auto">
            <a:xfrm flipH="1" flipV="1">
              <a:off x="2996523" y="1734945"/>
              <a:ext cx="3125" cy="12374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66" name="Group 347"/>
          <p:cNvGrpSpPr/>
          <p:nvPr/>
        </p:nvGrpSpPr>
        <p:grpSpPr>
          <a:xfrm>
            <a:off x="2794000" y="3405188"/>
            <a:ext cx="573088" cy="219075"/>
            <a:chOff x="1871277" y="1576300"/>
            <a:chExt cx="1128371" cy="437860"/>
          </a:xfrm>
        </p:grpSpPr>
        <p:sp>
          <p:nvSpPr>
            <p:cNvPr id="368" name="Oval 367"/>
            <p:cNvSpPr>
              <a:spLocks noChangeArrowheads="1"/>
            </p:cNvSpPr>
            <p:nvPr/>
          </p:nvSpPr>
          <p:spPr bwMode="auto">
            <a:xfrm flipV="1">
              <a:off x="1874404" y="1693696"/>
              <a:ext cx="1125244" cy="32046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0" name="Oval 369"/>
            <p:cNvSpPr>
              <a:spLocks noChangeArrowheads="1"/>
            </p:cNvSpPr>
            <p:nvPr/>
          </p:nvSpPr>
          <p:spPr bwMode="auto">
            <a:xfrm flipV="1">
              <a:off x="1871277" y="1576300"/>
              <a:ext cx="1125244" cy="32046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72" name="Freeform 371"/>
            <p:cNvSpPr/>
            <p:nvPr/>
          </p:nvSpPr>
          <p:spPr bwMode="auto">
            <a:xfrm>
              <a:off x="2102577" y="1633412"/>
              <a:ext cx="662644" cy="111050"/>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3" name="Freeform 372"/>
            <p:cNvSpPr/>
            <p:nvPr/>
          </p:nvSpPr>
          <p:spPr bwMode="auto">
            <a:xfrm>
              <a:off x="2537048" y="1728599"/>
              <a:ext cx="243803" cy="951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74" name="Freeform 373"/>
            <p:cNvSpPr/>
            <p:nvPr/>
          </p:nvSpPr>
          <p:spPr bwMode="auto">
            <a:xfrm>
              <a:off x="2090075" y="1728599"/>
              <a:ext cx="240678" cy="9835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75" name="Straight Connector 374"/>
            <p:cNvCxnSpPr>
              <a:cxnSpLocks noChangeShapeType="1"/>
              <a:endCxn id="370" idx="2"/>
            </p:cNvCxnSpPr>
            <p:nvPr/>
          </p:nvCxnSpPr>
          <p:spPr bwMode="auto">
            <a:xfrm flipH="1" flipV="1">
              <a:off x="1871277" y="1738117"/>
              <a:ext cx="3127" cy="12374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76" name="Straight Connector 375"/>
            <p:cNvCxnSpPr>
              <a:cxnSpLocks noChangeShapeType="1"/>
            </p:cNvCxnSpPr>
            <p:nvPr/>
          </p:nvCxnSpPr>
          <p:spPr bwMode="auto">
            <a:xfrm flipH="1" flipV="1">
              <a:off x="2996521" y="1734945"/>
              <a:ext cx="3127" cy="1237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67" name="Group 347"/>
          <p:cNvGrpSpPr/>
          <p:nvPr/>
        </p:nvGrpSpPr>
        <p:grpSpPr>
          <a:xfrm>
            <a:off x="3341688" y="3759200"/>
            <a:ext cx="573087" cy="220663"/>
            <a:chOff x="1871277" y="1576300"/>
            <a:chExt cx="1128371" cy="437860"/>
          </a:xfrm>
        </p:grpSpPr>
        <p:sp>
          <p:nvSpPr>
            <p:cNvPr id="359" name="Oval 358"/>
            <p:cNvSpPr>
              <a:spLocks noChangeArrowheads="1"/>
            </p:cNvSpPr>
            <p:nvPr/>
          </p:nvSpPr>
          <p:spPr bwMode="auto">
            <a:xfrm flipV="1">
              <a:off x="1874402" y="1696002"/>
              <a:ext cx="112524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1" name="Oval 360"/>
            <p:cNvSpPr>
              <a:spLocks noChangeArrowheads="1"/>
            </p:cNvSpPr>
            <p:nvPr/>
          </p:nvSpPr>
          <p:spPr bwMode="auto">
            <a:xfrm flipV="1">
              <a:off x="1871277" y="1576300"/>
              <a:ext cx="1125246"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63" name="Freeform 362"/>
            <p:cNvSpPr/>
            <p:nvPr/>
          </p:nvSpPr>
          <p:spPr bwMode="auto">
            <a:xfrm>
              <a:off x="2102578" y="1633001"/>
              <a:ext cx="662645"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4" name="Freeform 363"/>
            <p:cNvSpPr/>
            <p:nvPr/>
          </p:nvSpPr>
          <p:spPr bwMode="auto">
            <a:xfrm>
              <a:off x="2537047" y="1727503"/>
              <a:ext cx="243803"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5" name="Freeform 364"/>
            <p:cNvSpPr/>
            <p:nvPr/>
          </p:nvSpPr>
          <p:spPr bwMode="auto">
            <a:xfrm>
              <a:off x="2090075" y="1730654"/>
              <a:ext cx="24067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66" name="Straight Connector 365"/>
            <p:cNvCxnSpPr>
              <a:cxnSpLocks noChangeShapeType="1"/>
              <a:endCxn id="361" idx="2"/>
            </p:cNvCxnSpPr>
            <p:nvPr/>
          </p:nvCxnSpPr>
          <p:spPr bwMode="auto">
            <a:xfrm flipH="1" flipV="1">
              <a:off x="1871277" y="1736954"/>
              <a:ext cx="312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523" y="1733803"/>
              <a:ext cx="3125"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1968" name="Group 347"/>
          <p:cNvGrpSpPr/>
          <p:nvPr/>
        </p:nvGrpSpPr>
        <p:grpSpPr>
          <a:xfrm>
            <a:off x="2105025" y="3614738"/>
            <a:ext cx="573088" cy="220662"/>
            <a:chOff x="1871277" y="1576300"/>
            <a:chExt cx="1128371" cy="437860"/>
          </a:xfrm>
        </p:grpSpPr>
        <p:sp>
          <p:nvSpPr>
            <p:cNvPr id="350" name="Oval 349"/>
            <p:cNvSpPr>
              <a:spLocks noChangeArrowheads="1"/>
            </p:cNvSpPr>
            <p:nvPr/>
          </p:nvSpPr>
          <p:spPr bwMode="auto">
            <a:xfrm flipV="1">
              <a:off x="1874404" y="1696003"/>
              <a:ext cx="1125244"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2" name="Oval 351"/>
            <p:cNvSpPr>
              <a:spLocks noChangeArrowheads="1"/>
            </p:cNvSpPr>
            <p:nvPr/>
          </p:nvSpPr>
          <p:spPr bwMode="auto">
            <a:xfrm flipV="1">
              <a:off x="1871277" y="1576300"/>
              <a:ext cx="1125244"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354" name="Freeform 353"/>
            <p:cNvSpPr/>
            <p:nvPr/>
          </p:nvSpPr>
          <p:spPr bwMode="auto">
            <a:xfrm>
              <a:off x="2102577" y="1633001"/>
              <a:ext cx="662644"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5" name="Freeform 354"/>
            <p:cNvSpPr/>
            <p:nvPr/>
          </p:nvSpPr>
          <p:spPr bwMode="auto">
            <a:xfrm>
              <a:off x="2537048" y="1727504"/>
              <a:ext cx="243803"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56" name="Freeform 355"/>
            <p:cNvSpPr/>
            <p:nvPr/>
          </p:nvSpPr>
          <p:spPr bwMode="auto">
            <a:xfrm>
              <a:off x="2090075" y="1730653"/>
              <a:ext cx="240678"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357" name="Straight Connector 356"/>
            <p:cNvCxnSpPr>
              <a:cxnSpLocks noChangeShapeType="1"/>
              <a:endCxn id="352" idx="2"/>
            </p:cNvCxnSpPr>
            <p:nvPr/>
          </p:nvCxnSpPr>
          <p:spPr bwMode="auto">
            <a:xfrm flipH="1" flipV="1">
              <a:off x="1871277" y="1736953"/>
              <a:ext cx="3127"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358" name="Straight Connector 357"/>
            <p:cNvCxnSpPr>
              <a:cxnSpLocks noChangeShapeType="1"/>
            </p:cNvCxnSpPr>
            <p:nvPr/>
          </p:nvCxnSpPr>
          <p:spPr bwMode="auto">
            <a:xfrm flipH="1" flipV="1">
              <a:off x="2996521" y="1733804"/>
              <a:ext cx="3127"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81969"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81970" name="Group 2"/>
          <p:cNvGrpSpPr/>
          <p:nvPr/>
        </p:nvGrpSpPr>
        <p:grpSpPr>
          <a:xfrm>
            <a:off x="1825625" y="2241550"/>
            <a:ext cx="647700" cy="417513"/>
            <a:chOff x="3053396" y="4304255"/>
            <a:chExt cx="648422" cy="418253"/>
          </a:xfrm>
        </p:grpSpPr>
        <p:sp>
          <p:nvSpPr>
            <p:cNvPr id="8216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67" name="TextBox 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1" name="Group 135"/>
          <p:cNvGrpSpPr/>
          <p:nvPr/>
        </p:nvGrpSpPr>
        <p:grpSpPr>
          <a:xfrm>
            <a:off x="6334125" y="2495550"/>
            <a:ext cx="649288" cy="417513"/>
            <a:chOff x="3053396" y="4304255"/>
            <a:chExt cx="648422" cy="418253"/>
          </a:xfrm>
        </p:grpSpPr>
        <p:sp>
          <p:nvSpPr>
            <p:cNvPr id="8216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65" name="TextBox 13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2" name="Group 138"/>
          <p:cNvGrpSpPr/>
          <p:nvPr/>
        </p:nvGrpSpPr>
        <p:grpSpPr>
          <a:xfrm>
            <a:off x="1241425" y="5353050"/>
            <a:ext cx="647700" cy="417513"/>
            <a:chOff x="3053396" y="4304255"/>
            <a:chExt cx="648422" cy="418253"/>
          </a:xfrm>
        </p:grpSpPr>
        <p:sp>
          <p:nvSpPr>
            <p:cNvPr id="8216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63" name="TextBox 140"/>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3" name="Group 141"/>
          <p:cNvGrpSpPr/>
          <p:nvPr/>
        </p:nvGrpSpPr>
        <p:grpSpPr>
          <a:xfrm>
            <a:off x="822325" y="4730750"/>
            <a:ext cx="647700" cy="417513"/>
            <a:chOff x="3053396" y="4304255"/>
            <a:chExt cx="648422" cy="418253"/>
          </a:xfrm>
        </p:grpSpPr>
        <p:sp>
          <p:nvSpPr>
            <p:cNvPr id="8216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61" name="TextBox 14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4" name="Group 147"/>
          <p:cNvGrpSpPr/>
          <p:nvPr/>
        </p:nvGrpSpPr>
        <p:grpSpPr>
          <a:xfrm>
            <a:off x="7083425" y="2927350"/>
            <a:ext cx="649288" cy="417513"/>
            <a:chOff x="3053396" y="4304255"/>
            <a:chExt cx="648422" cy="418253"/>
          </a:xfrm>
        </p:grpSpPr>
        <p:sp>
          <p:nvSpPr>
            <p:cNvPr id="8215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59" name="TextBox 149"/>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5" name="Group 150"/>
          <p:cNvGrpSpPr/>
          <p:nvPr/>
        </p:nvGrpSpPr>
        <p:grpSpPr>
          <a:xfrm>
            <a:off x="3425825" y="2000250"/>
            <a:ext cx="649288" cy="417513"/>
            <a:chOff x="3053396" y="4304255"/>
            <a:chExt cx="648422" cy="418253"/>
          </a:xfrm>
        </p:grpSpPr>
        <p:sp>
          <p:nvSpPr>
            <p:cNvPr id="8215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57" name="TextBox 15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6" name="Group 156"/>
          <p:cNvGrpSpPr/>
          <p:nvPr/>
        </p:nvGrpSpPr>
        <p:grpSpPr>
          <a:xfrm>
            <a:off x="4340225" y="1974850"/>
            <a:ext cx="649288" cy="417513"/>
            <a:chOff x="3053396" y="4304255"/>
            <a:chExt cx="648422" cy="418253"/>
          </a:xfrm>
        </p:grpSpPr>
        <p:sp>
          <p:nvSpPr>
            <p:cNvPr id="8215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55" name="TextBox 15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7" name="Group 160"/>
          <p:cNvGrpSpPr/>
          <p:nvPr/>
        </p:nvGrpSpPr>
        <p:grpSpPr>
          <a:xfrm>
            <a:off x="7400925" y="5607050"/>
            <a:ext cx="649288" cy="417513"/>
            <a:chOff x="3053396" y="4304255"/>
            <a:chExt cx="648422" cy="418253"/>
          </a:xfrm>
        </p:grpSpPr>
        <p:sp>
          <p:nvSpPr>
            <p:cNvPr id="8215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53" name="TextBox 162"/>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8" name="Group 163"/>
          <p:cNvGrpSpPr/>
          <p:nvPr/>
        </p:nvGrpSpPr>
        <p:grpSpPr>
          <a:xfrm>
            <a:off x="8239125" y="4959350"/>
            <a:ext cx="649288" cy="417513"/>
            <a:chOff x="3053396" y="4304255"/>
            <a:chExt cx="648422" cy="418253"/>
          </a:xfrm>
        </p:grpSpPr>
        <p:sp>
          <p:nvSpPr>
            <p:cNvPr id="8215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51" name="TextBox 16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79" name="Group 169"/>
          <p:cNvGrpSpPr/>
          <p:nvPr/>
        </p:nvGrpSpPr>
        <p:grpSpPr>
          <a:xfrm>
            <a:off x="5165725" y="5848350"/>
            <a:ext cx="649288" cy="417513"/>
            <a:chOff x="3053396" y="4304255"/>
            <a:chExt cx="648422" cy="418253"/>
          </a:xfrm>
        </p:grpSpPr>
        <p:sp>
          <p:nvSpPr>
            <p:cNvPr id="8214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49" name="TextBox 171"/>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80" name="Group 172"/>
          <p:cNvGrpSpPr/>
          <p:nvPr/>
        </p:nvGrpSpPr>
        <p:grpSpPr>
          <a:xfrm>
            <a:off x="4251325" y="5988050"/>
            <a:ext cx="649288" cy="417513"/>
            <a:chOff x="3053396" y="4304255"/>
            <a:chExt cx="648422" cy="418253"/>
          </a:xfrm>
        </p:grpSpPr>
        <p:sp>
          <p:nvSpPr>
            <p:cNvPr id="8214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47" name="TextBox 174"/>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1981" name="Group 175"/>
          <p:cNvGrpSpPr/>
          <p:nvPr/>
        </p:nvGrpSpPr>
        <p:grpSpPr>
          <a:xfrm>
            <a:off x="3032125" y="5835650"/>
            <a:ext cx="649288" cy="417513"/>
            <a:chOff x="3053396" y="4304255"/>
            <a:chExt cx="648422" cy="418253"/>
          </a:xfrm>
        </p:grpSpPr>
        <p:sp>
          <p:nvSpPr>
            <p:cNvPr id="8214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145" name="TextBox 177"/>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sp>
        <p:nvSpPr>
          <p:cNvPr id="81982" name="TextBox 4"/>
          <p:cNvSpPr txBox="1"/>
          <p:nvPr/>
        </p:nvSpPr>
        <p:spPr>
          <a:xfrm rot="1053502">
            <a:off x="5473700" y="1900238"/>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81983" name="TextBox 179"/>
          <p:cNvSpPr txBox="1"/>
          <p:nvPr/>
        </p:nvSpPr>
        <p:spPr>
          <a:xfrm rot="2829263">
            <a:off x="7759700" y="3373438"/>
            <a:ext cx="477838"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81984" name="TextBox 180"/>
          <p:cNvSpPr txBox="1"/>
          <p:nvPr/>
        </p:nvSpPr>
        <p:spPr>
          <a:xfrm rot="9845918">
            <a:off x="6427788" y="5884863"/>
            <a:ext cx="477837"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81985" name="TextBox 181"/>
          <p:cNvSpPr txBox="1"/>
          <p:nvPr/>
        </p:nvSpPr>
        <p:spPr>
          <a:xfrm rot="-9948738">
            <a:off x="2060575" y="5789613"/>
            <a:ext cx="476250" cy="5222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81986" name="TextBox 182"/>
          <p:cNvSpPr txBox="1"/>
          <p:nvPr/>
        </p:nvSpPr>
        <p:spPr>
          <a:xfrm rot="-4992697">
            <a:off x="473075" y="3481388"/>
            <a:ext cx="47783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sp>
        <p:nvSpPr>
          <p:cNvPr id="81987" name="TextBox 183"/>
          <p:cNvSpPr txBox="1"/>
          <p:nvPr/>
        </p:nvSpPr>
        <p:spPr>
          <a:xfrm rot="-1017263">
            <a:off x="2660650" y="1849438"/>
            <a:ext cx="476250"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dirty="0">
                <a:solidFill>
                  <a:srgbClr val="0000FF"/>
                </a:solidFill>
                <a:latin typeface="微软雅黑" panose="020B0503020204020204" pitchFamily="34" charset="-122"/>
                <a:ea typeface="微软雅黑" panose="020B0503020204020204" pitchFamily="34" charset="-122"/>
              </a:rPr>
              <a:t>…</a:t>
            </a:r>
          </a:p>
        </p:txBody>
      </p:sp>
      <p:cxnSp>
        <p:nvCxnSpPr>
          <p:cNvPr id="81988" name="Straight Connector 12"/>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81989" name="Straight Connector 502"/>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81990" name="Straight Connector 503"/>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81991" name="Straight Connector 504"/>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81992"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81993"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81994" name="Straight Connector 510"/>
          <p:cNvCxnSpPr/>
          <p:nvPr/>
        </p:nvCxnSpPr>
        <p:spPr>
          <a:xfrm flipH="1" flipV="1">
            <a:off x="4106863" y="5045075"/>
            <a:ext cx="371475" cy="973138"/>
          </a:xfrm>
          <a:prstGeom prst="line">
            <a:avLst/>
          </a:prstGeom>
          <a:ln w="9525" cap="flat" cmpd="sng">
            <a:solidFill>
              <a:schemeClr val="tx1"/>
            </a:solidFill>
            <a:prstDash val="solid"/>
            <a:headEnd type="none" w="med" len="med"/>
            <a:tailEnd type="none" w="med" len="med"/>
          </a:ln>
        </p:spPr>
      </p:cxnSp>
      <p:cxnSp>
        <p:nvCxnSpPr>
          <p:cNvPr id="81995"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81996" name="Straight Connector 513"/>
          <p:cNvCxnSpPr>
            <a:endCxn id="444" idx="2"/>
          </p:cNvCxnSpPr>
          <p:nvPr/>
        </p:nvCxnSpPr>
        <p:spPr>
          <a:xfrm>
            <a:off x="1384300" y="5018088"/>
            <a:ext cx="450850" cy="115887"/>
          </a:xfrm>
          <a:prstGeom prst="line">
            <a:avLst/>
          </a:prstGeom>
          <a:ln w="9525" cap="flat" cmpd="sng">
            <a:solidFill>
              <a:schemeClr val="tx1"/>
            </a:solidFill>
            <a:prstDash val="solid"/>
            <a:headEnd type="none" w="med" len="med"/>
            <a:tailEnd type="none" w="med" len="med"/>
          </a:ln>
        </p:spPr>
      </p:cxnSp>
      <p:sp>
        <p:nvSpPr>
          <p:cNvPr id="81997"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8199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39</a:t>
            </a:fld>
            <a:endParaRPr lang="en-US" altLang="zh-CN" sz="1200" dirty="0">
              <a:latin typeface="微软雅黑" panose="020B0503020204020204" pitchFamily="34" charset="-122"/>
              <a:ea typeface="微软雅黑" panose="020B0503020204020204" pitchFamily="34" charset="-122"/>
            </a:endParaRPr>
          </a:p>
        </p:txBody>
      </p:sp>
      <p:grpSp>
        <p:nvGrpSpPr>
          <p:cNvPr id="81999" name="Group 347"/>
          <p:cNvGrpSpPr/>
          <p:nvPr/>
        </p:nvGrpSpPr>
        <p:grpSpPr>
          <a:xfrm>
            <a:off x="6818313" y="3868738"/>
            <a:ext cx="530225" cy="214312"/>
            <a:chOff x="1871277" y="1576300"/>
            <a:chExt cx="1128371" cy="437860"/>
          </a:xfrm>
        </p:grpSpPr>
        <p:sp>
          <p:nvSpPr>
            <p:cNvPr id="588" name="Oval 587"/>
            <p:cNvSpPr>
              <a:spLocks noChangeArrowheads="1"/>
            </p:cNvSpPr>
            <p:nvPr/>
          </p:nvSpPr>
          <p:spPr bwMode="auto">
            <a:xfrm flipV="1">
              <a:off x="1874654" y="1693063"/>
              <a:ext cx="1124994" cy="32109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0" name="Oval 589"/>
            <p:cNvSpPr>
              <a:spLocks noChangeArrowheads="1"/>
            </p:cNvSpPr>
            <p:nvPr/>
          </p:nvSpPr>
          <p:spPr bwMode="auto">
            <a:xfrm flipV="1">
              <a:off x="1871277" y="1576300"/>
              <a:ext cx="1124992" cy="32109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92" name="Freeform 591"/>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3" name="Freeform 592"/>
            <p:cNvSpPr/>
            <p:nvPr/>
          </p:nvSpPr>
          <p:spPr bwMode="auto">
            <a:xfrm>
              <a:off x="2536812" y="1728739"/>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94" name="Freeform 593"/>
            <p:cNvSpPr/>
            <p:nvPr/>
          </p:nvSpPr>
          <p:spPr bwMode="auto">
            <a:xfrm>
              <a:off x="2090869" y="1728739"/>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95" name="Straight Connector 594"/>
            <p:cNvCxnSpPr>
              <a:cxnSpLocks noChangeShapeType="1"/>
              <a:endCxn id="590" idx="2"/>
            </p:cNvCxnSpPr>
            <p:nvPr/>
          </p:nvCxnSpPr>
          <p:spPr bwMode="auto">
            <a:xfrm flipH="1" flipV="1">
              <a:off x="1871277" y="1738471"/>
              <a:ext cx="3377" cy="12325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96" name="Straight Connector 595"/>
            <p:cNvCxnSpPr>
              <a:cxnSpLocks noChangeShapeType="1"/>
            </p:cNvCxnSpPr>
            <p:nvPr/>
          </p:nvCxnSpPr>
          <p:spPr bwMode="auto">
            <a:xfrm flipH="1" flipV="1">
              <a:off x="2996269" y="1735226"/>
              <a:ext cx="3379" cy="12325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0" name="Group 347"/>
          <p:cNvGrpSpPr/>
          <p:nvPr/>
        </p:nvGrpSpPr>
        <p:grpSpPr>
          <a:xfrm>
            <a:off x="7050088" y="4464050"/>
            <a:ext cx="530225" cy="214313"/>
            <a:chOff x="1871277" y="1576300"/>
            <a:chExt cx="1128371" cy="437860"/>
          </a:xfrm>
        </p:grpSpPr>
        <p:sp>
          <p:nvSpPr>
            <p:cNvPr id="579" name="Oval 578"/>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1" name="Oval 580"/>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83" name="Freeform 582"/>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4" name="Freeform 583"/>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5" name="Freeform 584"/>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86" name="Straight Connector 585"/>
            <p:cNvCxnSpPr>
              <a:cxnSpLocks noChangeShapeType="1"/>
              <a:endCxn id="581"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87" name="Straight Connector 586"/>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1" name="Group 347"/>
          <p:cNvGrpSpPr/>
          <p:nvPr/>
        </p:nvGrpSpPr>
        <p:grpSpPr>
          <a:xfrm>
            <a:off x="4959350" y="4514850"/>
            <a:ext cx="530225" cy="214313"/>
            <a:chOff x="1871277" y="1576300"/>
            <a:chExt cx="1128371" cy="437860"/>
          </a:xfrm>
        </p:grpSpPr>
        <p:sp>
          <p:nvSpPr>
            <p:cNvPr id="534" name="Oval 533"/>
            <p:cNvSpPr>
              <a:spLocks noChangeArrowheads="1"/>
            </p:cNvSpPr>
            <p:nvPr/>
          </p:nvSpPr>
          <p:spPr bwMode="auto">
            <a:xfrm flipV="1">
              <a:off x="1874656" y="1693062"/>
              <a:ext cx="1124992"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6" name="Oval 535"/>
            <p:cNvSpPr>
              <a:spLocks noChangeArrowheads="1"/>
            </p:cNvSpPr>
            <p:nvPr/>
          </p:nvSpPr>
          <p:spPr bwMode="auto">
            <a:xfrm flipV="1">
              <a:off x="1871277" y="1576300"/>
              <a:ext cx="1124994"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8" name="Freeform 537"/>
            <p:cNvSpPr/>
            <p:nvPr/>
          </p:nvSpPr>
          <p:spPr bwMode="auto">
            <a:xfrm>
              <a:off x="2101005" y="1634681"/>
              <a:ext cx="665537"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39" name="Freeform 538"/>
            <p:cNvSpPr/>
            <p:nvPr/>
          </p:nvSpPr>
          <p:spPr bwMode="auto">
            <a:xfrm>
              <a:off x="2536814"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0" name="Freeform 539"/>
            <p:cNvSpPr/>
            <p:nvPr/>
          </p:nvSpPr>
          <p:spPr bwMode="auto">
            <a:xfrm>
              <a:off x="2090871" y="1728741"/>
              <a:ext cx="239862"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41" name="Straight Connector 540"/>
            <p:cNvCxnSpPr>
              <a:cxnSpLocks noChangeShapeType="1"/>
              <a:endCxn id="536" idx="2"/>
            </p:cNvCxnSpPr>
            <p:nvPr/>
          </p:nvCxnSpPr>
          <p:spPr bwMode="auto">
            <a:xfrm flipH="1" flipV="1">
              <a:off x="1871277" y="1738470"/>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271" y="1735228"/>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82002" name="Straight Connector 508"/>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grpSp>
        <p:nvGrpSpPr>
          <p:cNvPr id="82003" name="Group 347"/>
          <p:cNvGrpSpPr/>
          <p:nvPr/>
        </p:nvGrpSpPr>
        <p:grpSpPr>
          <a:xfrm>
            <a:off x="2143125" y="4305300"/>
            <a:ext cx="484188" cy="211138"/>
            <a:chOff x="1871277" y="1576300"/>
            <a:chExt cx="1128371" cy="437860"/>
          </a:xfrm>
        </p:grpSpPr>
        <p:sp>
          <p:nvSpPr>
            <p:cNvPr id="505" name="Oval 504"/>
            <p:cNvSpPr>
              <a:spLocks noChangeArrowheads="1"/>
            </p:cNvSpPr>
            <p:nvPr/>
          </p:nvSpPr>
          <p:spPr bwMode="auto">
            <a:xfrm flipV="1">
              <a:off x="1874978" y="1694818"/>
              <a:ext cx="1124670"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7" name="Oval 506"/>
            <p:cNvSpPr>
              <a:spLocks noChangeArrowheads="1"/>
            </p:cNvSpPr>
            <p:nvPr/>
          </p:nvSpPr>
          <p:spPr bwMode="auto">
            <a:xfrm flipV="1">
              <a:off x="1871277" y="1576300"/>
              <a:ext cx="1124670"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09" name="Freeform 508"/>
            <p:cNvSpPr/>
            <p:nvPr/>
          </p:nvSpPr>
          <p:spPr bwMode="auto">
            <a:xfrm>
              <a:off x="2104351" y="1632268"/>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0" name="Freeform 509"/>
            <p:cNvSpPr/>
            <p:nvPr/>
          </p:nvSpPr>
          <p:spPr bwMode="auto">
            <a:xfrm>
              <a:off x="2537200"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1" name="Freeform 510"/>
            <p:cNvSpPr/>
            <p:nvPr/>
          </p:nvSpPr>
          <p:spPr bwMode="auto">
            <a:xfrm>
              <a:off x="2089553" y="1731033"/>
              <a:ext cx="240471"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12" name="Straight Connector 511"/>
            <p:cNvCxnSpPr>
              <a:cxnSpLocks noChangeShapeType="1"/>
              <a:endCxn id="507" idx="2"/>
            </p:cNvCxnSpPr>
            <p:nvPr/>
          </p:nvCxnSpPr>
          <p:spPr bwMode="auto">
            <a:xfrm flipH="1" flipV="1">
              <a:off x="1871277" y="1737617"/>
              <a:ext cx="3701"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13" name="Straight Connector 512"/>
            <p:cNvCxnSpPr>
              <a:cxnSpLocks noChangeShapeType="1"/>
            </p:cNvCxnSpPr>
            <p:nvPr/>
          </p:nvCxnSpPr>
          <p:spPr bwMode="auto">
            <a:xfrm flipH="1" flipV="1">
              <a:off x="2995947" y="1734324"/>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4" name="Group 347"/>
          <p:cNvGrpSpPr/>
          <p:nvPr/>
        </p:nvGrpSpPr>
        <p:grpSpPr>
          <a:xfrm>
            <a:off x="3744913" y="5006975"/>
            <a:ext cx="484187" cy="211138"/>
            <a:chOff x="1871277" y="1576300"/>
            <a:chExt cx="1128371" cy="437860"/>
          </a:xfrm>
        </p:grpSpPr>
        <p:sp>
          <p:nvSpPr>
            <p:cNvPr id="487" name="Oval 486"/>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89" name="Oval 488"/>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91" name="Freeform 490"/>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2" name="Freeform 491"/>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93" name="Freeform 492"/>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94" name="Straight Connector 493"/>
            <p:cNvCxnSpPr>
              <a:cxnSpLocks noChangeShapeType="1"/>
              <a:endCxn id="489"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5" name="Group 439"/>
          <p:cNvGrpSpPr/>
          <p:nvPr/>
        </p:nvGrpSpPr>
        <p:grpSpPr>
          <a:xfrm>
            <a:off x="2881313" y="5194300"/>
            <a:ext cx="484187" cy="211138"/>
            <a:chOff x="1871277" y="1576300"/>
            <a:chExt cx="1128371" cy="437860"/>
          </a:xfrm>
        </p:grpSpPr>
        <p:sp>
          <p:nvSpPr>
            <p:cNvPr id="451" name="Oval 450"/>
            <p:cNvSpPr>
              <a:spLocks noChangeArrowheads="1"/>
            </p:cNvSpPr>
            <p:nvPr/>
          </p:nvSpPr>
          <p:spPr bwMode="auto">
            <a:xfrm flipV="1">
              <a:off x="1874975" y="1694818"/>
              <a:ext cx="1124673" cy="319342"/>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3" name="Oval 452"/>
            <p:cNvSpPr>
              <a:spLocks noChangeArrowheads="1"/>
            </p:cNvSpPr>
            <p:nvPr/>
          </p:nvSpPr>
          <p:spPr bwMode="auto">
            <a:xfrm flipV="1">
              <a:off x="1871277" y="1576300"/>
              <a:ext cx="1124673" cy="319342"/>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55" name="Freeform 454"/>
            <p:cNvSpPr/>
            <p:nvPr/>
          </p:nvSpPr>
          <p:spPr bwMode="auto">
            <a:xfrm>
              <a:off x="2104349" y="1632268"/>
              <a:ext cx="662226"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6" name="Freeform 455"/>
            <p:cNvSpPr/>
            <p:nvPr/>
          </p:nvSpPr>
          <p:spPr bwMode="auto">
            <a:xfrm>
              <a:off x="2537202" y="1727740"/>
              <a:ext cx="244172" cy="9547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57" name="Freeform 456"/>
            <p:cNvSpPr/>
            <p:nvPr/>
          </p:nvSpPr>
          <p:spPr bwMode="auto">
            <a:xfrm>
              <a:off x="2089551" y="1731033"/>
              <a:ext cx="240474" cy="9547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58" name="Straight Connector 457"/>
            <p:cNvCxnSpPr>
              <a:cxnSpLocks noChangeShapeType="1"/>
              <a:endCxn id="453" idx="2"/>
            </p:cNvCxnSpPr>
            <p:nvPr/>
          </p:nvCxnSpPr>
          <p:spPr bwMode="auto">
            <a:xfrm flipH="1" flipV="1">
              <a:off x="1871277" y="1737617"/>
              <a:ext cx="3698" cy="12180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9" name="Straight Connector 458"/>
            <p:cNvCxnSpPr>
              <a:cxnSpLocks noChangeShapeType="1"/>
            </p:cNvCxnSpPr>
            <p:nvPr/>
          </p:nvCxnSpPr>
          <p:spPr bwMode="auto">
            <a:xfrm flipH="1" flipV="1">
              <a:off x="2995950" y="1734324"/>
              <a:ext cx="3698"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6" name="Group 347"/>
          <p:cNvGrpSpPr/>
          <p:nvPr/>
        </p:nvGrpSpPr>
        <p:grpSpPr>
          <a:xfrm>
            <a:off x="1835150" y="5056188"/>
            <a:ext cx="484188" cy="211137"/>
            <a:chOff x="1871277" y="1576300"/>
            <a:chExt cx="1128371" cy="437860"/>
          </a:xfrm>
        </p:grpSpPr>
        <p:sp>
          <p:nvSpPr>
            <p:cNvPr id="442" name="Oval 441"/>
            <p:cNvSpPr>
              <a:spLocks noChangeArrowheads="1"/>
            </p:cNvSpPr>
            <p:nvPr/>
          </p:nvSpPr>
          <p:spPr bwMode="auto">
            <a:xfrm flipV="1">
              <a:off x="1874978" y="1694819"/>
              <a:ext cx="1124670" cy="31934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4" name="Oval 443"/>
            <p:cNvSpPr>
              <a:spLocks noChangeArrowheads="1"/>
            </p:cNvSpPr>
            <p:nvPr/>
          </p:nvSpPr>
          <p:spPr bwMode="auto">
            <a:xfrm flipV="1">
              <a:off x="1871277" y="1576300"/>
              <a:ext cx="1124670" cy="31934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46" name="Freeform 445"/>
            <p:cNvSpPr/>
            <p:nvPr/>
          </p:nvSpPr>
          <p:spPr bwMode="auto">
            <a:xfrm>
              <a:off x="2104351" y="1632266"/>
              <a:ext cx="662222" cy="11193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7" name="Freeform 446"/>
            <p:cNvSpPr/>
            <p:nvPr/>
          </p:nvSpPr>
          <p:spPr bwMode="auto">
            <a:xfrm>
              <a:off x="2537200" y="1727741"/>
              <a:ext cx="244172" cy="9547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48" name="Freeform 447"/>
            <p:cNvSpPr/>
            <p:nvPr/>
          </p:nvSpPr>
          <p:spPr bwMode="auto">
            <a:xfrm>
              <a:off x="2089553" y="1731032"/>
              <a:ext cx="240471" cy="9547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49" name="Straight Connector 448"/>
            <p:cNvCxnSpPr>
              <a:cxnSpLocks noChangeShapeType="1"/>
              <a:endCxn id="444" idx="2"/>
            </p:cNvCxnSpPr>
            <p:nvPr/>
          </p:nvCxnSpPr>
          <p:spPr bwMode="auto">
            <a:xfrm flipH="1" flipV="1">
              <a:off x="1871277" y="1737616"/>
              <a:ext cx="3701" cy="12181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50" name="Straight Connector 449"/>
            <p:cNvCxnSpPr>
              <a:cxnSpLocks noChangeShapeType="1"/>
            </p:cNvCxnSpPr>
            <p:nvPr/>
          </p:nvCxnSpPr>
          <p:spPr bwMode="auto">
            <a:xfrm flipH="1" flipV="1">
              <a:off x="2995947" y="1734325"/>
              <a:ext cx="3701" cy="12510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7" name="Group 347"/>
          <p:cNvGrpSpPr/>
          <p:nvPr/>
        </p:nvGrpSpPr>
        <p:grpSpPr>
          <a:xfrm>
            <a:off x="2470150" y="2832100"/>
            <a:ext cx="571500" cy="220663"/>
            <a:chOff x="1871277" y="1576300"/>
            <a:chExt cx="1128371" cy="437860"/>
          </a:xfrm>
        </p:grpSpPr>
        <p:sp>
          <p:nvSpPr>
            <p:cNvPr id="413" name="Oval 412"/>
            <p:cNvSpPr>
              <a:spLocks noChangeArrowheads="1"/>
            </p:cNvSpPr>
            <p:nvPr/>
          </p:nvSpPr>
          <p:spPr bwMode="auto">
            <a:xfrm flipV="1">
              <a:off x="1874412" y="1696002"/>
              <a:ext cx="1125236" cy="31815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5" name="Oval 414"/>
            <p:cNvSpPr>
              <a:spLocks noChangeArrowheads="1"/>
            </p:cNvSpPr>
            <p:nvPr/>
          </p:nvSpPr>
          <p:spPr bwMode="auto">
            <a:xfrm flipV="1">
              <a:off x="1871277" y="1576300"/>
              <a:ext cx="1125238" cy="31815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17" name="Freeform 416"/>
            <p:cNvSpPr/>
            <p:nvPr/>
          </p:nvSpPr>
          <p:spPr bwMode="auto">
            <a:xfrm>
              <a:off x="2103220" y="1633001"/>
              <a:ext cx="661352" cy="11025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8" name="Freeform 417"/>
            <p:cNvSpPr/>
            <p:nvPr/>
          </p:nvSpPr>
          <p:spPr bwMode="auto">
            <a:xfrm>
              <a:off x="2535762" y="1727503"/>
              <a:ext cx="244480" cy="9765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9" name="Freeform 418"/>
            <p:cNvSpPr/>
            <p:nvPr/>
          </p:nvSpPr>
          <p:spPr bwMode="auto">
            <a:xfrm>
              <a:off x="2090682" y="1730654"/>
              <a:ext cx="241347" cy="9765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20" name="Straight Connector 419"/>
            <p:cNvCxnSpPr>
              <a:cxnSpLocks noChangeShapeType="1"/>
              <a:endCxn id="415" idx="2"/>
            </p:cNvCxnSpPr>
            <p:nvPr/>
          </p:nvCxnSpPr>
          <p:spPr bwMode="auto">
            <a:xfrm flipH="1" flipV="1">
              <a:off x="1871277" y="1736954"/>
              <a:ext cx="3135" cy="12285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21" name="Straight Connector 420"/>
            <p:cNvCxnSpPr>
              <a:cxnSpLocks noChangeShapeType="1"/>
            </p:cNvCxnSpPr>
            <p:nvPr/>
          </p:nvCxnSpPr>
          <p:spPr bwMode="auto">
            <a:xfrm flipH="1" flipV="1">
              <a:off x="2996515" y="1733803"/>
              <a:ext cx="3133" cy="122854"/>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8" name="Group 347"/>
          <p:cNvGrpSpPr/>
          <p:nvPr/>
        </p:nvGrpSpPr>
        <p:grpSpPr>
          <a:xfrm>
            <a:off x="4111625" y="2951163"/>
            <a:ext cx="571500" cy="220662"/>
            <a:chOff x="1871277" y="1576300"/>
            <a:chExt cx="1128371" cy="437860"/>
          </a:xfrm>
        </p:grpSpPr>
        <p:sp>
          <p:nvSpPr>
            <p:cNvPr id="404" name="Oval 403"/>
            <p:cNvSpPr>
              <a:spLocks noChangeArrowheads="1"/>
            </p:cNvSpPr>
            <p:nvPr/>
          </p:nvSpPr>
          <p:spPr bwMode="auto">
            <a:xfrm flipV="1">
              <a:off x="1874412" y="1696003"/>
              <a:ext cx="1125236" cy="31815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6" name="Oval 405"/>
            <p:cNvSpPr>
              <a:spLocks noChangeArrowheads="1"/>
            </p:cNvSpPr>
            <p:nvPr/>
          </p:nvSpPr>
          <p:spPr bwMode="auto">
            <a:xfrm flipV="1">
              <a:off x="1871277" y="1576300"/>
              <a:ext cx="1125238" cy="31815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08" name="Freeform 407"/>
            <p:cNvSpPr/>
            <p:nvPr/>
          </p:nvSpPr>
          <p:spPr bwMode="auto">
            <a:xfrm>
              <a:off x="2103220" y="1633001"/>
              <a:ext cx="661352" cy="11025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09" name="Freeform 408"/>
            <p:cNvSpPr/>
            <p:nvPr/>
          </p:nvSpPr>
          <p:spPr bwMode="auto">
            <a:xfrm>
              <a:off x="2535762" y="1727504"/>
              <a:ext cx="244480" cy="9765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10" name="Freeform 409"/>
            <p:cNvSpPr/>
            <p:nvPr/>
          </p:nvSpPr>
          <p:spPr bwMode="auto">
            <a:xfrm>
              <a:off x="2090682" y="1730653"/>
              <a:ext cx="241347" cy="9765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411" name="Straight Connector 410"/>
            <p:cNvCxnSpPr>
              <a:cxnSpLocks noChangeShapeType="1"/>
              <a:endCxn id="406" idx="2"/>
            </p:cNvCxnSpPr>
            <p:nvPr/>
          </p:nvCxnSpPr>
          <p:spPr bwMode="auto">
            <a:xfrm flipH="1" flipV="1">
              <a:off x="1871277" y="1736953"/>
              <a:ext cx="3135" cy="12285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412" name="Straight Connector 411"/>
            <p:cNvCxnSpPr>
              <a:cxnSpLocks noChangeShapeType="1"/>
            </p:cNvCxnSpPr>
            <p:nvPr/>
          </p:nvCxnSpPr>
          <p:spPr bwMode="auto">
            <a:xfrm flipH="1" flipV="1">
              <a:off x="2996515" y="1733804"/>
              <a:ext cx="3133" cy="12285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2009" name="Group 531"/>
          <p:cNvGrpSpPr/>
          <p:nvPr/>
        </p:nvGrpSpPr>
        <p:grpSpPr>
          <a:xfrm>
            <a:off x="6103938" y="4654550"/>
            <a:ext cx="530225" cy="214313"/>
            <a:chOff x="1871277" y="1576300"/>
            <a:chExt cx="1128371" cy="437860"/>
          </a:xfrm>
        </p:grpSpPr>
        <p:sp>
          <p:nvSpPr>
            <p:cNvPr id="543" name="Oval 542"/>
            <p:cNvSpPr>
              <a:spLocks noChangeArrowheads="1"/>
            </p:cNvSpPr>
            <p:nvPr/>
          </p:nvSpPr>
          <p:spPr bwMode="auto">
            <a:xfrm flipV="1">
              <a:off x="1874654" y="1693062"/>
              <a:ext cx="1124994" cy="3210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5" name="Oval 544"/>
            <p:cNvSpPr>
              <a:spLocks noChangeArrowheads="1"/>
            </p:cNvSpPr>
            <p:nvPr/>
          </p:nvSpPr>
          <p:spPr bwMode="auto">
            <a:xfrm flipV="1">
              <a:off x="1871277" y="1576300"/>
              <a:ext cx="1124992" cy="32109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47" name="Freeform 546"/>
            <p:cNvSpPr/>
            <p:nvPr/>
          </p:nvSpPr>
          <p:spPr bwMode="auto">
            <a:xfrm>
              <a:off x="2101005" y="1634681"/>
              <a:ext cx="665535" cy="11027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8" name="Freeform 547"/>
            <p:cNvSpPr/>
            <p:nvPr/>
          </p:nvSpPr>
          <p:spPr bwMode="auto">
            <a:xfrm>
              <a:off x="2536812" y="1728741"/>
              <a:ext cx="243242"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9" name="Freeform 548"/>
            <p:cNvSpPr/>
            <p:nvPr/>
          </p:nvSpPr>
          <p:spPr bwMode="auto">
            <a:xfrm>
              <a:off x="2090869" y="1728741"/>
              <a:ext cx="239864"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50" name="Straight Connector 549"/>
            <p:cNvCxnSpPr>
              <a:cxnSpLocks noChangeShapeType="1"/>
              <a:endCxn id="545" idx="2"/>
            </p:cNvCxnSpPr>
            <p:nvPr/>
          </p:nvCxnSpPr>
          <p:spPr bwMode="auto">
            <a:xfrm flipH="1" flipV="1">
              <a:off x="1871277" y="1738470"/>
              <a:ext cx="3377" cy="12324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51" name="Straight Connector 550"/>
            <p:cNvCxnSpPr>
              <a:cxnSpLocks noChangeShapeType="1"/>
            </p:cNvCxnSpPr>
            <p:nvPr/>
          </p:nvCxnSpPr>
          <p:spPr bwMode="auto">
            <a:xfrm flipH="1" flipV="1">
              <a:off x="2996269" y="1735228"/>
              <a:ext cx="3379" cy="123249"/>
            </a:xfrm>
            <a:prstGeom prst="line">
              <a:avLst/>
            </a:prstGeom>
            <a:noFill/>
            <a:ln w="6350">
              <a:solidFill>
                <a:schemeClr val="tx1"/>
              </a:solidFill>
              <a:round/>
            </a:ln>
            <a:effectLst>
              <a:outerShdw blurRad="40005" dist="19939" dir="5400000" algn="tl" rotWithShape="0">
                <a:srgbClr val="808080">
                  <a:alpha val="37999"/>
                </a:srgbClr>
              </a:outerShdw>
            </a:effectLst>
          </p:spPr>
        </p:cxnSp>
      </p:grpSp>
      <p:cxnSp>
        <p:nvCxnSpPr>
          <p:cNvPr id="82010" name="Straight Connector 506"/>
          <p:cNvCxnSpPr/>
          <p:nvPr/>
        </p:nvCxnSpPr>
        <p:spPr>
          <a:xfrm flipH="1">
            <a:off x="7566025" y="4311650"/>
            <a:ext cx="541338" cy="249238"/>
          </a:xfrm>
          <a:prstGeom prst="line">
            <a:avLst/>
          </a:prstGeom>
          <a:ln w="9525" cap="flat" cmpd="sng">
            <a:solidFill>
              <a:schemeClr val="tx1"/>
            </a:solidFill>
            <a:prstDash val="solid"/>
            <a:headEnd type="none" w="med" len="med"/>
            <a:tailEnd type="none" w="med" len="med"/>
          </a:ln>
        </p:spPr>
      </p:cxnSp>
      <p:grpSp>
        <p:nvGrpSpPr>
          <p:cNvPr id="82011" name="Group 166"/>
          <p:cNvGrpSpPr/>
          <p:nvPr/>
        </p:nvGrpSpPr>
        <p:grpSpPr>
          <a:xfrm>
            <a:off x="8010525" y="4044950"/>
            <a:ext cx="649288" cy="417513"/>
            <a:chOff x="3053396" y="4304255"/>
            <a:chExt cx="648422" cy="418253"/>
          </a:xfrm>
        </p:grpSpPr>
        <p:sp>
          <p:nvSpPr>
            <p:cNvPr id="8205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053" name="TextBox 168"/>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2012" name="Group 20"/>
          <p:cNvGrpSpPr/>
          <p:nvPr/>
        </p:nvGrpSpPr>
        <p:grpSpPr>
          <a:xfrm>
            <a:off x="4697413" y="2871788"/>
            <a:ext cx="2133600" cy="1082675"/>
            <a:chOff x="4696844" y="2871032"/>
            <a:chExt cx="2133865" cy="1082781"/>
          </a:xfrm>
        </p:grpSpPr>
        <p:grpSp>
          <p:nvGrpSpPr>
            <p:cNvPr id="82047" name="Group 16"/>
            <p:cNvGrpSpPr/>
            <p:nvPr/>
          </p:nvGrpSpPr>
          <p:grpSpPr>
            <a:xfrm>
              <a:off x="5677190" y="2871032"/>
              <a:ext cx="530938" cy="338554"/>
              <a:chOff x="5573768" y="2726239"/>
              <a:chExt cx="530938" cy="338554"/>
            </a:xfrm>
          </p:grpSpPr>
          <p:sp>
            <p:nvSpPr>
              <p:cNvPr id="82050"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2051" name="TextBox 15"/>
              <p:cNvSpPr txBox="1"/>
              <p:nvPr/>
            </p:nvSpPr>
            <p:spPr>
              <a:xfrm>
                <a:off x="5593027" y="2726239"/>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82048" name="Straight Connector 18"/>
            <p:cNvCxnSpPr/>
            <p:nvPr/>
          </p:nvCxnSpPr>
          <p:spPr>
            <a:xfrm>
              <a:off x="4696844" y="3073933"/>
              <a:ext cx="980347" cy="3515"/>
            </a:xfrm>
            <a:prstGeom prst="line">
              <a:avLst/>
            </a:prstGeom>
            <a:ln w="38100" cap="flat" cmpd="sng">
              <a:solidFill>
                <a:srgbClr val="CC0000"/>
              </a:solidFill>
              <a:prstDash val="solid"/>
              <a:headEnd type="none" w="med" len="med"/>
              <a:tailEnd type="none" w="med" len="med"/>
            </a:ln>
          </p:spPr>
        </p:cxnSp>
        <p:cxnSp>
          <p:nvCxnSpPr>
            <p:cNvPr id="82049" name="Straight Connector 516"/>
            <p:cNvCxnSpPr/>
            <p:nvPr/>
          </p:nvCxnSpPr>
          <p:spPr>
            <a:xfrm>
              <a:off x="6137159" y="3146857"/>
              <a:ext cx="693550" cy="806956"/>
            </a:xfrm>
            <a:prstGeom prst="line">
              <a:avLst/>
            </a:prstGeom>
            <a:ln w="38100" cap="flat" cmpd="sng">
              <a:solidFill>
                <a:srgbClr val="CC0000"/>
              </a:solidFill>
              <a:prstDash val="solid"/>
              <a:headEnd type="none" w="med" len="med"/>
              <a:tailEnd type="none" w="med" len="med"/>
            </a:ln>
          </p:spPr>
        </p:cxnSp>
      </p:grpSp>
      <p:grpSp>
        <p:nvGrpSpPr>
          <p:cNvPr id="82013" name="Group 39939"/>
          <p:cNvGrpSpPr/>
          <p:nvPr/>
        </p:nvGrpSpPr>
        <p:grpSpPr>
          <a:xfrm>
            <a:off x="2384425" y="3703638"/>
            <a:ext cx="2921000" cy="1411287"/>
            <a:chOff x="2577005" y="3679131"/>
            <a:chExt cx="2919566" cy="1413453"/>
          </a:xfrm>
        </p:grpSpPr>
        <p:cxnSp>
          <p:nvCxnSpPr>
            <p:cNvPr id="82044" name="Straight Connector 7"/>
            <p:cNvCxnSpPr>
              <a:stCxn id="395" idx="6"/>
            </p:cNvCxnSpPr>
            <p:nvPr/>
          </p:nvCxnSpPr>
          <p:spPr>
            <a:xfrm>
              <a:off x="5124112" y="3679131"/>
              <a:ext cx="372459" cy="171306"/>
            </a:xfrm>
            <a:prstGeom prst="line">
              <a:avLst/>
            </a:prstGeom>
            <a:ln w="38100" cap="flat" cmpd="sng">
              <a:solidFill>
                <a:srgbClr val="CC0000"/>
              </a:solidFill>
              <a:prstDash val="solid"/>
              <a:headEnd type="none" w="med" len="med"/>
              <a:tailEnd type="none" w="med" len="med"/>
            </a:ln>
          </p:spPr>
        </p:cxnSp>
        <p:cxnSp>
          <p:nvCxnSpPr>
            <p:cNvPr id="82045" name="Straight Connector 415"/>
            <p:cNvCxnSpPr>
              <a:endCxn id="507" idx="4"/>
            </p:cNvCxnSpPr>
            <p:nvPr/>
          </p:nvCxnSpPr>
          <p:spPr>
            <a:xfrm flipH="1">
              <a:off x="2577005" y="3804357"/>
              <a:ext cx="19911" cy="477551"/>
            </a:xfrm>
            <a:prstGeom prst="line">
              <a:avLst/>
            </a:prstGeom>
            <a:ln w="38100" cap="flat" cmpd="sng">
              <a:solidFill>
                <a:srgbClr val="CC0000"/>
              </a:solidFill>
              <a:prstDash val="solid"/>
              <a:headEnd type="none" w="med" len="med"/>
              <a:tailEnd type="none" w="med" len="med"/>
            </a:ln>
          </p:spPr>
        </p:cxnSp>
        <p:cxnSp>
          <p:nvCxnSpPr>
            <p:cNvPr id="82046" name="Straight Connector 523"/>
            <p:cNvCxnSpPr/>
            <p:nvPr/>
          </p:nvCxnSpPr>
          <p:spPr>
            <a:xfrm flipV="1">
              <a:off x="4424422" y="4626270"/>
              <a:ext cx="726759" cy="466314"/>
            </a:xfrm>
            <a:prstGeom prst="line">
              <a:avLst/>
            </a:prstGeom>
            <a:ln w="38100" cap="flat" cmpd="sng">
              <a:solidFill>
                <a:srgbClr val="CC0000"/>
              </a:solidFill>
              <a:prstDash val="solid"/>
              <a:headEnd type="none" w="med" len="med"/>
              <a:tailEnd type="none" w="med" len="med"/>
            </a:ln>
          </p:spPr>
        </p:cxnSp>
      </p:grpSp>
      <p:grpSp>
        <p:nvGrpSpPr>
          <p:cNvPr id="82014" name="Group 39937"/>
          <p:cNvGrpSpPr/>
          <p:nvPr/>
        </p:nvGrpSpPr>
        <p:grpSpPr>
          <a:xfrm>
            <a:off x="3906838" y="3883025"/>
            <a:ext cx="1379537" cy="674688"/>
            <a:chOff x="3962400" y="3676180"/>
            <a:chExt cx="1378622" cy="673930"/>
          </a:xfrm>
        </p:grpSpPr>
        <p:cxnSp>
          <p:nvCxnSpPr>
            <p:cNvPr id="82038" name="Straight Connector 515"/>
            <p:cNvCxnSpPr/>
            <p:nvPr/>
          </p:nvCxnSpPr>
          <p:spPr>
            <a:xfrm flipV="1">
              <a:off x="4065677" y="4166418"/>
              <a:ext cx="194972" cy="183692"/>
            </a:xfrm>
            <a:prstGeom prst="line">
              <a:avLst/>
            </a:prstGeom>
            <a:ln w="38100" cap="flat" cmpd="sng">
              <a:solidFill>
                <a:srgbClr val="CC0000"/>
              </a:solidFill>
              <a:prstDash val="solid"/>
              <a:headEnd type="none" w="med" len="med"/>
              <a:tailEnd type="none" w="med" len="med"/>
            </a:ln>
          </p:spPr>
        </p:cxnSp>
        <p:grpSp>
          <p:nvGrpSpPr>
            <p:cNvPr id="82039" name="Group 518"/>
            <p:cNvGrpSpPr/>
            <p:nvPr/>
          </p:nvGrpSpPr>
          <p:grpSpPr>
            <a:xfrm>
              <a:off x="3993651" y="3824925"/>
              <a:ext cx="549165" cy="360218"/>
              <a:chOff x="5634518" y="2616953"/>
              <a:chExt cx="549165" cy="360218"/>
            </a:xfrm>
          </p:grpSpPr>
          <p:sp>
            <p:nvSpPr>
              <p:cNvPr id="82042" name="Oval 521"/>
              <p:cNvSpPr/>
              <p:nvPr/>
            </p:nvSpPr>
            <p:spPr>
              <a:xfrm>
                <a:off x="5634518" y="2672371"/>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2043" name="TextBox 522"/>
              <p:cNvSpPr txBox="1"/>
              <p:nvPr/>
            </p:nvSpPr>
            <p:spPr>
              <a:xfrm>
                <a:off x="5672004" y="2616953"/>
                <a:ext cx="511679"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solidFill>
                      <a:schemeClr val="bg1"/>
                    </a:solidFill>
                    <a:latin typeface="微软雅黑" panose="020B0503020204020204" pitchFamily="34" charset="-122"/>
                    <a:ea typeface="微软雅黑" panose="020B0503020204020204" pitchFamily="34" charset="-122"/>
                  </a:rPr>
                  <a:t>IXP</a:t>
                </a:r>
              </a:p>
            </p:txBody>
          </p:sp>
        </p:grpSp>
        <p:cxnSp>
          <p:nvCxnSpPr>
            <p:cNvPr id="82040" name="Straight Connector 519"/>
            <p:cNvCxnSpPr>
              <a:stCxn id="82042" idx="6"/>
              <a:endCxn id="597" idx="2"/>
            </p:cNvCxnSpPr>
            <p:nvPr/>
          </p:nvCxnSpPr>
          <p:spPr>
            <a:xfrm flipV="1">
              <a:off x="4521743" y="3687971"/>
              <a:ext cx="819279" cy="344771"/>
            </a:xfrm>
            <a:prstGeom prst="line">
              <a:avLst/>
            </a:prstGeom>
            <a:ln w="38100" cap="flat" cmpd="sng">
              <a:solidFill>
                <a:srgbClr val="CC0000"/>
              </a:solidFill>
              <a:prstDash val="solid"/>
              <a:headEnd type="none" w="med" len="med"/>
              <a:tailEnd type="none" w="med" len="med"/>
            </a:ln>
          </p:spPr>
        </p:cxnSp>
        <p:cxnSp>
          <p:nvCxnSpPr>
            <p:cNvPr id="82041" name="Straight Connector 520"/>
            <p:cNvCxnSpPr/>
            <p:nvPr/>
          </p:nvCxnSpPr>
          <p:spPr>
            <a:xfrm>
              <a:off x="3962400" y="3676180"/>
              <a:ext cx="300277" cy="203387"/>
            </a:xfrm>
            <a:prstGeom prst="line">
              <a:avLst/>
            </a:prstGeom>
            <a:ln w="38100" cap="flat" cmpd="sng">
              <a:solidFill>
                <a:srgbClr val="CC0000"/>
              </a:solidFill>
              <a:prstDash val="solid"/>
              <a:headEnd type="none" w="med" len="med"/>
              <a:tailEnd type="none" w="med" len="med"/>
            </a:ln>
          </p:spPr>
        </p:cxnSp>
      </p:grpSp>
      <p:cxnSp>
        <p:nvCxnSpPr>
          <p:cNvPr id="82015" name="Straight Connector 500"/>
          <p:cNvCxnSpPr>
            <a:endCxn id="82018" idx="2"/>
          </p:cNvCxnSpPr>
          <p:nvPr/>
        </p:nvCxnSpPr>
        <p:spPr>
          <a:xfrm>
            <a:off x="1447800" y="2921000"/>
            <a:ext cx="38100" cy="309563"/>
          </a:xfrm>
          <a:prstGeom prst="line">
            <a:avLst/>
          </a:prstGeom>
          <a:ln w="9525" cap="flat" cmpd="sng">
            <a:solidFill>
              <a:schemeClr val="tx1"/>
            </a:solidFill>
            <a:prstDash val="solid"/>
            <a:headEnd type="none" w="med" len="med"/>
            <a:tailEnd type="none" w="med" len="med"/>
          </a:ln>
        </p:spPr>
      </p:cxnSp>
      <p:cxnSp>
        <p:nvCxnSpPr>
          <p:cNvPr id="82016" name="Straight Connector 501"/>
          <p:cNvCxnSpPr>
            <a:endCxn id="82018" idx="3"/>
          </p:cNvCxnSpPr>
          <p:nvPr/>
        </p:nvCxnSpPr>
        <p:spPr>
          <a:xfrm>
            <a:off x="1227138" y="3201988"/>
            <a:ext cx="123825" cy="212725"/>
          </a:xfrm>
          <a:prstGeom prst="line">
            <a:avLst/>
          </a:prstGeom>
          <a:ln w="9525" cap="flat" cmpd="sng">
            <a:solidFill>
              <a:schemeClr val="tx1"/>
            </a:solidFill>
            <a:prstDash val="solid"/>
            <a:headEnd type="none" w="med" len="med"/>
            <a:tailEnd type="none" w="med" len="med"/>
          </a:ln>
        </p:spPr>
      </p:cxnSp>
      <p:cxnSp>
        <p:nvCxnSpPr>
          <p:cNvPr id="82017" name="Straight Connector 514"/>
          <p:cNvCxnSpPr>
            <a:endCxn id="82018" idx="5"/>
          </p:cNvCxnSpPr>
          <p:nvPr/>
        </p:nvCxnSpPr>
        <p:spPr>
          <a:xfrm flipV="1">
            <a:off x="1147763" y="4298950"/>
            <a:ext cx="203200" cy="7938"/>
          </a:xfrm>
          <a:prstGeom prst="line">
            <a:avLst/>
          </a:prstGeom>
          <a:ln w="9525" cap="flat" cmpd="sng">
            <a:solidFill>
              <a:schemeClr val="tx1"/>
            </a:solidFill>
            <a:prstDash val="solid"/>
            <a:headEnd type="none" w="med" len="med"/>
            <a:tailEnd type="none" w="med" len="med"/>
          </a:ln>
        </p:spPr>
      </p:cxnSp>
      <p:sp>
        <p:nvSpPr>
          <p:cNvPr id="82018" name="Oval 517"/>
          <p:cNvSpPr/>
          <p:nvPr/>
        </p:nvSpPr>
        <p:spPr>
          <a:xfrm rot="5400000">
            <a:off x="858838" y="3665538"/>
            <a:ext cx="1252537" cy="381000"/>
          </a:xfrm>
          <a:prstGeom prst="ellipse">
            <a:avLst/>
          </a:prstGeom>
          <a:solidFill>
            <a:srgbClr val="FFFF00"/>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cxnSp>
        <p:nvCxnSpPr>
          <p:cNvPr id="82019" name="Straight Connector 39941"/>
          <p:cNvCxnSpPr>
            <a:stCxn id="82018" idx="0"/>
            <a:endCxn id="350" idx="2"/>
          </p:cNvCxnSpPr>
          <p:nvPr/>
        </p:nvCxnSpPr>
        <p:spPr>
          <a:xfrm flipV="1">
            <a:off x="1676400" y="3754438"/>
            <a:ext cx="430213" cy="101600"/>
          </a:xfrm>
          <a:prstGeom prst="line">
            <a:avLst/>
          </a:prstGeom>
          <a:ln w="9525" cap="flat" cmpd="sng">
            <a:solidFill>
              <a:schemeClr val="tx1"/>
            </a:solidFill>
            <a:prstDash val="solid"/>
            <a:headEnd type="none" w="med" len="med"/>
            <a:tailEnd type="none" w="med" len="med"/>
          </a:ln>
        </p:spPr>
      </p:cxnSp>
      <p:cxnSp>
        <p:nvCxnSpPr>
          <p:cNvPr id="82020" name="Straight Connector 524"/>
          <p:cNvCxnSpPr>
            <a:endCxn id="507" idx="2"/>
          </p:cNvCxnSpPr>
          <p:nvPr/>
        </p:nvCxnSpPr>
        <p:spPr>
          <a:xfrm>
            <a:off x="1677988" y="4041775"/>
            <a:ext cx="465137" cy="341313"/>
          </a:xfrm>
          <a:prstGeom prst="line">
            <a:avLst/>
          </a:prstGeom>
          <a:ln w="9525" cap="flat" cmpd="sng">
            <a:solidFill>
              <a:schemeClr val="tx1"/>
            </a:solidFill>
            <a:prstDash val="solid"/>
            <a:headEnd type="none" w="med" len="med"/>
            <a:tailEnd type="none" w="med" len="med"/>
          </a:ln>
        </p:spPr>
      </p:cxnSp>
      <p:grpSp>
        <p:nvGrpSpPr>
          <p:cNvPr id="82021" name="Group 144"/>
          <p:cNvGrpSpPr/>
          <p:nvPr/>
        </p:nvGrpSpPr>
        <p:grpSpPr>
          <a:xfrm>
            <a:off x="593725" y="4070350"/>
            <a:ext cx="647700" cy="417513"/>
            <a:chOff x="3053396" y="4304255"/>
            <a:chExt cx="648422" cy="418253"/>
          </a:xfrm>
        </p:grpSpPr>
        <p:sp>
          <p:nvSpPr>
            <p:cNvPr id="8203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037" name="TextBox 146"/>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2022" name="Group 131"/>
          <p:cNvGrpSpPr/>
          <p:nvPr/>
        </p:nvGrpSpPr>
        <p:grpSpPr>
          <a:xfrm>
            <a:off x="669925" y="3041650"/>
            <a:ext cx="647700" cy="417513"/>
            <a:chOff x="3053396" y="4304255"/>
            <a:chExt cx="648422" cy="418253"/>
          </a:xfrm>
        </p:grpSpPr>
        <p:sp>
          <p:nvSpPr>
            <p:cNvPr id="8203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035" name="TextBox 133"/>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grpSp>
        <p:nvGrpSpPr>
          <p:cNvPr id="82023" name="Group 153"/>
          <p:cNvGrpSpPr/>
          <p:nvPr/>
        </p:nvGrpSpPr>
        <p:grpSpPr>
          <a:xfrm>
            <a:off x="1050925" y="2647950"/>
            <a:ext cx="647700" cy="417513"/>
            <a:chOff x="3053396" y="4304255"/>
            <a:chExt cx="648422" cy="418253"/>
          </a:xfrm>
        </p:grpSpPr>
        <p:sp>
          <p:nvSpPr>
            <p:cNvPr id="8203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82033" name="TextBox 155"/>
            <p:cNvSpPr txBox="1"/>
            <p:nvPr/>
          </p:nvSpPr>
          <p:spPr>
            <a:xfrm>
              <a:off x="3118029" y="4323258"/>
              <a:ext cx="583789" cy="3530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access</a:t>
              </a:r>
            </a:p>
            <a:p>
              <a:pPr marL="0" lvl="0" indent="0" algn="ctr">
                <a:lnSpc>
                  <a:spcPts val="1000"/>
                </a:lnSpc>
                <a:spcBef>
                  <a:spcPct val="0"/>
                </a:spcBef>
                <a:buClrTx/>
                <a:buSzTx/>
                <a:buFontTx/>
                <a:buNone/>
              </a:pPr>
              <a:r>
                <a:rPr lang="en-US" altLang="zh-CN" sz="1000" dirty="0">
                  <a:latin typeface="微软雅黑" panose="020B0503020204020204" pitchFamily="34" charset="-122"/>
                  <a:ea typeface="微软雅黑" panose="020B0503020204020204" pitchFamily="34" charset="-122"/>
                </a:rPr>
                <a:t>net</a:t>
              </a:r>
            </a:p>
          </p:txBody>
        </p:sp>
      </p:grpSp>
      <p:cxnSp>
        <p:nvCxnSpPr>
          <p:cNvPr id="82024" name="Straight Connector 509"/>
          <p:cNvCxnSpPr>
            <a:endCxn id="82026" idx="5"/>
          </p:cNvCxnSpPr>
          <p:nvPr/>
        </p:nvCxnSpPr>
        <p:spPr>
          <a:xfrm flipH="1" flipV="1">
            <a:off x="5084763" y="5684838"/>
            <a:ext cx="520700" cy="169862"/>
          </a:xfrm>
          <a:prstGeom prst="line">
            <a:avLst/>
          </a:prstGeom>
          <a:ln w="9525" cap="flat" cmpd="sng">
            <a:solidFill>
              <a:schemeClr val="tx1"/>
            </a:solidFill>
            <a:prstDash val="solid"/>
            <a:headEnd type="none" w="med" len="med"/>
            <a:tailEnd type="none" w="med" len="med"/>
          </a:ln>
        </p:spPr>
      </p:cxnSp>
      <p:cxnSp>
        <p:nvCxnSpPr>
          <p:cNvPr id="82025" name="Straight Connector 511"/>
          <p:cNvCxnSpPr/>
          <p:nvPr/>
        </p:nvCxnSpPr>
        <p:spPr>
          <a:xfrm flipV="1">
            <a:off x="3389313" y="5689600"/>
            <a:ext cx="306387" cy="165100"/>
          </a:xfrm>
          <a:prstGeom prst="line">
            <a:avLst/>
          </a:prstGeom>
          <a:ln w="9525" cap="flat" cmpd="sng">
            <a:solidFill>
              <a:schemeClr val="tx1"/>
            </a:solidFill>
            <a:prstDash val="solid"/>
            <a:headEnd type="none" w="med" len="med"/>
            <a:tailEnd type="none" w="med" len="med"/>
          </a:ln>
        </p:spPr>
      </p:cxnSp>
      <p:sp>
        <p:nvSpPr>
          <p:cNvPr id="82026" name="Oval 6"/>
          <p:cNvSpPr/>
          <p:nvPr/>
        </p:nvSpPr>
        <p:spPr>
          <a:xfrm>
            <a:off x="3340100" y="5359400"/>
            <a:ext cx="2044700" cy="381000"/>
          </a:xfrm>
          <a:prstGeom prst="ellipse">
            <a:avLst/>
          </a:prstGeom>
          <a:solidFill>
            <a:srgbClr val="FFFF00"/>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2027" name="TextBox 9"/>
          <p:cNvSpPr txBox="1"/>
          <p:nvPr/>
        </p:nvSpPr>
        <p:spPr>
          <a:xfrm>
            <a:off x="3556000" y="5334000"/>
            <a:ext cx="1211263"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i="1" dirty="0">
                <a:latin typeface="微软雅黑" panose="020B0503020204020204" pitchFamily="34" charset="-122"/>
                <a:ea typeface="微软雅黑" panose="020B0503020204020204" pitchFamily="34" charset="-122"/>
              </a:rPr>
              <a:t>区域网络</a:t>
            </a:r>
            <a:endParaRPr lang="en-US" altLang="zh-CN" sz="2000" i="1" dirty="0">
              <a:latin typeface="微软雅黑" panose="020B0503020204020204" pitchFamily="34" charset="-122"/>
              <a:ea typeface="微软雅黑" panose="020B0503020204020204" pitchFamily="34" charset="-122"/>
            </a:endParaRPr>
          </a:p>
        </p:txBody>
      </p:sp>
      <p:sp>
        <p:nvSpPr>
          <p:cNvPr id="82028" name="Oval 11"/>
          <p:cNvSpPr/>
          <p:nvPr/>
        </p:nvSpPr>
        <p:spPr>
          <a:xfrm>
            <a:off x="1866900" y="3429000"/>
            <a:ext cx="6096000" cy="673100"/>
          </a:xfrm>
          <a:prstGeom prst="ellipse">
            <a:avLst/>
          </a:prstGeom>
          <a:solidFill>
            <a:srgbClr val="FF6600">
              <a:alpha val="70195"/>
            </a:srgbClr>
          </a:solidFill>
          <a:ln w="9525" cap="flat" cmpd="sng">
            <a:solidFill>
              <a:schemeClr val="tx1"/>
            </a:solidFill>
            <a:prstDash val="soli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2029" name="TextBox 13"/>
          <p:cNvSpPr txBox="1"/>
          <p:nvPr/>
        </p:nvSpPr>
        <p:spPr>
          <a:xfrm>
            <a:off x="3113088" y="3541713"/>
            <a:ext cx="2338387"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i="1" dirty="0">
                <a:solidFill>
                  <a:schemeClr val="bg1"/>
                </a:solidFill>
                <a:latin typeface="微软雅黑" panose="020B0503020204020204" pitchFamily="34" charset="-122"/>
                <a:ea typeface="微软雅黑" panose="020B0503020204020204" pitchFamily="34" charset="-122"/>
              </a:rPr>
              <a:t>内容提供商网络</a:t>
            </a:r>
            <a:endParaRPr lang="en-US" altLang="zh-CN" sz="2400" i="1" dirty="0">
              <a:solidFill>
                <a:schemeClr val="bg1"/>
              </a:solidFill>
              <a:latin typeface="微软雅黑" panose="020B0503020204020204" pitchFamily="34" charset="-122"/>
              <a:ea typeface="微软雅黑" panose="020B0503020204020204" pitchFamily="34" charset="-122"/>
            </a:endParaRPr>
          </a:p>
        </p:txBody>
      </p:sp>
      <p:sp>
        <p:nvSpPr>
          <p:cNvPr id="82030" name="Rectangle 3"/>
          <p:cNvSpPr txBox="1"/>
          <p:nvPr/>
        </p:nvSpPr>
        <p:spPr>
          <a:xfrm>
            <a:off x="485775" y="1011238"/>
            <a:ext cx="8204200" cy="6731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buClr>
                <a:srgbClr val="000099"/>
              </a:buClr>
              <a:buSzPct val="75000"/>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并且，内容提供商网络（例如，谷歌、微软、</a:t>
            </a:r>
            <a:r>
              <a:rPr lang="en-US" altLang="zh-CN" sz="2400" dirty="0">
                <a:latin typeface="微软雅黑" panose="020B0503020204020204" pitchFamily="34" charset="-122"/>
                <a:ea typeface="微软雅黑" panose="020B0503020204020204" pitchFamily="34" charset="-122"/>
              </a:rPr>
              <a:t>Akamai</a:t>
            </a:r>
            <a:r>
              <a:rPr lang="zh-CN" altLang="en-US" sz="2400" dirty="0">
                <a:latin typeface="微软雅黑" panose="020B0503020204020204" pitchFamily="34" charset="-122"/>
                <a:ea typeface="微软雅黑" panose="020B0503020204020204" pitchFamily="34" charset="-122"/>
              </a:rPr>
              <a:t>）可能会运行自己的网络，以将服务和内容靠近最终用户</a:t>
            </a:r>
            <a:endParaRPr lang="en-US" altLang="zh-CN" sz="2400" dirty="0">
              <a:latin typeface="微软雅黑" panose="020B0503020204020204" pitchFamily="34" charset="-122"/>
              <a:ea typeface="微软雅黑" panose="020B0503020204020204" pitchFamily="34" charset="-122"/>
            </a:endParaRPr>
          </a:p>
        </p:txBody>
      </p:sp>
      <p:sp>
        <p:nvSpPr>
          <p:cNvPr id="422"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6387" name="Rectangle 2"/>
          <p:cNvSpPr>
            <a:spLocks noGrp="1"/>
          </p:cNvSpPr>
          <p:nvPr>
            <p:ph type="title" idx="4294967295"/>
          </p:nvPr>
        </p:nvSpPr>
        <p:spPr>
          <a:xfrm>
            <a:off x="212725" y="190500"/>
            <a:ext cx="8382000" cy="936625"/>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什么是因特网</a:t>
            </a: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具体构成描述</a:t>
            </a:r>
            <a:endParaRPr lang="en-US" altLang="zh-CN" dirty="0">
              <a:latin typeface="微软雅黑" panose="020B0503020204020204" pitchFamily="34" charset="-122"/>
              <a:ea typeface="微软雅黑" panose="020B0503020204020204" pitchFamily="34" charset="-122"/>
            </a:endParaRPr>
          </a:p>
        </p:txBody>
      </p:sp>
      <p:sp>
        <p:nvSpPr>
          <p:cNvPr id="4099" name="Rectangle 3"/>
          <p:cNvSpPr>
            <a:spLocks noGrp="1" noChangeArrowheads="1"/>
          </p:cNvSpPr>
          <p:nvPr>
            <p:ph type="body" sz="half" idx="1"/>
          </p:nvPr>
        </p:nvSpPr>
        <p:spPr>
          <a:xfrm>
            <a:off x="1657350" y="1436688"/>
            <a:ext cx="3779838" cy="1271588"/>
          </a:xfrm>
        </p:spPr>
        <p:txBody>
          <a:bodyPr vert="horz" wrap="square" lIns="91440" tIns="45720" rIns="91440" bIns="45720" numCol="1" anchor="t" anchorCtr="0" compatLnSpc="1"/>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spcBef>
                <a:spcPct val="15000"/>
              </a:spcBef>
            </a:pPr>
            <a:r>
              <a:rPr lang="zh-CN" altLang="en-US" dirty="0">
                <a:latin typeface="微软雅黑" panose="020B0503020204020204" pitchFamily="34" charset="-122"/>
                <a:ea typeface="微软雅黑" panose="020B0503020204020204" pitchFamily="34" charset="-122"/>
              </a:rPr>
              <a:t>数十亿互联的计算设备</a:t>
            </a:r>
            <a:r>
              <a:rPr lang="en-US" altLang="zh-CN" dirty="0">
                <a:latin typeface="微软雅黑" panose="020B0503020204020204" pitchFamily="34" charset="-122"/>
                <a:ea typeface="微软雅黑" panose="020B0503020204020204" pitchFamily="34" charset="-122"/>
              </a:rPr>
              <a:t>: </a:t>
            </a:r>
          </a:p>
          <a:p>
            <a:pPr marL="631825" lvl="1" indent="-231775" eaLnBrk="1" hangingPunct="1">
              <a:spcBef>
                <a:spcPct val="15000"/>
              </a:spcBef>
            </a:pPr>
            <a:r>
              <a:rPr lang="zh-CN" altLang="en-US" sz="2400" i="1" dirty="0">
                <a:solidFill>
                  <a:srgbClr val="CC0000"/>
                </a:solidFill>
              </a:rPr>
              <a:t>主机</a:t>
            </a:r>
            <a:r>
              <a:rPr lang="en-US" altLang="zh-CN" sz="2400" i="1" dirty="0">
                <a:solidFill>
                  <a:srgbClr val="CC0000"/>
                </a:solidFill>
              </a:rPr>
              <a:t>(host) </a:t>
            </a:r>
            <a:r>
              <a:rPr lang="en-US" altLang="zh-CN" sz="2400" i="1" dirty="0"/>
              <a:t>=</a:t>
            </a:r>
            <a:r>
              <a:rPr lang="en-US" altLang="zh-CN" sz="2400" i="1" dirty="0">
                <a:solidFill>
                  <a:srgbClr val="CC0000"/>
                </a:solidFill>
              </a:rPr>
              <a:t> </a:t>
            </a:r>
            <a:r>
              <a:rPr lang="zh-CN" altLang="en-US" sz="2400" i="1" dirty="0">
                <a:solidFill>
                  <a:srgbClr val="CC0000"/>
                </a:solidFill>
              </a:rPr>
              <a:t>端系统</a:t>
            </a:r>
            <a:r>
              <a:rPr lang="en-US" altLang="zh-CN" sz="2400" i="1" dirty="0">
                <a:solidFill>
                  <a:srgbClr val="CC0000"/>
                </a:solidFill>
              </a:rPr>
              <a:t>(end system)</a:t>
            </a:r>
            <a:endParaRPr lang="en-US" altLang="zh-CN" sz="2400" i="1" dirty="0">
              <a:solidFill>
                <a:srgbClr val="FF0000"/>
              </a:solidFill>
            </a:endParaRPr>
          </a:p>
          <a:p>
            <a:pPr marL="631825" lvl="1" indent="-231775" eaLnBrk="1" hangingPunct="1"/>
            <a:r>
              <a:rPr lang="zh-CN" altLang="en-US" sz="2400" dirty="0">
                <a:latin typeface="微软雅黑" panose="020B0503020204020204" pitchFamily="34" charset="-122"/>
                <a:ea typeface="微软雅黑" panose="020B0503020204020204" pitchFamily="34" charset="-122"/>
              </a:rPr>
              <a:t>运行</a:t>
            </a:r>
            <a:r>
              <a:rPr lang="zh-CN" altLang="en-US" sz="2400" i="1" dirty="0">
                <a:solidFill>
                  <a:srgbClr val="CC0000"/>
                </a:solidFill>
                <a:latin typeface="微软雅黑" panose="020B0503020204020204" pitchFamily="34" charset="-122"/>
                <a:ea typeface="微软雅黑" panose="020B0503020204020204" pitchFamily="34" charset="-122"/>
              </a:rPr>
              <a:t>网络应用程序</a:t>
            </a:r>
            <a:endParaRPr lang="en-US" altLang="zh-CN" sz="2400" dirty="0">
              <a:solidFill>
                <a:srgbClr val="CC0000"/>
              </a:solidFill>
              <a:latin typeface="微软雅黑" panose="020B0503020204020204" pitchFamily="34" charset="-122"/>
              <a:ea typeface="微软雅黑" panose="020B0503020204020204" pitchFamily="34" charset="-122"/>
            </a:endParaRPr>
          </a:p>
        </p:txBody>
      </p:sp>
      <p:grpSp>
        <p:nvGrpSpPr>
          <p:cNvPr id="2" name="Group 842"/>
          <p:cNvGrpSpPr/>
          <p:nvPr/>
        </p:nvGrpSpPr>
        <p:grpSpPr>
          <a:xfrm>
            <a:off x="338138" y="3454400"/>
            <a:ext cx="1651000" cy="903288"/>
            <a:chOff x="98" y="2320"/>
            <a:chExt cx="1040" cy="569"/>
          </a:xfrm>
        </p:grpSpPr>
        <p:sp>
          <p:nvSpPr>
            <p:cNvPr id="17086" name="Text Box 666"/>
            <p:cNvSpPr txBox="1"/>
            <p:nvPr/>
          </p:nvSpPr>
          <p:spPr>
            <a:xfrm>
              <a:off x="564" y="2728"/>
              <a:ext cx="569" cy="16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75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有线链路</a:t>
              </a:r>
              <a:endParaRPr lang="en-US" altLang="zh-CN" sz="1400" dirty="0">
                <a:latin typeface="微软雅黑" panose="020B0503020204020204" pitchFamily="34" charset="-122"/>
                <a:ea typeface="微软雅黑" panose="020B0503020204020204" pitchFamily="34" charset="-122"/>
              </a:endParaRPr>
            </a:p>
          </p:txBody>
        </p:sp>
        <p:sp>
          <p:nvSpPr>
            <p:cNvPr id="17087" name="Text Box 669"/>
            <p:cNvSpPr txBox="1"/>
            <p:nvPr/>
          </p:nvSpPr>
          <p:spPr>
            <a:xfrm>
              <a:off x="569" y="2465"/>
              <a:ext cx="569" cy="16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75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无线链路</a:t>
              </a:r>
              <a:endParaRPr lang="en-US" altLang="zh-CN" sz="1400" dirty="0">
                <a:latin typeface="微软雅黑" panose="020B0503020204020204" pitchFamily="34" charset="-122"/>
                <a:ea typeface="微软雅黑" panose="020B0503020204020204" pitchFamily="34" charset="-122"/>
              </a:endParaRPr>
            </a:p>
          </p:txBody>
        </p:sp>
        <p:grpSp>
          <p:nvGrpSpPr>
            <p:cNvPr id="17088" name="Group 819"/>
            <p:cNvGrpSpPr/>
            <p:nvPr/>
          </p:nvGrpSpPr>
          <p:grpSpPr>
            <a:xfrm>
              <a:off x="385" y="2320"/>
              <a:ext cx="201" cy="282"/>
              <a:chOff x="742" y="2409"/>
              <a:chExt cx="576" cy="881"/>
            </a:xfrm>
          </p:grpSpPr>
          <p:grpSp>
            <p:nvGrpSpPr>
              <p:cNvPr id="17093" name="Group 820"/>
              <p:cNvGrpSpPr/>
              <p:nvPr/>
            </p:nvGrpSpPr>
            <p:grpSpPr>
              <a:xfrm>
                <a:off x="832" y="2643"/>
                <a:ext cx="376" cy="647"/>
                <a:chOff x="3130" y="3288"/>
                <a:chExt cx="410" cy="742"/>
              </a:xfrm>
            </p:grpSpPr>
            <p:sp>
              <p:nvSpPr>
                <p:cNvPr id="17096" name="Line 270"/>
                <p:cNvSpPr/>
                <p:nvPr/>
              </p:nvSpPr>
              <p:spPr>
                <a:xfrm flipH="1">
                  <a:off x="3130" y="3288"/>
                  <a:ext cx="205" cy="6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097" name="Line 271"/>
                <p:cNvSpPr/>
                <p:nvPr/>
              </p:nvSpPr>
              <p:spPr>
                <a:xfrm>
                  <a:off x="3335" y="3288"/>
                  <a:ext cx="205" cy="66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098" name="Line 272"/>
                <p:cNvSpPr/>
                <p:nvPr/>
              </p:nvSpPr>
              <p:spPr>
                <a:xfrm>
                  <a:off x="3130" y="3957"/>
                  <a:ext cx="205" cy="7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099" name="Line 273"/>
                <p:cNvSpPr/>
                <p:nvPr/>
              </p:nvSpPr>
              <p:spPr>
                <a:xfrm flipH="1">
                  <a:off x="3335" y="3957"/>
                  <a:ext cx="205" cy="7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0" name="Line 274"/>
                <p:cNvSpPr/>
                <p:nvPr/>
              </p:nvSpPr>
              <p:spPr>
                <a:xfrm>
                  <a:off x="3335" y="3303"/>
                  <a:ext cx="0" cy="7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1" name="Line 275"/>
                <p:cNvSpPr/>
                <p:nvPr/>
              </p:nvSpPr>
              <p:spPr>
                <a:xfrm flipV="1">
                  <a:off x="3130" y="3888"/>
                  <a:ext cx="205" cy="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2" name="Line 276"/>
                <p:cNvSpPr/>
                <p:nvPr/>
              </p:nvSpPr>
              <p:spPr>
                <a:xfrm flipH="1" flipV="1">
                  <a:off x="3335" y="3888"/>
                  <a:ext cx="205" cy="6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3" name="Line 277"/>
                <p:cNvSpPr/>
                <p:nvPr/>
              </p:nvSpPr>
              <p:spPr>
                <a:xfrm>
                  <a:off x="3217" y="3668"/>
                  <a:ext cx="118" cy="5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4" name="Line 278"/>
                <p:cNvSpPr/>
                <p:nvPr/>
              </p:nvSpPr>
              <p:spPr>
                <a:xfrm flipV="1">
                  <a:off x="3335" y="3668"/>
                  <a:ext cx="124" cy="5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5" name="Line 279"/>
                <p:cNvSpPr/>
                <p:nvPr/>
              </p:nvSpPr>
              <p:spPr>
                <a:xfrm>
                  <a:off x="3178" y="3766"/>
                  <a:ext cx="152" cy="7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6" name="Line 280"/>
                <p:cNvSpPr/>
                <p:nvPr/>
              </p:nvSpPr>
              <p:spPr>
                <a:xfrm flipV="1">
                  <a:off x="3335" y="3781"/>
                  <a:ext cx="153" cy="6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7" name="Line 281"/>
                <p:cNvSpPr/>
                <p:nvPr/>
              </p:nvSpPr>
              <p:spPr>
                <a:xfrm flipV="1">
                  <a:off x="3335" y="3567"/>
                  <a:ext cx="78"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8" name="Line 282"/>
                <p:cNvSpPr/>
                <p:nvPr/>
              </p:nvSpPr>
              <p:spPr>
                <a:xfrm flipV="1">
                  <a:off x="3335" y="3428"/>
                  <a:ext cx="49"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09" name="Line 283"/>
                <p:cNvSpPr/>
                <p:nvPr/>
              </p:nvSpPr>
              <p:spPr>
                <a:xfrm>
                  <a:off x="3247" y="3558"/>
                  <a:ext cx="95" cy="3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7110" name="Line 284"/>
                <p:cNvSpPr/>
                <p:nvPr/>
              </p:nvSpPr>
              <p:spPr>
                <a:xfrm>
                  <a:off x="3289" y="3422"/>
                  <a:ext cx="55" cy="36"/>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pic>
            <p:nvPicPr>
              <p:cNvPr id="17094" name="Picture 836" descr="cell_tower_radiation copy"/>
              <p:cNvPicPr>
                <a:picLocks noChangeAspect="1"/>
              </p:cNvPicPr>
              <p:nvPr/>
            </p:nvPicPr>
            <p:blipFill>
              <a:blip r:embed="rId3"/>
              <a:stretch>
                <a:fillRect/>
              </a:stretch>
            </p:blipFill>
            <p:spPr>
              <a:xfrm>
                <a:off x="742" y="2409"/>
                <a:ext cx="576" cy="464"/>
              </a:xfrm>
              <a:prstGeom prst="rect">
                <a:avLst/>
              </a:prstGeom>
              <a:noFill/>
              <a:ln w="9525">
                <a:noFill/>
              </a:ln>
            </p:spPr>
          </p:pic>
          <p:sp>
            <p:nvSpPr>
              <p:cNvPr id="17095" name="Oval 837"/>
              <p:cNvSpPr/>
              <p:nvPr/>
            </p:nvSpPr>
            <p:spPr>
              <a:xfrm>
                <a:off x="986" y="2596"/>
                <a:ext cx="66" cy="6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7089" name="Group 838"/>
            <p:cNvGrpSpPr/>
            <p:nvPr/>
          </p:nvGrpSpPr>
          <p:grpSpPr>
            <a:xfrm>
              <a:off x="98" y="2444"/>
              <a:ext cx="355" cy="265"/>
              <a:chOff x="2967" y="478"/>
              <a:chExt cx="788" cy="625"/>
            </a:xfrm>
          </p:grpSpPr>
          <p:pic>
            <p:nvPicPr>
              <p:cNvPr id="17091" name="Picture 839" descr="access_point_stylized_small"/>
              <p:cNvPicPr>
                <a:picLocks noChangeAspect="1"/>
              </p:cNvPicPr>
              <p:nvPr/>
            </p:nvPicPr>
            <p:blipFill>
              <a:blip r:embed="rId4"/>
              <a:stretch>
                <a:fillRect/>
              </a:stretch>
            </p:blipFill>
            <p:spPr>
              <a:xfrm>
                <a:off x="3012" y="559"/>
                <a:ext cx="576" cy="544"/>
              </a:xfrm>
              <a:prstGeom prst="rect">
                <a:avLst/>
              </a:prstGeom>
              <a:noFill/>
              <a:ln w="9525">
                <a:noFill/>
              </a:ln>
            </p:spPr>
          </p:pic>
          <p:pic>
            <p:nvPicPr>
              <p:cNvPr id="17092" name="Picture 840" descr="antenna_radiation_stylized"/>
              <p:cNvPicPr>
                <a:picLocks noChangeAspect="1"/>
              </p:cNvPicPr>
              <p:nvPr/>
            </p:nvPicPr>
            <p:blipFill>
              <a:blip r:embed="rId5"/>
              <a:stretch>
                <a:fillRect/>
              </a:stretch>
            </p:blipFill>
            <p:spPr>
              <a:xfrm>
                <a:off x="2967" y="478"/>
                <a:ext cx="788" cy="188"/>
              </a:xfrm>
              <a:prstGeom prst="rect">
                <a:avLst/>
              </a:prstGeom>
              <a:noFill/>
              <a:ln w="9525">
                <a:noFill/>
              </a:ln>
            </p:spPr>
          </p:pic>
        </p:grpSp>
        <p:sp>
          <p:nvSpPr>
            <p:cNvPr id="17090" name="Line 841"/>
            <p:cNvSpPr/>
            <p:nvPr/>
          </p:nvSpPr>
          <p:spPr>
            <a:xfrm>
              <a:off x="288" y="2830"/>
              <a:ext cx="266"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6" name="Group 852"/>
          <p:cNvGrpSpPr/>
          <p:nvPr/>
        </p:nvGrpSpPr>
        <p:grpSpPr>
          <a:xfrm>
            <a:off x="633413" y="5253038"/>
            <a:ext cx="723900" cy="481012"/>
            <a:chOff x="293" y="3440"/>
            <a:chExt cx="456" cy="303"/>
          </a:xfrm>
        </p:grpSpPr>
        <p:sp>
          <p:nvSpPr>
            <p:cNvPr id="17076" name="Text Box 662"/>
            <p:cNvSpPr txBox="1"/>
            <p:nvPr/>
          </p:nvSpPr>
          <p:spPr>
            <a:xfrm>
              <a:off x="293" y="3549"/>
              <a:ext cx="456" cy="19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路由器</a:t>
              </a:r>
              <a:endParaRPr lang="en-US" altLang="zh-CN" sz="1400" dirty="0">
                <a:latin typeface="微软雅黑" panose="020B0503020204020204" pitchFamily="34" charset="-122"/>
                <a:ea typeface="微软雅黑" panose="020B0503020204020204" pitchFamily="34" charset="-122"/>
              </a:endParaRPr>
            </a:p>
          </p:txBody>
        </p:sp>
        <p:grpSp>
          <p:nvGrpSpPr>
            <p:cNvPr id="17077" name="Group 843"/>
            <p:cNvGrpSpPr/>
            <p:nvPr/>
          </p:nvGrpSpPr>
          <p:grpSpPr>
            <a:xfrm>
              <a:off x="337" y="3440"/>
              <a:ext cx="306" cy="128"/>
              <a:chOff x="4650" y="1129"/>
              <a:chExt cx="246" cy="95"/>
            </a:xfrm>
          </p:grpSpPr>
          <p:sp>
            <p:nvSpPr>
              <p:cNvPr id="1707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7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8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7081" name="Group 847"/>
              <p:cNvGrpSpPr/>
              <p:nvPr/>
            </p:nvGrpSpPr>
            <p:grpSpPr>
              <a:xfrm>
                <a:off x="4699" y="1145"/>
                <a:ext cx="138" cy="29"/>
                <a:chOff x="2468" y="1332"/>
                <a:chExt cx="310" cy="60"/>
              </a:xfrm>
            </p:grpSpPr>
            <p:sp>
              <p:nvSpPr>
                <p:cNvPr id="17084" name="Freeform 84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7085" name="Freeform 84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7082" name="Line 85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7083" name="Line 85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pic>
        <p:nvPicPr>
          <p:cNvPr id="16391" name="Picture 853" descr="underline_base"/>
          <p:cNvPicPr>
            <a:picLocks noChangeAspect="1"/>
          </p:cNvPicPr>
          <p:nvPr/>
        </p:nvPicPr>
        <p:blipFill>
          <a:blip r:embed="rId6"/>
          <a:stretch>
            <a:fillRect/>
          </a:stretch>
        </p:blipFill>
        <p:spPr>
          <a:xfrm>
            <a:off x="330200" y="889000"/>
            <a:ext cx="8228013" cy="141288"/>
          </a:xfrm>
          <a:prstGeom prst="rect">
            <a:avLst/>
          </a:prstGeom>
          <a:noFill/>
          <a:ln w="9525">
            <a:noFill/>
          </a:ln>
        </p:spPr>
      </p:pic>
      <p:grpSp>
        <p:nvGrpSpPr>
          <p:cNvPr id="13439" name="Group 1201"/>
          <p:cNvGrpSpPr/>
          <p:nvPr/>
        </p:nvGrpSpPr>
        <p:grpSpPr>
          <a:xfrm>
            <a:off x="333375" y="1322388"/>
            <a:ext cx="1352550" cy="1622425"/>
            <a:chOff x="210" y="833"/>
            <a:chExt cx="852" cy="1022"/>
          </a:xfrm>
        </p:grpSpPr>
        <p:sp>
          <p:nvSpPr>
            <p:cNvPr id="17009" name="Text Box 667"/>
            <p:cNvSpPr txBox="1"/>
            <p:nvPr/>
          </p:nvSpPr>
          <p:spPr>
            <a:xfrm>
              <a:off x="479" y="1667"/>
              <a:ext cx="569" cy="16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75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智能手机</a:t>
              </a:r>
              <a:endParaRPr lang="en-US" altLang="zh-CN" sz="1400" dirty="0">
                <a:latin typeface="微软雅黑" panose="020B0503020204020204" pitchFamily="34" charset="-122"/>
                <a:ea typeface="微软雅黑" panose="020B0503020204020204" pitchFamily="34" charset="-122"/>
              </a:endParaRPr>
            </a:p>
          </p:txBody>
        </p:sp>
        <p:sp>
          <p:nvSpPr>
            <p:cNvPr id="17010" name="Text Box 663"/>
            <p:cNvSpPr txBox="1"/>
            <p:nvPr/>
          </p:nvSpPr>
          <p:spPr>
            <a:xfrm>
              <a:off x="487" y="872"/>
              <a:ext cx="343" cy="19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主机</a:t>
              </a:r>
              <a:endParaRPr lang="en-US" altLang="zh-CN" sz="1400" dirty="0">
                <a:latin typeface="微软雅黑" panose="020B0503020204020204" pitchFamily="34" charset="-122"/>
                <a:ea typeface="微软雅黑" panose="020B0503020204020204" pitchFamily="34" charset="-122"/>
              </a:endParaRPr>
            </a:p>
          </p:txBody>
        </p:sp>
        <p:sp>
          <p:nvSpPr>
            <p:cNvPr id="17011" name="Text Box 664"/>
            <p:cNvSpPr txBox="1"/>
            <p:nvPr/>
          </p:nvSpPr>
          <p:spPr>
            <a:xfrm>
              <a:off x="488" y="1096"/>
              <a:ext cx="456" cy="19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服务器</a:t>
              </a:r>
              <a:endParaRPr lang="en-US" altLang="zh-CN" sz="1400" dirty="0">
                <a:latin typeface="微软雅黑" panose="020B0503020204020204" pitchFamily="34" charset="-122"/>
                <a:ea typeface="微软雅黑" panose="020B0503020204020204" pitchFamily="34" charset="-122"/>
              </a:endParaRPr>
            </a:p>
          </p:txBody>
        </p:sp>
        <p:sp>
          <p:nvSpPr>
            <p:cNvPr id="17012" name="Text Box 665"/>
            <p:cNvSpPr txBox="1"/>
            <p:nvPr/>
          </p:nvSpPr>
          <p:spPr>
            <a:xfrm>
              <a:off x="493" y="1390"/>
              <a:ext cx="569" cy="16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75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移动设备</a:t>
              </a:r>
              <a:endParaRPr lang="en-US" altLang="zh-CN" sz="1400" dirty="0">
                <a:latin typeface="微软雅黑" panose="020B0503020204020204" pitchFamily="34" charset="-122"/>
                <a:ea typeface="微软雅黑" panose="020B0503020204020204" pitchFamily="34" charset="-122"/>
              </a:endParaRPr>
            </a:p>
          </p:txBody>
        </p:sp>
        <p:grpSp>
          <p:nvGrpSpPr>
            <p:cNvPr id="17013" name="Group 805"/>
            <p:cNvGrpSpPr/>
            <p:nvPr/>
          </p:nvGrpSpPr>
          <p:grpSpPr>
            <a:xfrm flipH="1">
              <a:off x="244" y="833"/>
              <a:ext cx="261" cy="235"/>
              <a:chOff x="2839" y="3501"/>
              <a:chExt cx="755" cy="803"/>
            </a:xfrm>
          </p:grpSpPr>
          <p:pic>
            <p:nvPicPr>
              <p:cNvPr id="17074" name="Picture 806"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17075" name="Freeform 80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7014" name="Group 808"/>
            <p:cNvGrpSpPr/>
            <p:nvPr/>
          </p:nvGrpSpPr>
          <p:grpSpPr>
            <a:xfrm>
              <a:off x="298" y="1682"/>
              <a:ext cx="234" cy="173"/>
              <a:chOff x="2751" y="1851"/>
              <a:chExt cx="462" cy="478"/>
            </a:xfrm>
          </p:grpSpPr>
          <p:pic>
            <p:nvPicPr>
              <p:cNvPr id="17072" name="Picture 809" descr="iphone_stylized_small"/>
              <p:cNvPicPr>
                <a:picLocks noChangeAspect="1"/>
              </p:cNvPicPr>
              <p:nvPr/>
            </p:nvPicPr>
            <p:blipFill>
              <a:blip r:embed="rId8"/>
              <a:stretch>
                <a:fillRect/>
              </a:stretch>
            </p:blipFill>
            <p:spPr>
              <a:xfrm>
                <a:off x="2928" y="1922"/>
                <a:ext cx="152" cy="407"/>
              </a:xfrm>
              <a:prstGeom prst="rect">
                <a:avLst/>
              </a:prstGeom>
              <a:noFill/>
              <a:ln w="9525">
                <a:noFill/>
              </a:ln>
            </p:spPr>
          </p:pic>
          <p:pic>
            <p:nvPicPr>
              <p:cNvPr id="17073" name="Picture 810" descr="antenna_radiation_stylized"/>
              <p:cNvPicPr>
                <a:picLocks noChangeAspect="1"/>
              </p:cNvPicPr>
              <p:nvPr/>
            </p:nvPicPr>
            <p:blipFill>
              <a:blip r:embed="rId9"/>
              <a:stretch>
                <a:fillRect/>
              </a:stretch>
            </p:blipFill>
            <p:spPr>
              <a:xfrm>
                <a:off x="2751" y="1851"/>
                <a:ext cx="462" cy="110"/>
              </a:xfrm>
              <a:prstGeom prst="rect">
                <a:avLst/>
              </a:prstGeom>
              <a:noFill/>
              <a:ln w="9525">
                <a:noFill/>
              </a:ln>
            </p:spPr>
          </p:pic>
        </p:grpSp>
        <p:grpSp>
          <p:nvGrpSpPr>
            <p:cNvPr id="17015" name="Group 1088"/>
            <p:cNvGrpSpPr/>
            <p:nvPr/>
          </p:nvGrpSpPr>
          <p:grpSpPr>
            <a:xfrm>
              <a:off x="210" y="1368"/>
              <a:ext cx="301" cy="236"/>
              <a:chOff x="877" y="1008"/>
              <a:chExt cx="2747" cy="2591"/>
            </a:xfrm>
          </p:grpSpPr>
          <p:pic>
            <p:nvPicPr>
              <p:cNvPr id="17049" name="Picture 1089" descr="antenna_stylized"/>
              <p:cNvPicPr>
                <a:picLocks noChangeAspect="1"/>
              </p:cNvPicPr>
              <p:nvPr/>
            </p:nvPicPr>
            <p:blipFill>
              <a:blip r:embed="rId10"/>
              <a:stretch>
                <a:fillRect/>
              </a:stretch>
            </p:blipFill>
            <p:spPr>
              <a:xfrm>
                <a:off x="877" y="1008"/>
                <a:ext cx="2725" cy="1421"/>
              </a:xfrm>
              <a:prstGeom prst="rect">
                <a:avLst/>
              </a:prstGeom>
              <a:noFill/>
              <a:ln w="9525">
                <a:noFill/>
              </a:ln>
            </p:spPr>
          </p:pic>
          <p:pic>
            <p:nvPicPr>
              <p:cNvPr id="17050" name="Picture 1090" descr="laptop_keyboard"/>
              <p:cNvPicPr>
                <a:picLocks noChangeAspect="1"/>
              </p:cNvPicPr>
              <p:nvPr/>
            </p:nvPicPr>
            <p:blipFill>
              <a:blip r:embed="rId11"/>
              <a:stretch>
                <a:fillRect/>
              </a:stretch>
            </p:blipFill>
            <p:spPr>
              <a:xfrm rot="109064" flipH="1">
                <a:off x="1009" y="2586"/>
                <a:ext cx="2245" cy="1013"/>
              </a:xfrm>
              <a:prstGeom prst="rect">
                <a:avLst/>
              </a:prstGeom>
              <a:noFill/>
              <a:ln w="9525">
                <a:noFill/>
              </a:ln>
            </p:spPr>
          </p:pic>
          <p:sp>
            <p:nvSpPr>
              <p:cNvPr id="17051" name="Freeform 1091"/>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1" y="1"/>
                  </a:cxn>
                  <a:cxn ang="0">
                    <a:pos x="1"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17052" name="Picture 1092" descr="screen"/>
              <p:cNvPicPr>
                <a:picLocks noChangeAspect="1"/>
              </p:cNvPicPr>
              <p:nvPr/>
            </p:nvPicPr>
            <p:blipFill>
              <a:blip r:embed="rId12"/>
              <a:stretch>
                <a:fillRect/>
              </a:stretch>
            </p:blipFill>
            <p:spPr>
              <a:xfrm>
                <a:off x="1842" y="1637"/>
                <a:ext cx="1642" cy="1203"/>
              </a:xfrm>
              <a:prstGeom prst="rect">
                <a:avLst/>
              </a:prstGeom>
              <a:noFill/>
              <a:ln w="9525">
                <a:noFill/>
              </a:ln>
            </p:spPr>
          </p:pic>
          <p:sp>
            <p:nvSpPr>
              <p:cNvPr id="17053" name="Freeform 1093"/>
              <p:cNvSpPr/>
              <p:nvPr/>
            </p:nvSpPr>
            <p:spPr>
              <a:xfrm>
                <a:off x="2082" y="1564"/>
                <a:ext cx="1531" cy="246"/>
              </a:xfrm>
              <a:custGeom>
                <a:avLst/>
                <a:gdLst>
                  <a:gd name="txL" fmla="*/ 0 w 2528"/>
                  <a:gd name="txT" fmla="*/ 0 h 455"/>
                  <a:gd name="txR" fmla="*/ 2528 w 2528"/>
                  <a:gd name="txB" fmla="*/ 455 h 455"/>
                </a:gdLst>
                <a:ahLst/>
                <a:cxnLst>
                  <a:cxn ang="0">
                    <a:pos x="1" y="0"/>
                  </a:cxn>
                  <a:cxn ang="0">
                    <a:pos x="1" y="1"/>
                  </a:cxn>
                  <a:cxn ang="0">
                    <a:pos x="1"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17054" name="Freeform 1094"/>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1"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17055" name="Freeform 1095"/>
              <p:cNvSpPr/>
              <p:nvPr/>
            </p:nvSpPr>
            <p:spPr>
              <a:xfrm>
                <a:off x="3144" y="1745"/>
                <a:ext cx="458" cy="1182"/>
              </a:xfrm>
              <a:custGeom>
                <a:avLst/>
                <a:gdLst>
                  <a:gd name="txL" fmla="*/ 0 w 756"/>
                  <a:gd name="txT" fmla="*/ 0 h 2184"/>
                  <a:gd name="txR" fmla="*/ 756 w 756"/>
                  <a:gd name="txB" fmla="*/ 2184 h 2184"/>
                </a:gdLst>
                <a:ahLst/>
                <a:cxnLst>
                  <a:cxn ang="0">
                    <a:pos x="1" y="0"/>
                  </a:cxn>
                  <a:cxn ang="0">
                    <a:pos x="1" y="1"/>
                  </a:cxn>
                  <a:cxn ang="0">
                    <a:pos x="0" y="1"/>
                  </a:cxn>
                  <a:cxn ang="0">
                    <a:pos x="1" y="1"/>
                  </a:cxn>
                  <a:cxn ang="0">
                    <a:pos x="1"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17056" name="Freeform 1096"/>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1" y="1"/>
                  </a:cxn>
                  <a:cxn ang="0">
                    <a:pos x="1"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17057" name="Freeform 1097"/>
              <p:cNvSpPr/>
              <p:nvPr/>
            </p:nvSpPr>
            <p:spPr>
              <a:xfrm>
                <a:off x="3195" y="1755"/>
                <a:ext cx="429" cy="1187"/>
              </a:xfrm>
              <a:custGeom>
                <a:avLst/>
                <a:gdLst>
                  <a:gd name="txL" fmla="*/ 0 w 637"/>
                  <a:gd name="txT" fmla="*/ 0 h 1659"/>
                  <a:gd name="txR" fmla="*/ 637 w 637"/>
                  <a:gd name="txB" fmla="*/ 1659 h 1659"/>
                </a:gdLst>
                <a:ahLst/>
                <a:cxnLst>
                  <a:cxn ang="0">
                    <a:pos x="1" y="0"/>
                  </a:cxn>
                  <a:cxn ang="0">
                    <a:pos x="1" y="0"/>
                  </a:cxn>
                  <a:cxn ang="0">
                    <a:pos x="1" y="6"/>
                  </a:cxn>
                  <a:cxn ang="0">
                    <a:pos x="0" y="6"/>
                  </a:cxn>
                  <a:cxn ang="0">
                    <a:pos x="1"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17058" name="Freeform 1098"/>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3" y="2"/>
                  </a:cxn>
                  <a:cxn ang="0">
                    <a:pos x="3" y="1"/>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17059" name="Group 1099"/>
              <p:cNvGrpSpPr/>
              <p:nvPr/>
            </p:nvGrpSpPr>
            <p:grpSpPr>
              <a:xfrm>
                <a:off x="1709" y="3008"/>
                <a:ext cx="507" cy="234"/>
                <a:chOff x="1740" y="2642"/>
                <a:chExt cx="752" cy="327"/>
              </a:xfrm>
            </p:grpSpPr>
            <p:sp>
              <p:nvSpPr>
                <p:cNvPr id="17066" name="Freeform 110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17067" name="Freeform 110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17068" name="Freeform 110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17069" name="Freeform 110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17070" name="Freeform 110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17071" name="Freeform 110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17060" name="Freeform 1106"/>
              <p:cNvSpPr/>
              <p:nvPr/>
            </p:nvSpPr>
            <p:spPr>
              <a:xfrm>
                <a:off x="2577" y="3043"/>
                <a:ext cx="614" cy="514"/>
              </a:xfrm>
              <a:custGeom>
                <a:avLst/>
                <a:gdLst>
                  <a:gd name="txL" fmla="*/ 0 w 990"/>
                  <a:gd name="txT" fmla="*/ 0 h 792"/>
                  <a:gd name="txR" fmla="*/ 990 w 990"/>
                  <a:gd name="txB" fmla="*/ 792 h 792"/>
                </a:gdLst>
                <a:ahLst/>
                <a:cxnLst>
                  <a:cxn ang="0">
                    <a:pos x="1" y="1"/>
                  </a:cxn>
                  <a:cxn ang="0">
                    <a:pos x="1" y="0"/>
                  </a:cxn>
                  <a:cxn ang="0">
                    <a:pos x="1" y="1"/>
                  </a:cxn>
                  <a:cxn ang="0">
                    <a:pos x="0" y="1"/>
                  </a:cxn>
                  <a:cxn ang="0">
                    <a:pos x="1" y="1"/>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17061" name="Freeform 1107"/>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7062" name="Freeform 1108"/>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17063" name="Freeform 1109"/>
              <p:cNvSpPr/>
              <p:nvPr/>
            </p:nvSpPr>
            <p:spPr>
              <a:xfrm>
                <a:off x="1012" y="2611"/>
                <a:ext cx="730" cy="393"/>
              </a:xfrm>
              <a:custGeom>
                <a:avLst/>
                <a:gdLst>
                  <a:gd name="txL" fmla="*/ 0 w 1176"/>
                  <a:gd name="txT" fmla="*/ 0 h 606"/>
                  <a:gd name="txR" fmla="*/ 1176 w 1176"/>
                  <a:gd name="txB" fmla="*/ 606 h 606"/>
                </a:gdLst>
                <a:ahLst/>
                <a:cxnLst>
                  <a:cxn ang="0">
                    <a:pos x="1" y="0"/>
                  </a:cxn>
                  <a:cxn ang="0">
                    <a:pos x="0" y="1"/>
                  </a:cxn>
                  <a:cxn ang="0">
                    <a:pos x="1" y="1"/>
                  </a:cxn>
                  <a:cxn ang="0">
                    <a:pos x="1" y="1"/>
                  </a:cxn>
                  <a:cxn ang="0">
                    <a:pos x="1"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17064" name="Freeform 1110"/>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1" y="1"/>
                  </a:cxn>
                  <a:cxn ang="0">
                    <a:pos x="1" y="1"/>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7065" name="Freeform 1111"/>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1"/>
                  </a:cxn>
                  <a:cxn ang="0">
                    <a:pos x="0" y="1"/>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grpSp>
          <p:nvGrpSpPr>
            <p:cNvPr id="17016" name="Group 1168"/>
            <p:cNvGrpSpPr/>
            <p:nvPr/>
          </p:nvGrpSpPr>
          <p:grpSpPr>
            <a:xfrm>
              <a:off x="340" y="1097"/>
              <a:ext cx="157" cy="256"/>
              <a:chOff x="4140" y="429"/>
              <a:chExt cx="1425" cy="2396"/>
            </a:xfrm>
          </p:grpSpPr>
          <p:sp>
            <p:nvSpPr>
              <p:cNvPr id="17017" name="Freeform 116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7018" name="Rectangle 1170"/>
              <p:cNvSpPr/>
              <p:nvPr/>
            </p:nvSpPr>
            <p:spPr>
              <a:xfrm>
                <a:off x="4204" y="429"/>
                <a:ext cx="1053" cy="2284"/>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19" name="Freeform 117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7020" name="Freeform 117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7021" name="Rectangle 1173"/>
              <p:cNvSpPr/>
              <p:nvPr/>
            </p:nvSpPr>
            <p:spPr>
              <a:xfrm>
                <a:off x="4213" y="691"/>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7022" name="Group 1174"/>
              <p:cNvGrpSpPr/>
              <p:nvPr/>
            </p:nvGrpSpPr>
            <p:grpSpPr>
              <a:xfrm>
                <a:off x="4749" y="668"/>
                <a:ext cx="581" cy="145"/>
                <a:chOff x="614" y="2568"/>
                <a:chExt cx="725" cy="139"/>
              </a:xfrm>
            </p:grpSpPr>
            <p:sp>
              <p:nvSpPr>
                <p:cNvPr id="17047" name="AutoShape 1175"/>
                <p:cNvSpPr/>
                <p:nvPr/>
              </p:nvSpPr>
              <p:spPr>
                <a:xfrm>
                  <a:off x="613" y="2572"/>
                  <a:ext cx="725" cy="135"/>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48" name="AutoShape 1176"/>
                <p:cNvSpPr/>
                <p:nvPr/>
              </p:nvSpPr>
              <p:spPr>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7023" name="Rectangle 1177"/>
              <p:cNvSpPr/>
              <p:nvPr/>
            </p:nvSpPr>
            <p:spPr>
              <a:xfrm>
                <a:off x="4222" y="1019"/>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7024" name="Group 1178"/>
              <p:cNvGrpSpPr/>
              <p:nvPr/>
            </p:nvGrpSpPr>
            <p:grpSpPr>
              <a:xfrm>
                <a:off x="4747" y="994"/>
                <a:ext cx="581" cy="134"/>
                <a:chOff x="614" y="2568"/>
                <a:chExt cx="725" cy="139"/>
              </a:xfrm>
            </p:grpSpPr>
            <p:sp>
              <p:nvSpPr>
                <p:cNvPr id="17045" name="AutoShape 1179"/>
                <p:cNvSpPr/>
                <p:nvPr/>
              </p:nvSpPr>
              <p:spPr>
                <a:xfrm>
                  <a:off x="615" y="2564"/>
                  <a:ext cx="725" cy="146"/>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46" name="AutoShape 1180"/>
                <p:cNvSpPr/>
                <p:nvPr/>
              </p:nvSpPr>
              <p:spPr>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7025" name="Rectangle 1181"/>
              <p:cNvSpPr/>
              <p:nvPr/>
            </p:nvSpPr>
            <p:spPr>
              <a:xfrm>
                <a:off x="4213" y="1356"/>
                <a:ext cx="599"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26" name="Rectangle 1182"/>
              <p:cNvSpPr/>
              <p:nvPr/>
            </p:nvSpPr>
            <p:spPr>
              <a:xfrm>
                <a:off x="4231" y="1655"/>
                <a:ext cx="590"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7027" name="Group 1183"/>
              <p:cNvGrpSpPr/>
              <p:nvPr/>
            </p:nvGrpSpPr>
            <p:grpSpPr>
              <a:xfrm>
                <a:off x="4735" y="1627"/>
                <a:ext cx="582" cy="151"/>
                <a:chOff x="614" y="2568"/>
                <a:chExt cx="725" cy="139"/>
              </a:xfrm>
            </p:grpSpPr>
            <p:sp>
              <p:nvSpPr>
                <p:cNvPr id="17043" name="AutoShape 1184"/>
                <p:cNvSpPr/>
                <p:nvPr/>
              </p:nvSpPr>
              <p:spPr>
                <a:xfrm>
                  <a:off x="619" y="2568"/>
                  <a:ext cx="724"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44" name="AutoShape 1185"/>
                <p:cNvSpPr/>
                <p:nvPr/>
              </p:nvSpPr>
              <p:spPr>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7028" name="Freeform 118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7029" name="Group 1187"/>
              <p:cNvGrpSpPr/>
              <p:nvPr/>
            </p:nvGrpSpPr>
            <p:grpSpPr>
              <a:xfrm>
                <a:off x="4739" y="1327"/>
                <a:ext cx="582" cy="139"/>
                <a:chOff x="614" y="2568"/>
                <a:chExt cx="725" cy="139"/>
              </a:xfrm>
            </p:grpSpPr>
            <p:sp>
              <p:nvSpPr>
                <p:cNvPr id="17041" name="AutoShape 1188"/>
                <p:cNvSpPr/>
                <p:nvPr/>
              </p:nvSpPr>
              <p:spPr>
                <a:xfrm>
                  <a:off x="614" y="2569"/>
                  <a:ext cx="724"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42" name="AutoShape 1189"/>
                <p:cNvSpPr/>
                <p:nvPr/>
              </p:nvSpPr>
              <p:spPr>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7030" name="Rectangle 1190"/>
              <p:cNvSpPr/>
              <p:nvPr/>
            </p:nvSpPr>
            <p:spPr>
              <a:xfrm>
                <a:off x="5247" y="429"/>
                <a:ext cx="73" cy="2293"/>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31" name="Freeform 119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7032" name="Freeform 119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7033" name="Oval 1193"/>
              <p:cNvSpPr/>
              <p:nvPr/>
            </p:nvSpPr>
            <p:spPr>
              <a:xfrm>
                <a:off x="5520" y="2610"/>
                <a:ext cx="45" cy="94"/>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34" name="Freeform 119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7035" name="AutoShape 1195"/>
              <p:cNvSpPr/>
              <p:nvPr/>
            </p:nvSpPr>
            <p:spPr>
              <a:xfrm>
                <a:off x="4140" y="2675"/>
                <a:ext cx="1198"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36" name="AutoShape 1196"/>
              <p:cNvSpPr/>
              <p:nvPr/>
            </p:nvSpPr>
            <p:spPr>
              <a:xfrm>
                <a:off x="4204" y="2713"/>
                <a:ext cx="1071" cy="84"/>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37" name="Oval 1197"/>
              <p:cNvSpPr/>
              <p:nvPr/>
            </p:nvSpPr>
            <p:spPr>
              <a:xfrm>
                <a:off x="4312" y="2385"/>
                <a:ext cx="154"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38" name="Oval 1198"/>
              <p:cNvSpPr/>
              <p:nvPr/>
            </p:nvSpPr>
            <p:spPr>
              <a:xfrm>
                <a:off x="4485" y="2385"/>
                <a:ext cx="163" cy="140"/>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7039" name="Oval 1199"/>
              <p:cNvSpPr/>
              <p:nvPr/>
            </p:nvSpPr>
            <p:spPr>
              <a:xfrm>
                <a:off x="4666" y="2385"/>
                <a:ext cx="154" cy="140"/>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40" name="Rectangle 1200"/>
              <p:cNvSpPr/>
              <p:nvPr/>
            </p:nvSpPr>
            <p:spPr>
              <a:xfrm>
                <a:off x="5066" y="1833"/>
                <a:ext cx="82" cy="767"/>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sp>
        <p:nvSpPr>
          <p:cNvPr id="1639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a:t>
            </a:fld>
            <a:endParaRPr lang="en-US" altLang="zh-CN" sz="1200" dirty="0">
              <a:latin typeface="微软雅黑" panose="020B0503020204020204" pitchFamily="34" charset="-122"/>
              <a:ea typeface="微软雅黑" panose="020B0503020204020204" pitchFamily="34" charset="-122"/>
            </a:endParaRPr>
          </a:p>
        </p:txBody>
      </p:sp>
      <p:grpSp>
        <p:nvGrpSpPr>
          <p:cNvPr id="16394" name="Group 2"/>
          <p:cNvGrpSpPr/>
          <p:nvPr/>
        </p:nvGrpSpPr>
        <p:grpSpPr>
          <a:xfrm>
            <a:off x="5202238" y="1384300"/>
            <a:ext cx="3551237" cy="4611688"/>
            <a:chOff x="5202238" y="1384300"/>
            <a:chExt cx="3551237" cy="4612368"/>
          </a:xfrm>
        </p:grpSpPr>
        <p:sp>
          <p:nvSpPr>
            <p:cNvPr id="16397" name="Freeform 416"/>
            <p:cNvSpPr/>
            <p:nvPr/>
          </p:nvSpPr>
          <p:spPr>
            <a:xfrm>
              <a:off x="7023100" y="2001838"/>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16398" name="Freeform 415"/>
            <p:cNvSpPr/>
            <p:nvPr/>
          </p:nvSpPr>
          <p:spPr>
            <a:xfrm>
              <a:off x="7004050" y="3527425"/>
              <a:ext cx="1314450" cy="674688"/>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alpha val="100000"/>
              </a:srgbClr>
            </a:solidFill>
            <a:ln w="9525">
              <a:noFill/>
            </a:ln>
          </p:spPr>
          <p:txBody>
            <a:bodyPr/>
            <a:lstStyle/>
            <a:p>
              <a:endParaRPr lang="zh-CN" altLang="en-US"/>
            </a:p>
          </p:txBody>
        </p:sp>
        <p:sp>
          <p:nvSpPr>
            <p:cNvPr id="16399" name="Freeform 665"/>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grpSp>
          <p:nvGrpSpPr>
            <p:cNvPr id="16400" name="Group 666"/>
            <p:cNvGrpSpPr/>
            <p:nvPr/>
          </p:nvGrpSpPr>
          <p:grpSpPr>
            <a:xfrm>
              <a:off x="5329977" y="2980450"/>
              <a:ext cx="1458912" cy="933450"/>
              <a:chOff x="2889" y="1631"/>
              <a:chExt cx="980" cy="743"/>
            </a:xfrm>
          </p:grpSpPr>
          <p:sp>
            <p:nvSpPr>
              <p:cNvPr id="17007" name="Rectangle 667"/>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7008"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16401" name="Freeform 669"/>
            <p:cNvSpPr/>
            <p:nvPr/>
          </p:nvSpPr>
          <p:spPr>
            <a:xfrm>
              <a:off x="5364163" y="433138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p>
              <a:endParaRPr lang="zh-CN" altLang="en-US"/>
            </a:p>
          </p:txBody>
        </p:sp>
        <p:sp>
          <p:nvSpPr>
            <p:cNvPr id="16402" name="Line 670"/>
            <p:cNvSpPr/>
            <p:nvPr/>
          </p:nvSpPr>
          <p:spPr>
            <a:xfrm rot="-5400000">
              <a:off x="7845425" y="5162550"/>
              <a:ext cx="523875" cy="1397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3" name="Line 671"/>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16404" name="Line 672"/>
            <p:cNvSpPr/>
            <p:nvPr/>
          </p:nvSpPr>
          <p:spPr>
            <a:xfrm rot="-5400000">
              <a:off x="8177213" y="5116513"/>
              <a:ext cx="0" cy="1143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5" name="Line 674"/>
            <p:cNvSpPr/>
            <p:nvPr/>
          </p:nvSpPr>
          <p:spPr>
            <a:xfrm>
              <a:off x="6100763" y="4776788"/>
              <a:ext cx="217487" cy="1000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6" name="Line 675"/>
            <p:cNvSpPr/>
            <p:nvPr/>
          </p:nvSpPr>
          <p:spPr>
            <a:xfrm flipV="1">
              <a:off x="5842000" y="5038725"/>
              <a:ext cx="407988"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7" name="Line 678"/>
            <p:cNvSpPr/>
            <p:nvPr/>
          </p:nvSpPr>
          <p:spPr>
            <a:xfrm flipH="1">
              <a:off x="6267450" y="5102225"/>
              <a:ext cx="144463" cy="16986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8" name="Line 679"/>
            <p:cNvSpPr/>
            <p:nvPr/>
          </p:nvSpPr>
          <p:spPr>
            <a:xfrm flipH="1" flipV="1">
              <a:off x="6586538" y="5110163"/>
              <a:ext cx="76200" cy="1635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09" name="Line 680"/>
            <p:cNvSpPr/>
            <p:nvPr/>
          </p:nvSpPr>
          <p:spPr>
            <a:xfrm>
              <a:off x="6743700" y="5056188"/>
              <a:ext cx="503238" cy="26987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10" name="Line 682"/>
            <p:cNvSpPr/>
            <p:nvPr/>
          </p:nvSpPr>
          <p:spPr>
            <a:xfrm>
              <a:off x="6284913" y="3551238"/>
              <a:ext cx="0" cy="10636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411" name="Line 683"/>
            <p:cNvSpPr/>
            <p:nvPr/>
          </p:nvSpPr>
          <p:spPr>
            <a:xfrm flipV="1">
              <a:off x="5891213" y="3736975"/>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16412" name="Picture 684" descr="access_point_stylized_small"/>
            <p:cNvPicPr>
              <a:picLocks noChangeAspect="1"/>
            </p:cNvPicPr>
            <p:nvPr/>
          </p:nvPicPr>
          <p:blipFill>
            <a:blip r:embed="rId4"/>
            <a:stretch>
              <a:fillRect/>
            </a:stretch>
          </p:blipFill>
          <p:spPr>
            <a:xfrm>
              <a:off x="5640388" y="3548063"/>
              <a:ext cx="369887" cy="306387"/>
            </a:xfrm>
            <a:prstGeom prst="rect">
              <a:avLst/>
            </a:prstGeom>
            <a:noFill/>
            <a:ln w="9525">
              <a:noFill/>
            </a:ln>
          </p:spPr>
        </p:pic>
        <p:sp>
          <p:nvSpPr>
            <p:cNvPr id="16413" name="Line 685"/>
            <p:cNvSpPr/>
            <p:nvPr/>
          </p:nvSpPr>
          <p:spPr>
            <a:xfrm rot="5400000" flipV="1">
              <a:off x="7994650"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16414" name="Line 686"/>
            <p:cNvSpPr/>
            <p:nvPr/>
          </p:nvSpPr>
          <p:spPr>
            <a:xfrm flipV="1">
              <a:off x="5894388" y="3733800"/>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16415" name="Picture 708" descr="access_point_stylized_small"/>
            <p:cNvPicPr>
              <a:picLocks noChangeAspect="1"/>
            </p:cNvPicPr>
            <p:nvPr/>
          </p:nvPicPr>
          <p:blipFill>
            <a:blip r:embed="rId4"/>
            <a:stretch>
              <a:fillRect/>
            </a:stretch>
          </p:blipFill>
          <p:spPr>
            <a:xfrm>
              <a:off x="5641975" y="3546475"/>
              <a:ext cx="369888" cy="306388"/>
            </a:xfrm>
            <a:prstGeom prst="rect">
              <a:avLst/>
            </a:prstGeom>
            <a:noFill/>
            <a:ln w="9525">
              <a:noFill/>
            </a:ln>
          </p:spPr>
        </p:pic>
        <p:sp>
          <p:nvSpPr>
            <p:cNvPr id="16416" name="Line 711"/>
            <p:cNvSpPr/>
            <p:nvPr/>
          </p:nvSpPr>
          <p:spPr>
            <a:xfrm>
              <a:off x="7396163" y="3816350"/>
              <a:ext cx="163512" cy="1206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17" name="Line 712"/>
            <p:cNvSpPr/>
            <p:nvPr/>
          </p:nvSpPr>
          <p:spPr>
            <a:xfrm>
              <a:off x="7493000" y="3736975"/>
              <a:ext cx="2794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18" name="Line 713"/>
            <p:cNvSpPr/>
            <p:nvPr/>
          </p:nvSpPr>
          <p:spPr>
            <a:xfrm flipV="1">
              <a:off x="7729538" y="3822700"/>
              <a:ext cx="134937" cy="1047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19" name="Line 714"/>
            <p:cNvSpPr/>
            <p:nvPr/>
          </p:nvSpPr>
          <p:spPr>
            <a:xfrm>
              <a:off x="6723063" y="2590800"/>
              <a:ext cx="509587" cy="31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420" name="Line 715"/>
            <p:cNvSpPr/>
            <p:nvPr/>
          </p:nvSpPr>
          <p:spPr>
            <a:xfrm>
              <a:off x="7358063" y="4700588"/>
              <a:ext cx="390525" cy="184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21" name="Line 716"/>
            <p:cNvSpPr/>
            <p:nvPr/>
          </p:nvSpPr>
          <p:spPr>
            <a:xfrm flipV="1">
              <a:off x="6737350" y="4687888"/>
              <a:ext cx="322263" cy="198437"/>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22" name="Line 717"/>
            <p:cNvSpPr/>
            <p:nvPr/>
          </p:nvSpPr>
          <p:spPr>
            <a:xfrm flipV="1">
              <a:off x="6780213" y="4979988"/>
              <a:ext cx="97155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6423" name="Line 718"/>
            <p:cNvSpPr/>
            <p:nvPr/>
          </p:nvSpPr>
          <p:spPr>
            <a:xfrm flipV="1">
              <a:off x="7577138" y="2495550"/>
              <a:ext cx="123825" cy="873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24" name="Line 719"/>
            <p:cNvSpPr/>
            <p:nvPr/>
          </p:nvSpPr>
          <p:spPr>
            <a:xfrm>
              <a:off x="7405688" y="2668588"/>
              <a:ext cx="0" cy="825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16425" name="Line 720"/>
            <p:cNvSpPr/>
            <p:nvPr/>
          </p:nvSpPr>
          <p:spPr>
            <a:xfrm flipV="1">
              <a:off x="7577138" y="2565400"/>
              <a:ext cx="263525" cy="2889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26" name="Line 721"/>
            <p:cNvSpPr/>
            <p:nvPr/>
          </p:nvSpPr>
          <p:spPr>
            <a:xfrm>
              <a:off x="7942263" y="2563813"/>
              <a:ext cx="0" cy="1968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27" name="Line 722"/>
            <p:cNvSpPr/>
            <p:nvPr/>
          </p:nvSpPr>
          <p:spPr>
            <a:xfrm>
              <a:off x="7596188" y="2870200"/>
              <a:ext cx="188912"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28" name="Line 723"/>
            <p:cNvSpPr/>
            <p:nvPr/>
          </p:nvSpPr>
          <p:spPr>
            <a:xfrm>
              <a:off x="8150225" y="2860675"/>
              <a:ext cx="1778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29" name="Line 724"/>
            <p:cNvSpPr/>
            <p:nvPr/>
          </p:nvSpPr>
          <p:spPr>
            <a:xfrm flipH="1">
              <a:off x="7296150" y="2936875"/>
              <a:ext cx="98425" cy="7048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16430" name="Line 725"/>
            <p:cNvSpPr/>
            <p:nvPr/>
          </p:nvSpPr>
          <p:spPr>
            <a:xfrm flipH="1">
              <a:off x="7888288" y="2936875"/>
              <a:ext cx="111125" cy="7270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31" name="Line 726"/>
            <p:cNvSpPr/>
            <p:nvPr/>
          </p:nvSpPr>
          <p:spPr>
            <a:xfrm flipV="1">
              <a:off x="7272338" y="4078288"/>
              <a:ext cx="227012" cy="43656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432" name="Line 727"/>
            <p:cNvSpPr/>
            <p:nvPr/>
          </p:nvSpPr>
          <p:spPr>
            <a:xfrm>
              <a:off x="8345488" y="2859088"/>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16433" name="Line 728"/>
            <p:cNvSpPr/>
            <p:nvPr/>
          </p:nvSpPr>
          <p:spPr>
            <a:xfrm>
              <a:off x="6289675" y="2406650"/>
              <a:ext cx="152400" cy="952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434"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435"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436"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437" name="Group 732"/>
            <p:cNvGrpSpPr/>
            <p:nvPr/>
          </p:nvGrpSpPr>
          <p:grpSpPr>
            <a:xfrm>
              <a:off x="6430963" y="2519363"/>
              <a:ext cx="219075" cy="52387"/>
              <a:chOff x="2468" y="1332"/>
              <a:chExt cx="310" cy="60"/>
            </a:xfrm>
          </p:grpSpPr>
          <p:sp>
            <p:nvSpPr>
              <p:cNvPr id="17005"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7006"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438" name="Line 735"/>
            <p:cNvSpPr/>
            <p:nvPr/>
          </p:nvSpPr>
          <p:spPr>
            <a:xfrm>
              <a:off x="6354763" y="2543175"/>
              <a:ext cx="0" cy="746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439" name="Line 736"/>
            <p:cNvSpPr/>
            <p:nvPr/>
          </p:nvSpPr>
          <p:spPr>
            <a:xfrm>
              <a:off x="6740525" y="2546350"/>
              <a:ext cx="0"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16440" name="Group 737"/>
            <p:cNvGrpSpPr/>
            <p:nvPr/>
          </p:nvGrpSpPr>
          <p:grpSpPr>
            <a:xfrm>
              <a:off x="7202488" y="2493963"/>
              <a:ext cx="390525" cy="174625"/>
              <a:chOff x="4334" y="1470"/>
              <a:chExt cx="246" cy="107"/>
            </a:xfrm>
          </p:grpSpPr>
          <p:sp>
            <p:nvSpPr>
              <p:cNvPr id="1699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9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9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7000" name="Group 741"/>
              <p:cNvGrpSpPr/>
              <p:nvPr/>
            </p:nvGrpSpPr>
            <p:grpSpPr>
              <a:xfrm>
                <a:off x="4383" y="1488"/>
                <a:ext cx="138" cy="33"/>
                <a:chOff x="2468" y="1332"/>
                <a:chExt cx="310" cy="60"/>
              </a:xfrm>
            </p:grpSpPr>
            <p:sp>
              <p:nvSpPr>
                <p:cNvPr id="17003"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7004"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7001" name="Line 74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7002" name="Line 74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1" name="Group 746"/>
            <p:cNvGrpSpPr/>
            <p:nvPr/>
          </p:nvGrpSpPr>
          <p:grpSpPr>
            <a:xfrm>
              <a:off x="7213600" y="2757488"/>
              <a:ext cx="390525" cy="174625"/>
              <a:chOff x="4334" y="1470"/>
              <a:chExt cx="246" cy="107"/>
            </a:xfrm>
          </p:grpSpPr>
          <p:sp>
            <p:nvSpPr>
              <p:cNvPr id="1698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9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9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92" name="Group 750"/>
              <p:cNvGrpSpPr/>
              <p:nvPr/>
            </p:nvGrpSpPr>
            <p:grpSpPr>
              <a:xfrm>
                <a:off x="4383" y="1488"/>
                <a:ext cx="138" cy="33"/>
                <a:chOff x="2468" y="1332"/>
                <a:chExt cx="310" cy="60"/>
              </a:xfrm>
            </p:grpSpPr>
            <p:sp>
              <p:nvSpPr>
                <p:cNvPr id="16995"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96"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93" name="Line 75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94" name="Line 75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2" name="Group 764"/>
            <p:cNvGrpSpPr/>
            <p:nvPr/>
          </p:nvGrpSpPr>
          <p:grpSpPr>
            <a:xfrm>
              <a:off x="7689850" y="2393950"/>
              <a:ext cx="390525" cy="174625"/>
              <a:chOff x="4334" y="1470"/>
              <a:chExt cx="246" cy="107"/>
            </a:xfrm>
          </p:grpSpPr>
          <p:sp>
            <p:nvSpPr>
              <p:cNvPr id="1698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8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8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84" name="Group 768"/>
              <p:cNvGrpSpPr/>
              <p:nvPr/>
            </p:nvGrpSpPr>
            <p:grpSpPr>
              <a:xfrm>
                <a:off x="4383" y="1488"/>
                <a:ext cx="138" cy="33"/>
                <a:chOff x="2468" y="1332"/>
                <a:chExt cx="310" cy="60"/>
              </a:xfrm>
            </p:grpSpPr>
            <p:sp>
              <p:nvSpPr>
                <p:cNvPr id="16987"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88"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85" name="Line 77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86" name="Line 77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16443" name="Line 782"/>
            <p:cNvSpPr/>
            <p:nvPr/>
          </p:nvSpPr>
          <p:spPr>
            <a:xfrm>
              <a:off x="6427788" y="3743325"/>
              <a:ext cx="67945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16444" name="Group 801"/>
            <p:cNvGrpSpPr/>
            <p:nvPr/>
          </p:nvGrpSpPr>
          <p:grpSpPr>
            <a:xfrm>
              <a:off x="7591425" y="4806950"/>
              <a:ext cx="622300" cy="244475"/>
              <a:chOff x="4334" y="1470"/>
              <a:chExt cx="246" cy="107"/>
            </a:xfrm>
          </p:grpSpPr>
          <p:sp>
            <p:nvSpPr>
              <p:cNvPr id="1697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7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7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76" name="Group 805"/>
              <p:cNvGrpSpPr/>
              <p:nvPr/>
            </p:nvGrpSpPr>
            <p:grpSpPr>
              <a:xfrm>
                <a:off x="4383" y="1488"/>
                <a:ext cx="138" cy="33"/>
                <a:chOff x="2468" y="1332"/>
                <a:chExt cx="310" cy="60"/>
              </a:xfrm>
            </p:grpSpPr>
            <p:sp>
              <p:nvSpPr>
                <p:cNvPr id="16979"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80"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77" name="Line 80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78" name="Line 80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5" name="Group 810"/>
            <p:cNvGrpSpPr/>
            <p:nvPr/>
          </p:nvGrpSpPr>
          <p:grpSpPr>
            <a:xfrm>
              <a:off x="6965950" y="4508500"/>
              <a:ext cx="622300" cy="244475"/>
              <a:chOff x="4334" y="1470"/>
              <a:chExt cx="246" cy="107"/>
            </a:xfrm>
          </p:grpSpPr>
          <p:sp>
            <p:nvSpPr>
              <p:cNvPr id="1696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6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6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68" name="Group 814"/>
              <p:cNvGrpSpPr/>
              <p:nvPr/>
            </p:nvGrpSpPr>
            <p:grpSpPr>
              <a:xfrm>
                <a:off x="4383" y="1488"/>
                <a:ext cx="138" cy="33"/>
                <a:chOff x="2468" y="1332"/>
                <a:chExt cx="310" cy="60"/>
              </a:xfrm>
            </p:grpSpPr>
            <p:sp>
              <p:nvSpPr>
                <p:cNvPr id="16971"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72"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69" name="Line 81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70" name="Line 81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6" name="Group 819"/>
            <p:cNvGrpSpPr/>
            <p:nvPr/>
          </p:nvGrpSpPr>
          <p:grpSpPr>
            <a:xfrm>
              <a:off x="6242050" y="4851400"/>
              <a:ext cx="622300" cy="244475"/>
              <a:chOff x="4334" y="1470"/>
              <a:chExt cx="246" cy="107"/>
            </a:xfrm>
          </p:grpSpPr>
          <p:sp>
            <p:nvSpPr>
              <p:cNvPr id="1695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5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5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60" name="Group 823"/>
              <p:cNvGrpSpPr/>
              <p:nvPr/>
            </p:nvGrpSpPr>
            <p:grpSpPr>
              <a:xfrm>
                <a:off x="4383" y="1488"/>
                <a:ext cx="138" cy="33"/>
                <a:chOff x="2468" y="1332"/>
                <a:chExt cx="310" cy="60"/>
              </a:xfrm>
            </p:grpSpPr>
            <p:sp>
              <p:nvSpPr>
                <p:cNvPr id="16963"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64"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61" name="Line 82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62" name="Line 82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7" name="Group 828"/>
            <p:cNvGrpSpPr/>
            <p:nvPr/>
          </p:nvGrpSpPr>
          <p:grpSpPr>
            <a:xfrm>
              <a:off x="6051550" y="3644900"/>
              <a:ext cx="390525" cy="171450"/>
              <a:chOff x="4334" y="1470"/>
              <a:chExt cx="246" cy="107"/>
            </a:xfrm>
          </p:grpSpPr>
          <p:sp>
            <p:nvSpPr>
              <p:cNvPr id="1694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5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5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52" name="Group 832"/>
              <p:cNvGrpSpPr/>
              <p:nvPr/>
            </p:nvGrpSpPr>
            <p:grpSpPr>
              <a:xfrm>
                <a:off x="4383" y="1488"/>
                <a:ext cx="138" cy="33"/>
                <a:chOff x="2468" y="1332"/>
                <a:chExt cx="310" cy="60"/>
              </a:xfrm>
            </p:grpSpPr>
            <p:sp>
              <p:nvSpPr>
                <p:cNvPr id="16955"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6956"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16953" name="Line 83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16954" name="Line 83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16448" name="Group 846"/>
            <p:cNvGrpSpPr/>
            <p:nvPr/>
          </p:nvGrpSpPr>
          <p:grpSpPr>
            <a:xfrm>
              <a:off x="6138863" y="1989138"/>
              <a:ext cx="282575" cy="477837"/>
              <a:chOff x="3748" y="1253"/>
              <a:chExt cx="178" cy="301"/>
            </a:xfrm>
          </p:grpSpPr>
          <p:sp>
            <p:nvSpPr>
              <p:cNvPr id="16933"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4"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5"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6"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7"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8"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39"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0"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1"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2"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3"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4"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5"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6"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7"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6948"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16449" name="Picture 915" descr="access_point_stylized_small"/>
            <p:cNvPicPr>
              <a:picLocks noChangeAspect="1"/>
            </p:cNvPicPr>
            <p:nvPr/>
          </p:nvPicPr>
          <p:blipFill>
            <a:blip r:embed="rId4"/>
            <a:stretch>
              <a:fillRect/>
            </a:stretch>
          </p:blipFill>
          <p:spPr>
            <a:xfrm>
              <a:off x="7159625" y="5056188"/>
              <a:ext cx="433388" cy="363537"/>
            </a:xfrm>
            <a:prstGeom prst="rect">
              <a:avLst/>
            </a:prstGeom>
            <a:noFill/>
            <a:ln w="9525">
              <a:noFill/>
            </a:ln>
          </p:spPr>
        </p:pic>
        <p:sp>
          <p:nvSpPr>
            <p:cNvPr id="16450" name="Line 918"/>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16451" name="Group 919"/>
            <p:cNvGrpSpPr/>
            <p:nvPr/>
          </p:nvGrpSpPr>
          <p:grpSpPr>
            <a:xfrm flipH="1">
              <a:off x="5775325" y="4533900"/>
              <a:ext cx="414338" cy="373063"/>
              <a:chOff x="2839" y="3501"/>
              <a:chExt cx="755" cy="803"/>
            </a:xfrm>
          </p:grpSpPr>
          <p:pic>
            <p:nvPicPr>
              <p:cNvPr id="16931" name="Picture 920" descr="desktop_computer_stylized_medium"/>
              <p:cNvPicPr>
                <a:picLocks noChangeAspect="1"/>
              </p:cNvPicPr>
              <p:nvPr/>
            </p:nvPicPr>
            <p:blipFill>
              <a:blip r:embed="rId13"/>
              <a:stretch>
                <a:fillRect/>
              </a:stretch>
            </p:blipFill>
            <p:spPr>
              <a:xfrm>
                <a:off x="2839" y="3501"/>
                <a:ext cx="755" cy="803"/>
              </a:xfrm>
              <a:prstGeom prst="rect">
                <a:avLst/>
              </a:prstGeom>
              <a:noFill/>
              <a:ln w="9525">
                <a:noFill/>
              </a:ln>
            </p:spPr>
          </p:pic>
          <p:sp>
            <p:nvSpPr>
              <p:cNvPr id="16932"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6452" name="Group 922"/>
            <p:cNvGrpSpPr/>
            <p:nvPr/>
          </p:nvGrpSpPr>
          <p:grpSpPr>
            <a:xfrm flipH="1">
              <a:off x="5457825" y="4954588"/>
              <a:ext cx="482600" cy="406400"/>
              <a:chOff x="2839" y="3501"/>
              <a:chExt cx="755" cy="803"/>
            </a:xfrm>
          </p:grpSpPr>
          <p:pic>
            <p:nvPicPr>
              <p:cNvPr id="16929" name="Picture 923" descr="desktop_computer_stylized_medium"/>
              <p:cNvPicPr>
                <a:picLocks noChangeAspect="1"/>
              </p:cNvPicPr>
              <p:nvPr/>
            </p:nvPicPr>
            <p:blipFill>
              <a:blip r:embed="rId14"/>
              <a:stretch>
                <a:fillRect/>
              </a:stretch>
            </p:blipFill>
            <p:spPr>
              <a:xfrm>
                <a:off x="2839" y="3501"/>
                <a:ext cx="755" cy="803"/>
              </a:xfrm>
              <a:prstGeom prst="rect">
                <a:avLst/>
              </a:prstGeom>
              <a:noFill/>
              <a:ln w="9525">
                <a:noFill/>
              </a:ln>
            </p:spPr>
          </p:pic>
          <p:sp>
            <p:nvSpPr>
              <p:cNvPr id="16930"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6453" name="Group 925"/>
            <p:cNvGrpSpPr/>
            <p:nvPr/>
          </p:nvGrpSpPr>
          <p:grpSpPr>
            <a:xfrm flipH="1">
              <a:off x="5935663" y="5256213"/>
              <a:ext cx="427037" cy="349250"/>
              <a:chOff x="2839" y="3501"/>
              <a:chExt cx="755" cy="803"/>
            </a:xfrm>
          </p:grpSpPr>
          <p:pic>
            <p:nvPicPr>
              <p:cNvPr id="16927" name="Picture 926" descr="desktop_computer_stylized_medium"/>
              <p:cNvPicPr>
                <a:picLocks noChangeAspect="1"/>
              </p:cNvPicPr>
              <p:nvPr/>
            </p:nvPicPr>
            <p:blipFill>
              <a:blip r:embed="rId15"/>
              <a:stretch>
                <a:fillRect/>
              </a:stretch>
            </p:blipFill>
            <p:spPr>
              <a:xfrm>
                <a:off x="2839" y="3501"/>
                <a:ext cx="755" cy="803"/>
              </a:xfrm>
              <a:prstGeom prst="rect">
                <a:avLst/>
              </a:prstGeom>
              <a:noFill/>
              <a:ln w="9525">
                <a:noFill/>
              </a:ln>
            </p:spPr>
          </p:pic>
          <p:sp>
            <p:nvSpPr>
              <p:cNvPr id="16928"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6454" name="Group 928"/>
            <p:cNvGrpSpPr/>
            <p:nvPr/>
          </p:nvGrpSpPr>
          <p:grpSpPr>
            <a:xfrm>
              <a:off x="6550025" y="5238750"/>
              <a:ext cx="427038" cy="350838"/>
              <a:chOff x="2839" y="3501"/>
              <a:chExt cx="755" cy="803"/>
            </a:xfrm>
          </p:grpSpPr>
          <p:pic>
            <p:nvPicPr>
              <p:cNvPr id="16925" name="Picture 929" descr="desktop_computer_stylized_medium"/>
              <p:cNvPicPr>
                <a:picLocks noChangeAspect="1"/>
              </p:cNvPicPr>
              <p:nvPr/>
            </p:nvPicPr>
            <p:blipFill>
              <a:blip r:embed="rId15"/>
              <a:stretch>
                <a:fillRect/>
              </a:stretch>
            </p:blipFill>
            <p:spPr>
              <a:xfrm>
                <a:off x="2839" y="3501"/>
                <a:ext cx="755" cy="803"/>
              </a:xfrm>
              <a:prstGeom prst="rect">
                <a:avLst/>
              </a:prstGeom>
              <a:noFill/>
              <a:ln w="9525">
                <a:noFill/>
              </a:ln>
            </p:spPr>
          </p:pic>
          <p:sp>
            <p:nvSpPr>
              <p:cNvPr id="16926"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16455" name="Picture 933" descr="iphone_stylized_small"/>
            <p:cNvPicPr>
              <a:picLocks noChangeAspect="1"/>
            </p:cNvPicPr>
            <p:nvPr/>
          </p:nvPicPr>
          <p:blipFill>
            <a:blip r:embed="rId16"/>
            <a:stretch>
              <a:fillRect/>
            </a:stretch>
          </p:blipFill>
          <p:spPr>
            <a:xfrm>
              <a:off x="5773010" y="1604047"/>
              <a:ext cx="136841" cy="327941"/>
            </a:xfrm>
            <a:prstGeom prst="rect">
              <a:avLst/>
            </a:prstGeom>
            <a:noFill/>
            <a:ln w="9525">
              <a:noFill/>
            </a:ln>
          </p:spPr>
        </p:pic>
        <p:pic>
          <p:nvPicPr>
            <p:cNvPr id="16456" name="Picture 934" descr="antenna_radiation_stylized"/>
            <p:cNvPicPr>
              <a:picLocks noChangeAspect="1"/>
            </p:cNvPicPr>
            <p:nvPr/>
          </p:nvPicPr>
          <p:blipFill>
            <a:blip r:embed="rId17"/>
            <a:stretch>
              <a:fillRect/>
            </a:stretch>
          </p:blipFill>
          <p:spPr>
            <a:xfrm>
              <a:off x="5618163" y="1558925"/>
              <a:ext cx="415925" cy="88633"/>
            </a:xfrm>
            <a:prstGeom prst="rect">
              <a:avLst/>
            </a:prstGeom>
            <a:noFill/>
            <a:ln w="9525">
              <a:noFill/>
            </a:ln>
          </p:spPr>
        </p:pic>
        <p:pic>
          <p:nvPicPr>
            <p:cNvPr id="16457" name="Picture 936" descr="access_point_stylized_small"/>
            <p:cNvPicPr>
              <a:picLocks noChangeAspect="1"/>
            </p:cNvPicPr>
            <p:nvPr/>
          </p:nvPicPr>
          <p:blipFill>
            <a:blip r:embed="rId4"/>
            <a:stretch>
              <a:fillRect/>
            </a:stretch>
          </p:blipFill>
          <p:spPr>
            <a:xfrm>
              <a:off x="7164388" y="5057775"/>
              <a:ext cx="412750" cy="366713"/>
            </a:xfrm>
            <a:prstGeom prst="rect">
              <a:avLst/>
            </a:prstGeom>
            <a:noFill/>
            <a:ln w="9525">
              <a:noFill/>
            </a:ln>
          </p:spPr>
        </p:pic>
        <p:grpSp>
          <p:nvGrpSpPr>
            <p:cNvPr id="16458" name="Group 938"/>
            <p:cNvGrpSpPr/>
            <p:nvPr/>
          </p:nvGrpSpPr>
          <p:grpSpPr>
            <a:xfrm>
              <a:off x="8240713" y="5002213"/>
              <a:ext cx="227012" cy="481012"/>
              <a:chOff x="4140" y="429"/>
              <a:chExt cx="1425" cy="2396"/>
            </a:xfrm>
          </p:grpSpPr>
          <p:sp>
            <p:nvSpPr>
              <p:cNvPr id="16893" name="Freeform 93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6894"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95"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6896"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897"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98" name="Group 944"/>
              <p:cNvGrpSpPr/>
              <p:nvPr/>
            </p:nvGrpSpPr>
            <p:grpSpPr>
              <a:xfrm>
                <a:off x="4749" y="668"/>
                <a:ext cx="581" cy="145"/>
                <a:chOff x="614" y="2568"/>
                <a:chExt cx="725" cy="139"/>
              </a:xfrm>
            </p:grpSpPr>
            <p:sp>
              <p:nvSpPr>
                <p:cNvPr id="16923"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24"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899"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00" name="Group 948"/>
              <p:cNvGrpSpPr/>
              <p:nvPr/>
            </p:nvGrpSpPr>
            <p:grpSpPr>
              <a:xfrm>
                <a:off x="4747" y="994"/>
                <a:ext cx="581" cy="134"/>
                <a:chOff x="614" y="2568"/>
                <a:chExt cx="725" cy="139"/>
              </a:xfrm>
            </p:grpSpPr>
            <p:sp>
              <p:nvSpPr>
                <p:cNvPr id="16921"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22"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901"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02"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903" name="Group 953"/>
              <p:cNvGrpSpPr/>
              <p:nvPr/>
            </p:nvGrpSpPr>
            <p:grpSpPr>
              <a:xfrm>
                <a:off x="4735" y="1627"/>
                <a:ext cx="582" cy="151"/>
                <a:chOff x="614" y="2568"/>
                <a:chExt cx="725" cy="139"/>
              </a:xfrm>
            </p:grpSpPr>
            <p:sp>
              <p:nvSpPr>
                <p:cNvPr id="16919"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20"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904"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6905" name="Group 957"/>
              <p:cNvGrpSpPr/>
              <p:nvPr/>
            </p:nvGrpSpPr>
            <p:grpSpPr>
              <a:xfrm>
                <a:off x="4739" y="1327"/>
                <a:ext cx="582" cy="139"/>
                <a:chOff x="614" y="2568"/>
                <a:chExt cx="725" cy="139"/>
              </a:xfrm>
            </p:grpSpPr>
            <p:sp>
              <p:nvSpPr>
                <p:cNvPr id="16917"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8"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906"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07"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908"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909" name="Oval 963"/>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0" name="Freeform 96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6911"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2"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3" name="Oval 967"/>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4" name="Oval 968"/>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6915" name="Oval 969"/>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916"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6459" name="Group 971"/>
            <p:cNvGrpSpPr/>
            <p:nvPr/>
          </p:nvGrpSpPr>
          <p:grpSpPr>
            <a:xfrm>
              <a:off x="7924800" y="5303838"/>
              <a:ext cx="227013" cy="481012"/>
              <a:chOff x="4140" y="429"/>
              <a:chExt cx="1425" cy="2396"/>
            </a:xfrm>
          </p:grpSpPr>
          <p:sp>
            <p:nvSpPr>
              <p:cNvPr id="16861" name="Freeform 97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6862"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63"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6864"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865"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66" name="Group 977"/>
              <p:cNvGrpSpPr/>
              <p:nvPr/>
            </p:nvGrpSpPr>
            <p:grpSpPr>
              <a:xfrm>
                <a:off x="4749" y="668"/>
                <a:ext cx="581" cy="145"/>
                <a:chOff x="614" y="2568"/>
                <a:chExt cx="725" cy="139"/>
              </a:xfrm>
            </p:grpSpPr>
            <p:sp>
              <p:nvSpPr>
                <p:cNvPr id="16891"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92"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867"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68" name="Group 981"/>
              <p:cNvGrpSpPr/>
              <p:nvPr/>
            </p:nvGrpSpPr>
            <p:grpSpPr>
              <a:xfrm>
                <a:off x="4747" y="994"/>
                <a:ext cx="581" cy="134"/>
                <a:chOff x="614" y="2568"/>
                <a:chExt cx="725" cy="139"/>
              </a:xfrm>
            </p:grpSpPr>
            <p:sp>
              <p:nvSpPr>
                <p:cNvPr id="16889"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90"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869"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70"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71" name="Group 986"/>
              <p:cNvGrpSpPr/>
              <p:nvPr/>
            </p:nvGrpSpPr>
            <p:grpSpPr>
              <a:xfrm>
                <a:off x="4735" y="1627"/>
                <a:ext cx="582" cy="151"/>
                <a:chOff x="614" y="2568"/>
                <a:chExt cx="725" cy="139"/>
              </a:xfrm>
            </p:grpSpPr>
            <p:sp>
              <p:nvSpPr>
                <p:cNvPr id="16887"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8"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872"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6873" name="Group 990"/>
              <p:cNvGrpSpPr/>
              <p:nvPr/>
            </p:nvGrpSpPr>
            <p:grpSpPr>
              <a:xfrm>
                <a:off x="4739" y="1327"/>
                <a:ext cx="582" cy="139"/>
                <a:chOff x="614" y="2568"/>
                <a:chExt cx="725" cy="139"/>
              </a:xfrm>
            </p:grpSpPr>
            <p:sp>
              <p:nvSpPr>
                <p:cNvPr id="16885"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6"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6874"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75"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876"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6877" name="Oval 99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78" name="Freeform 99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6879"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0"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1" name="Oval 100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2" name="Oval 100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6883" name="Oval 100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84"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16460" name="Picture 1005" descr="antenna_stylized"/>
            <p:cNvPicPr>
              <a:picLocks noChangeAspect="1"/>
            </p:cNvPicPr>
            <p:nvPr/>
          </p:nvPicPr>
          <p:blipFill>
            <a:blip r:embed="rId18"/>
            <a:stretch>
              <a:fillRect/>
            </a:stretch>
          </p:blipFill>
          <p:spPr>
            <a:xfrm>
              <a:off x="5302250" y="2043113"/>
              <a:ext cx="530703" cy="223755"/>
            </a:xfrm>
            <a:prstGeom prst="rect">
              <a:avLst/>
            </a:prstGeom>
            <a:noFill/>
            <a:ln w="9525">
              <a:noFill/>
            </a:ln>
          </p:spPr>
        </p:pic>
        <p:pic>
          <p:nvPicPr>
            <p:cNvPr id="16461" name="Picture 1006" descr="laptop_keyboard"/>
            <p:cNvPicPr>
              <a:picLocks noChangeAspect="1"/>
            </p:cNvPicPr>
            <p:nvPr/>
          </p:nvPicPr>
          <p:blipFill>
            <a:blip r:embed="rId19"/>
            <a:stretch>
              <a:fillRect/>
            </a:stretch>
          </p:blipFill>
          <p:spPr>
            <a:xfrm rot="109064" flipH="1">
              <a:off x="5327957" y="2291590"/>
              <a:ext cx="437222" cy="159510"/>
            </a:xfrm>
            <a:prstGeom prst="rect">
              <a:avLst/>
            </a:prstGeom>
            <a:noFill/>
            <a:ln w="9525">
              <a:noFill/>
            </a:ln>
          </p:spPr>
        </p:pic>
        <p:sp>
          <p:nvSpPr>
            <p:cNvPr id="16462" name="Freeform 1007"/>
            <p:cNvSpPr/>
            <p:nvPr/>
          </p:nvSpPr>
          <p:spPr>
            <a:xfrm>
              <a:off x="5472854" y="2136804"/>
              <a:ext cx="351920" cy="208166"/>
            </a:xfrm>
            <a:custGeom>
              <a:avLst/>
              <a:gdLst>
                <a:gd name="txL" fmla="*/ 0 w 2982"/>
                <a:gd name="txT" fmla="*/ 0 h 2442"/>
                <a:gd name="txR" fmla="*/ 2982 w 2982"/>
                <a:gd name="txB" fmla="*/ 2442 h 2442"/>
              </a:gdLst>
              <a:ahLst/>
              <a:cxnLst>
                <a:cxn ang="0">
                  <a:pos x="193954064" y="0"/>
                </a:cxn>
                <a:cxn ang="0">
                  <a:pos x="0" y="52653382"/>
                </a:cxn>
                <a:cxn ang="0">
                  <a:pos x="775802565" y="52653382"/>
                </a:cxn>
                <a:cxn ang="0">
                  <a:pos x="775802565" y="52653382"/>
                </a:cxn>
                <a:cxn ang="0">
                  <a:pos x="193954064"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16463" name="Picture 1008" descr="screen"/>
            <p:cNvPicPr>
              <a:picLocks noChangeAspect="1"/>
            </p:cNvPicPr>
            <p:nvPr/>
          </p:nvPicPr>
          <p:blipFill>
            <a:blip r:embed="rId20"/>
            <a:stretch>
              <a:fillRect/>
            </a:stretch>
          </p:blipFill>
          <p:spPr>
            <a:xfrm>
              <a:off x="5490187" y="2142157"/>
              <a:ext cx="319785" cy="189428"/>
            </a:xfrm>
            <a:prstGeom prst="rect">
              <a:avLst/>
            </a:prstGeom>
            <a:noFill/>
            <a:ln w="9525">
              <a:noFill/>
            </a:ln>
          </p:spPr>
        </p:pic>
        <p:sp>
          <p:nvSpPr>
            <p:cNvPr id="16464" name="Freeform 1009"/>
            <p:cNvSpPr/>
            <p:nvPr/>
          </p:nvSpPr>
          <p:spPr>
            <a:xfrm>
              <a:off x="5536928" y="2130663"/>
              <a:ext cx="298168" cy="38736"/>
            </a:xfrm>
            <a:custGeom>
              <a:avLst/>
              <a:gdLst>
                <a:gd name="txL" fmla="*/ 0 w 2528"/>
                <a:gd name="txT" fmla="*/ 0 h 455"/>
                <a:gd name="txR" fmla="*/ 2528 w 2528"/>
                <a:gd name="txB" fmla="*/ 455 h 455"/>
              </a:gdLst>
              <a:ahLst/>
              <a:cxnLst>
                <a:cxn ang="0">
                  <a:pos x="193617537" y="0"/>
                </a:cxn>
                <a:cxn ang="0">
                  <a:pos x="774456350" y="52445139"/>
                </a:cxn>
                <a:cxn ang="0">
                  <a:pos x="774456350" y="52445139"/>
                </a:cxn>
                <a:cxn ang="0">
                  <a:pos x="0" y="52445139"/>
                </a:cxn>
                <a:cxn ang="0">
                  <a:pos x="19361753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16465" name="Freeform 1010"/>
            <p:cNvSpPr/>
            <p:nvPr/>
          </p:nvSpPr>
          <p:spPr>
            <a:xfrm>
              <a:off x="5469738" y="2130348"/>
              <a:ext cx="82770" cy="161242"/>
            </a:xfrm>
            <a:custGeom>
              <a:avLst/>
              <a:gdLst>
                <a:gd name="txL" fmla="*/ 0 w 702"/>
                <a:gd name="txT" fmla="*/ 0 h 1893"/>
                <a:gd name="txR" fmla="*/ 702 w 702"/>
                <a:gd name="txB" fmla="*/ 1893 h 1893"/>
              </a:gdLst>
              <a:ahLst/>
              <a:cxnLst>
                <a:cxn ang="0">
                  <a:pos x="193416040" y="0"/>
                </a:cxn>
                <a:cxn ang="0">
                  <a:pos x="0" y="52528351"/>
                </a:cxn>
                <a:cxn ang="0">
                  <a:pos x="193416040" y="52528351"/>
                </a:cxn>
                <a:cxn ang="0">
                  <a:pos x="193416040" y="52528351"/>
                </a:cxn>
                <a:cxn ang="0">
                  <a:pos x="193416040"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16466" name="Freeform 1011"/>
            <p:cNvSpPr/>
            <p:nvPr/>
          </p:nvSpPr>
          <p:spPr>
            <a:xfrm>
              <a:off x="5743756" y="2159163"/>
              <a:ext cx="89197" cy="186121"/>
            </a:xfrm>
            <a:custGeom>
              <a:avLst/>
              <a:gdLst>
                <a:gd name="txL" fmla="*/ 0 w 756"/>
                <a:gd name="txT" fmla="*/ 0 h 2184"/>
                <a:gd name="txR" fmla="*/ 756 w 756"/>
                <a:gd name="txB" fmla="*/ 2184 h 2184"/>
              </a:gdLst>
              <a:ahLst/>
              <a:cxnLst>
                <a:cxn ang="0">
                  <a:pos x="193802074" y="0"/>
                </a:cxn>
                <a:cxn ang="0">
                  <a:pos x="193802074" y="52609436"/>
                </a:cxn>
                <a:cxn ang="0">
                  <a:pos x="0" y="52609436"/>
                </a:cxn>
                <a:cxn ang="0">
                  <a:pos x="193802074" y="52609436"/>
                </a:cxn>
                <a:cxn ang="0">
                  <a:pos x="193802074"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16467" name="Freeform 1012"/>
            <p:cNvSpPr/>
            <p:nvPr/>
          </p:nvSpPr>
          <p:spPr>
            <a:xfrm>
              <a:off x="5468764" y="2283402"/>
              <a:ext cx="327186" cy="62828"/>
            </a:xfrm>
            <a:custGeom>
              <a:avLst/>
              <a:gdLst>
                <a:gd name="txL" fmla="*/ 0 w 2773"/>
                <a:gd name="txT" fmla="*/ 0 h 738"/>
                <a:gd name="txR" fmla="*/ 2773 w 2773"/>
                <a:gd name="txB" fmla="*/ 738 h 738"/>
              </a:gdLst>
              <a:ahLst/>
              <a:cxnLst>
                <a:cxn ang="0">
                  <a:pos x="193830626" y="0"/>
                </a:cxn>
                <a:cxn ang="0">
                  <a:pos x="0" y="52443587"/>
                </a:cxn>
                <a:cxn ang="0">
                  <a:pos x="775308818" y="52443587"/>
                </a:cxn>
                <a:cxn ang="0">
                  <a:pos x="775308818" y="52443587"/>
                </a:cxn>
                <a:cxn ang="0">
                  <a:pos x="19383062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16468" name="Freeform 1013"/>
            <p:cNvSpPr/>
            <p:nvPr/>
          </p:nvSpPr>
          <p:spPr>
            <a:xfrm>
              <a:off x="5753689" y="2160738"/>
              <a:ext cx="83549" cy="186909"/>
            </a:xfrm>
            <a:custGeom>
              <a:avLst/>
              <a:gdLst>
                <a:gd name="txL" fmla="*/ 0 w 637"/>
                <a:gd name="txT" fmla="*/ 0 h 1659"/>
                <a:gd name="txR" fmla="*/ 637 w 637"/>
                <a:gd name="txB" fmla="*/ 1659 h 1659"/>
              </a:gdLst>
              <a:ahLst/>
              <a:cxnLst>
                <a:cxn ang="0">
                  <a:pos x="886744754" y="0"/>
                </a:cxn>
                <a:cxn ang="0">
                  <a:pos x="886744754" y="0"/>
                </a:cxn>
                <a:cxn ang="0">
                  <a:pos x="295581541" y="2147483646"/>
                </a:cxn>
                <a:cxn ang="0">
                  <a:pos x="0" y="2147483646"/>
                </a:cxn>
                <a:cxn ang="0">
                  <a:pos x="886744754"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16469" name="Freeform 1014"/>
            <p:cNvSpPr/>
            <p:nvPr/>
          </p:nvSpPr>
          <p:spPr>
            <a:xfrm>
              <a:off x="5469154" y="2291747"/>
              <a:ext cx="290962" cy="62040"/>
            </a:xfrm>
            <a:custGeom>
              <a:avLst/>
              <a:gdLst>
                <a:gd name="txL" fmla="*/ 0 w 2216"/>
                <a:gd name="txT" fmla="*/ 0 h 550"/>
                <a:gd name="txR" fmla="*/ 2216 w 2216"/>
                <a:gd name="txB" fmla="*/ 550 h 550"/>
              </a:gdLst>
              <a:ahLst/>
              <a:cxnLst>
                <a:cxn ang="0">
                  <a:pos x="0" y="0"/>
                </a:cxn>
                <a:cxn ang="0">
                  <a:pos x="296525073" y="162178087"/>
                </a:cxn>
                <a:cxn ang="0">
                  <a:pos x="2147483646" y="1133846875"/>
                </a:cxn>
                <a:cxn ang="0">
                  <a:pos x="2147483646" y="971668788"/>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16470" name="Group 1015"/>
            <p:cNvGrpSpPr/>
            <p:nvPr/>
          </p:nvGrpSpPr>
          <p:grpSpPr>
            <a:xfrm>
              <a:off x="5464285" y="2358039"/>
              <a:ext cx="98740" cy="36846"/>
              <a:chOff x="1740" y="2642"/>
              <a:chExt cx="752" cy="327"/>
            </a:xfrm>
          </p:grpSpPr>
          <p:sp>
            <p:nvSpPr>
              <p:cNvPr id="16855"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16856"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16857"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16858"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16859"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16860"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16471" name="Freeform 1022"/>
            <p:cNvSpPr/>
            <p:nvPr/>
          </p:nvSpPr>
          <p:spPr>
            <a:xfrm>
              <a:off x="5633331" y="2363550"/>
              <a:ext cx="119579" cy="80936"/>
            </a:xfrm>
            <a:custGeom>
              <a:avLst/>
              <a:gdLst>
                <a:gd name="txL" fmla="*/ 0 w 990"/>
                <a:gd name="txT" fmla="*/ 0 h 792"/>
                <a:gd name="txR" fmla="*/ 990 w 990"/>
                <a:gd name="txB" fmla="*/ 792 h 792"/>
              </a:gdLst>
              <a:ahLst/>
              <a:cxnLst>
                <a:cxn ang="0">
                  <a:pos x="213225059" y="327634140"/>
                </a:cxn>
                <a:cxn ang="0">
                  <a:pos x="426450119" y="0"/>
                </a:cxn>
                <a:cxn ang="0">
                  <a:pos x="426450119" y="108859840"/>
                </a:cxn>
                <a:cxn ang="0">
                  <a:pos x="0" y="327634140"/>
                </a:cxn>
                <a:cxn ang="0">
                  <a:pos x="213225059" y="327634140"/>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16472" name="Freeform 1023"/>
            <p:cNvSpPr/>
            <p:nvPr/>
          </p:nvSpPr>
          <p:spPr>
            <a:xfrm>
              <a:off x="5328152" y="2370006"/>
              <a:ext cx="305958" cy="73850"/>
            </a:xfrm>
            <a:custGeom>
              <a:avLst/>
              <a:gdLst>
                <a:gd name="txL" fmla="*/ 0 w 2532"/>
                <a:gd name="txT" fmla="*/ 0 h 723"/>
                <a:gd name="txR" fmla="*/ 2532 w 2532"/>
                <a:gd name="txB" fmla="*/ 723 h 723"/>
              </a:gdLst>
              <a:ahLst/>
              <a:cxnLst>
                <a:cxn ang="0">
                  <a:pos x="213487874" y="0"/>
                </a:cxn>
                <a:cxn ang="0">
                  <a:pos x="213487874" y="0"/>
                </a:cxn>
                <a:cxn ang="0">
                  <a:pos x="1279175355" y="326105257"/>
                </a:cxn>
                <a:cxn ang="0">
                  <a:pos x="1279175355" y="326105257"/>
                </a:cxn>
                <a:cxn ang="0">
                  <a:pos x="0" y="108705259"/>
                </a:cxn>
                <a:cxn ang="0">
                  <a:pos x="213487874"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473" name="Freeform 1024"/>
            <p:cNvSpPr/>
            <p:nvPr/>
          </p:nvSpPr>
          <p:spPr>
            <a:xfrm>
              <a:off x="5328347" y="2356465"/>
              <a:ext cx="3311" cy="14959"/>
            </a:xfrm>
            <a:custGeom>
              <a:avLst/>
              <a:gdLst>
                <a:gd name="txL" fmla="*/ 0 w 26"/>
                <a:gd name="txT" fmla="*/ 0 h 147"/>
                <a:gd name="txR" fmla="*/ 26 w 26"/>
                <a:gd name="txB" fmla="*/ 147 h 147"/>
              </a:gdLst>
              <a:ahLst/>
              <a:cxnLst>
                <a:cxn ang="0">
                  <a:pos x="262278191" y="107489981"/>
                </a:cxn>
                <a:cxn ang="0">
                  <a:pos x="262278191" y="107489981"/>
                </a:cxn>
                <a:cxn ang="0">
                  <a:pos x="0" y="107489981"/>
                </a:cxn>
                <a:cxn ang="0">
                  <a:pos x="262278191" y="0"/>
                </a:cxn>
                <a:cxn ang="0">
                  <a:pos x="262278191" y="10748998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16474" name="Freeform 1025"/>
            <p:cNvSpPr/>
            <p:nvPr/>
          </p:nvSpPr>
          <p:spPr>
            <a:xfrm>
              <a:off x="5328542" y="2295526"/>
              <a:ext cx="142170" cy="61883"/>
            </a:xfrm>
            <a:custGeom>
              <a:avLst/>
              <a:gdLst>
                <a:gd name="txL" fmla="*/ 0 w 1176"/>
                <a:gd name="txT" fmla="*/ 0 h 606"/>
                <a:gd name="txR" fmla="*/ 1176 w 1176"/>
                <a:gd name="txB" fmla="*/ 606 h 606"/>
              </a:gdLst>
              <a:ahLst/>
              <a:cxnLst>
                <a:cxn ang="0">
                  <a:pos x="427578814" y="0"/>
                </a:cxn>
                <a:cxn ang="0">
                  <a:pos x="0" y="217234349"/>
                </a:cxn>
                <a:cxn ang="0">
                  <a:pos x="213789467" y="217234349"/>
                </a:cxn>
                <a:cxn ang="0">
                  <a:pos x="427578814" y="108617123"/>
                </a:cxn>
                <a:cxn ang="0">
                  <a:pos x="427578814"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16475" name="Freeform 1026"/>
            <p:cNvSpPr/>
            <p:nvPr/>
          </p:nvSpPr>
          <p:spPr>
            <a:xfrm>
              <a:off x="5338085" y="2359614"/>
              <a:ext cx="290183" cy="71016"/>
            </a:xfrm>
            <a:custGeom>
              <a:avLst/>
              <a:gdLst>
                <a:gd name="txL" fmla="*/ 0 w 2532"/>
                <a:gd name="txT" fmla="*/ 0 h 723"/>
                <a:gd name="txR" fmla="*/ 2532 w 2532"/>
                <a:gd name="txB" fmla="*/ 723 h 723"/>
              </a:gdLst>
              <a:ahLst/>
              <a:cxnLst>
                <a:cxn ang="0">
                  <a:pos x="173113872" y="0"/>
                </a:cxn>
                <a:cxn ang="0">
                  <a:pos x="173113872" y="0"/>
                </a:cxn>
                <a:cxn ang="0">
                  <a:pos x="344717348" y="92871346"/>
                </a:cxn>
                <a:cxn ang="0">
                  <a:pos x="344717348" y="92871346"/>
                </a:cxn>
                <a:cxn ang="0">
                  <a:pos x="0" y="92871346"/>
                </a:cxn>
                <a:cxn ang="0">
                  <a:pos x="173113872"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476" name="Freeform 1027"/>
            <p:cNvSpPr/>
            <p:nvPr/>
          </p:nvSpPr>
          <p:spPr>
            <a:xfrm flipV="1">
              <a:off x="5627878" y="2354575"/>
              <a:ext cx="118410" cy="73535"/>
            </a:xfrm>
            <a:custGeom>
              <a:avLst/>
              <a:gdLst>
                <a:gd name="txL" fmla="*/ 0 w 2532"/>
                <a:gd name="txT" fmla="*/ 0 h 723"/>
                <a:gd name="txR" fmla="*/ 2532 w 2532"/>
                <a:gd name="txB" fmla="*/ 723 h 723"/>
              </a:gdLst>
              <a:ahLst/>
              <a:cxnLst>
                <a:cxn ang="0">
                  <a:pos x="0" y="0"/>
                </a:cxn>
                <a:cxn ang="0">
                  <a:pos x="0" y="0"/>
                </a:cxn>
                <a:cxn ang="0">
                  <a:pos x="0" y="320898298"/>
                </a:cxn>
                <a:cxn ang="0">
                  <a:pos x="0" y="320898298"/>
                </a:cxn>
                <a:cxn ang="0">
                  <a:pos x="0" y="107314314"/>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pic>
          <p:nvPicPr>
            <p:cNvPr id="16477" name="Picture 1030" descr="laptop_keyboard"/>
            <p:cNvPicPr>
              <a:picLocks noChangeAspect="1"/>
            </p:cNvPicPr>
            <p:nvPr/>
          </p:nvPicPr>
          <p:blipFill>
            <a:blip r:embed="rId21"/>
            <a:stretch>
              <a:fillRect/>
            </a:stretch>
          </p:blipFill>
          <p:spPr>
            <a:xfrm rot="109064" flipH="1">
              <a:off x="6897688" y="5735638"/>
              <a:ext cx="388937" cy="158750"/>
            </a:xfrm>
            <a:prstGeom prst="rect">
              <a:avLst/>
            </a:prstGeom>
            <a:noFill/>
            <a:ln w="9525">
              <a:noFill/>
            </a:ln>
          </p:spPr>
        </p:pic>
        <p:sp>
          <p:nvSpPr>
            <p:cNvPr id="16478" name="Freeform 1031"/>
            <p:cNvSpPr/>
            <p:nvPr/>
          </p:nvSpPr>
          <p:spPr>
            <a:xfrm>
              <a:off x="7026275" y="55800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16479" name="Picture 1032" descr="screen"/>
            <p:cNvPicPr>
              <a:picLocks noChangeAspect="1"/>
            </p:cNvPicPr>
            <p:nvPr/>
          </p:nvPicPr>
          <p:blipFill>
            <a:blip r:embed="rId22"/>
            <a:stretch>
              <a:fillRect/>
            </a:stretch>
          </p:blipFill>
          <p:spPr>
            <a:xfrm>
              <a:off x="7042150" y="5584825"/>
              <a:ext cx="284163" cy="190500"/>
            </a:xfrm>
            <a:prstGeom prst="rect">
              <a:avLst/>
            </a:prstGeom>
            <a:noFill/>
            <a:ln w="9525">
              <a:noFill/>
            </a:ln>
          </p:spPr>
        </p:pic>
        <p:sp>
          <p:nvSpPr>
            <p:cNvPr id="16480" name="Freeform 1033"/>
            <p:cNvSpPr/>
            <p:nvPr/>
          </p:nvSpPr>
          <p:spPr>
            <a:xfrm>
              <a:off x="7083425" y="55737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16481" name="Freeform 1034"/>
            <p:cNvSpPr/>
            <p:nvPr/>
          </p:nvSpPr>
          <p:spPr>
            <a:xfrm>
              <a:off x="7024688" y="55737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16482" name="Freeform 1035"/>
            <p:cNvSpPr/>
            <p:nvPr/>
          </p:nvSpPr>
          <p:spPr>
            <a:xfrm>
              <a:off x="7267575" y="56022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16483" name="Freeform 1036"/>
            <p:cNvSpPr/>
            <p:nvPr/>
          </p:nvSpPr>
          <p:spPr>
            <a:xfrm>
              <a:off x="7023100" y="57261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16484" name="Freeform 1037"/>
            <p:cNvSpPr/>
            <p:nvPr/>
          </p:nvSpPr>
          <p:spPr>
            <a:xfrm>
              <a:off x="7275513" y="56038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16485" name="Freeform 1038"/>
            <p:cNvSpPr/>
            <p:nvPr/>
          </p:nvSpPr>
          <p:spPr>
            <a:xfrm>
              <a:off x="7023100" y="57356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16486" name="Group 1039"/>
            <p:cNvGrpSpPr/>
            <p:nvPr/>
          </p:nvGrpSpPr>
          <p:grpSpPr>
            <a:xfrm>
              <a:off x="7019925" y="5800725"/>
              <a:ext cx="87313" cy="38100"/>
              <a:chOff x="1740" y="2642"/>
              <a:chExt cx="752" cy="327"/>
            </a:xfrm>
          </p:grpSpPr>
          <p:sp>
            <p:nvSpPr>
              <p:cNvPr id="16849"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16850"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16851"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16852"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16853"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16854"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16487" name="Freeform 1046"/>
            <p:cNvSpPr/>
            <p:nvPr/>
          </p:nvSpPr>
          <p:spPr>
            <a:xfrm>
              <a:off x="7169150" y="58070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16488" name="Freeform 1047"/>
            <p:cNvSpPr/>
            <p:nvPr/>
          </p:nvSpPr>
          <p:spPr>
            <a:xfrm>
              <a:off x="6897688" y="58134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489" name="Freeform 1048"/>
            <p:cNvSpPr/>
            <p:nvPr/>
          </p:nvSpPr>
          <p:spPr>
            <a:xfrm>
              <a:off x="6899275" y="57991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16490" name="Freeform 1049"/>
            <p:cNvSpPr/>
            <p:nvPr/>
          </p:nvSpPr>
          <p:spPr>
            <a:xfrm>
              <a:off x="6899275" y="57388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16491" name="Freeform 1050"/>
            <p:cNvSpPr/>
            <p:nvPr/>
          </p:nvSpPr>
          <p:spPr>
            <a:xfrm>
              <a:off x="6907213" y="58023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492" name="Freeform 1051"/>
            <p:cNvSpPr/>
            <p:nvPr/>
          </p:nvSpPr>
          <p:spPr>
            <a:xfrm flipV="1">
              <a:off x="7164388" y="57975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16493" name="Group 2"/>
            <p:cNvGrpSpPr/>
            <p:nvPr/>
          </p:nvGrpSpPr>
          <p:grpSpPr>
            <a:xfrm>
              <a:off x="5607050" y="3182938"/>
              <a:ext cx="317500" cy="246062"/>
              <a:chOff x="5581650" y="3128963"/>
              <a:chExt cx="423863" cy="320675"/>
            </a:xfrm>
          </p:grpSpPr>
          <p:pic>
            <p:nvPicPr>
              <p:cNvPr id="16827" name="Picture 1054" descr="laptop_keyboard"/>
              <p:cNvPicPr>
                <a:picLocks noChangeAspect="1"/>
              </p:cNvPicPr>
              <p:nvPr/>
            </p:nvPicPr>
            <p:blipFill>
              <a:blip r:embed="rId23"/>
              <a:stretch>
                <a:fillRect/>
              </a:stretch>
            </p:blipFill>
            <p:spPr>
              <a:xfrm rot="109064" flipH="1">
                <a:off x="5581650" y="3290888"/>
                <a:ext cx="363538" cy="158750"/>
              </a:xfrm>
              <a:prstGeom prst="rect">
                <a:avLst/>
              </a:prstGeom>
              <a:noFill/>
              <a:ln w="9525">
                <a:noFill/>
              </a:ln>
            </p:spPr>
          </p:pic>
          <p:sp>
            <p:nvSpPr>
              <p:cNvPr id="16828" name="Freeform 1055"/>
              <p:cNvSpPr/>
              <p:nvPr/>
            </p:nvSpPr>
            <p:spPr>
              <a:xfrm>
                <a:off x="5702300" y="3135313"/>
                <a:ext cx="292100"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16829" name="Picture 1056" descr="screen"/>
              <p:cNvPicPr>
                <a:picLocks noChangeAspect="1"/>
              </p:cNvPicPr>
              <p:nvPr/>
            </p:nvPicPr>
            <p:blipFill>
              <a:blip r:embed="rId24"/>
              <a:stretch>
                <a:fillRect/>
              </a:stretch>
            </p:blipFill>
            <p:spPr>
              <a:xfrm>
                <a:off x="5716588" y="3140075"/>
                <a:ext cx="266700" cy="190500"/>
              </a:xfrm>
              <a:prstGeom prst="rect">
                <a:avLst/>
              </a:prstGeom>
              <a:noFill/>
              <a:ln w="9525">
                <a:noFill/>
              </a:ln>
            </p:spPr>
          </p:pic>
          <p:sp>
            <p:nvSpPr>
              <p:cNvPr id="16830" name="Freeform 1057"/>
              <p:cNvSpPr/>
              <p:nvPr/>
            </p:nvSpPr>
            <p:spPr>
              <a:xfrm>
                <a:off x="5756275" y="3128963"/>
                <a:ext cx="247650"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16831" name="Freeform 1058"/>
              <p:cNvSpPr/>
              <p:nvPr/>
            </p:nvSpPr>
            <p:spPr>
              <a:xfrm>
                <a:off x="5700713" y="3128963"/>
                <a:ext cx="68262"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16832" name="Freeform 1059"/>
              <p:cNvSpPr/>
              <p:nvPr/>
            </p:nvSpPr>
            <p:spPr>
              <a:xfrm>
                <a:off x="5927725" y="3157538"/>
                <a:ext cx="74613"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16833" name="Freeform 1060"/>
              <p:cNvSpPr/>
              <p:nvPr/>
            </p:nvSpPr>
            <p:spPr>
              <a:xfrm>
                <a:off x="5699125" y="3281363"/>
                <a:ext cx="27146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16834" name="Freeform 1061"/>
              <p:cNvSpPr/>
              <p:nvPr/>
            </p:nvSpPr>
            <p:spPr>
              <a:xfrm>
                <a:off x="5935663" y="3159125"/>
                <a:ext cx="69850"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16835" name="Freeform 1062"/>
              <p:cNvSpPr/>
              <p:nvPr/>
            </p:nvSpPr>
            <p:spPr>
              <a:xfrm>
                <a:off x="5699125" y="3290888"/>
                <a:ext cx="242888"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16836" name="Group 1063"/>
              <p:cNvGrpSpPr/>
              <p:nvPr/>
            </p:nvGrpSpPr>
            <p:grpSpPr>
              <a:xfrm>
                <a:off x="5695950" y="3355975"/>
                <a:ext cx="80963" cy="38100"/>
                <a:chOff x="1740" y="2642"/>
                <a:chExt cx="752" cy="327"/>
              </a:xfrm>
            </p:grpSpPr>
            <p:sp>
              <p:nvSpPr>
                <p:cNvPr id="16843"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16844"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16845"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16846"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16847"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16848"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16837" name="Freeform 1070"/>
              <p:cNvSpPr/>
              <p:nvPr/>
            </p:nvSpPr>
            <p:spPr>
              <a:xfrm>
                <a:off x="5835650" y="3362325"/>
                <a:ext cx="10001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16838" name="Freeform 1071"/>
              <p:cNvSpPr/>
              <p:nvPr/>
            </p:nvSpPr>
            <p:spPr>
              <a:xfrm>
                <a:off x="5583238" y="3368675"/>
                <a:ext cx="254000"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839" name="Freeform 1072"/>
              <p:cNvSpPr/>
              <p:nvPr/>
            </p:nvSpPr>
            <p:spPr>
              <a:xfrm>
                <a:off x="5583238" y="3354388"/>
                <a:ext cx="1587"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16840" name="Freeform 1073"/>
              <p:cNvSpPr/>
              <p:nvPr/>
            </p:nvSpPr>
            <p:spPr>
              <a:xfrm>
                <a:off x="5583238" y="3294063"/>
                <a:ext cx="117475"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16841" name="Freeform 1074"/>
              <p:cNvSpPr/>
              <p:nvPr/>
            </p:nvSpPr>
            <p:spPr>
              <a:xfrm>
                <a:off x="5591175" y="3357563"/>
                <a:ext cx="241300"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842" name="Freeform 1075"/>
              <p:cNvSpPr/>
              <p:nvPr/>
            </p:nvSpPr>
            <p:spPr>
              <a:xfrm flipV="1">
                <a:off x="5830888" y="3352800"/>
                <a:ext cx="9842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pic>
          <p:nvPicPr>
            <p:cNvPr id="16494" name="Picture 1077" descr="desktop_computer_stylized_medium"/>
            <p:cNvPicPr>
              <a:picLocks noChangeAspect="1"/>
            </p:cNvPicPr>
            <p:nvPr/>
          </p:nvPicPr>
          <p:blipFill>
            <a:blip r:embed="rId13"/>
            <a:stretch>
              <a:fillRect/>
            </a:stretch>
          </p:blipFill>
          <p:spPr>
            <a:xfrm flipH="1">
              <a:off x="6156325" y="3300413"/>
              <a:ext cx="342900" cy="334962"/>
            </a:xfrm>
            <a:prstGeom prst="rect">
              <a:avLst/>
            </a:prstGeom>
            <a:noFill/>
            <a:ln w="9525">
              <a:noFill/>
            </a:ln>
          </p:spPr>
        </p:pic>
        <p:sp>
          <p:nvSpPr>
            <p:cNvPr id="16495" name="Freeform 1078"/>
            <p:cNvSpPr/>
            <p:nvPr/>
          </p:nvSpPr>
          <p:spPr>
            <a:xfrm flipH="1">
              <a:off x="6302568" y="3332533"/>
              <a:ext cx="161685" cy="153507"/>
            </a:xfrm>
            <a:custGeom>
              <a:avLst/>
              <a:gdLst>
                <a:gd name="txL" fmla="*/ 0 w 356"/>
                <a:gd name="txT" fmla="*/ 0 h 368"/>
                <a:gd name="txR" fmla="*/ 356 w 356"/>
                <a:gd name="txB" fmla="*/ 368 h 368"/>
              </a:gdLst>
              <a:ahLst/>
              <a:cxnLst>
                <a:cxn ang="0">
                  <a:pos x="0" y="0"/>
                </a:cxn>
                <a:cxn ang="0">
                  <a:pos x="2147483646" y="2147483646"/>
                </a:cxn>
                <a:cxn ang="0">
                  <a:pos x="2147483646" y="2147483646"/>
                </a:cxn>
                <a:cxn ang="0">
                  <a:pos x="2147483646" y="214748364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pic>
          <p:nvPicPr>
            <p:cNvPr id="16496" name="Picture 1081" descr="laptop_keyboard"/>
            <p:cNvPicPr>
              <a:picLocks noChangeAspect="1"/>
            </p:cNvPicPr>
            <p:nvPr/>
          </p:nvPicPr>
          <p:blipFill>
            <a:blip r:embed="rId21"/>
            <a:stretch>
              <a:fillRect/>
            </a:stretch>
          </p:blipFill>
          <p:spPr>
            <a:xfrm rot="109064" flipH="1">
              <a:off x="7329488" y="5672138"/>
              <a:ext cx="388937" cy="158750"/>
            </a:xfrm>
            <a:prstGeom prst="rect">
              <a:avLst/>
            </a:prstGeom>
            <a:noFill/>
            <a:ln w="9525">
              <a:noFill/>
            </a:ln>
          </p:spPr>
        </p:pic>
        <p:sp>
          <p:nvSpPr>
            <p:cNvPr id="16497" name="Freeform 1082"/>
            <p:cNvSpPr/>
            <p:nvPr/>
          </p:nvSpPr>
          <p:spPr>
            <a:xfrm>
              <a:off x="7458075" y="55165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16498" name="Picture 1083" descr="screen"/>
            <p:cNvPicPr>
              <a:picLocks noChangeAspect="1"/>
            </p:cNvPicPr>
            <p:nvPr/>
          </p:nvPicPr>
          <p:blipFill>
            <a:blip r:embed="rId22"/>
            <a:stretch>
              <a:fillRect/>
            </a:stretch>
          </p:blipFill>
          <p:spPr>
            <a:xfrm>
              <a:off x="7473950" y="5521325"/>
              <a:ext cx="284163" cy="190500"/>
            </a:xfrm>
            <a:prstGeom prst="rect">
              <a:avLst/>
            </a:prstGeom>
            <a:noFill/>
            <a:ln w="9525">
              <a:noFill/>
            </a:ln>
          </p:spPr>
        </p:pic>
        <p:sp>
          <p:nvSpPr>
            <p:cNvPr id="16499" name="Freeform 1084"/>
            <p:cNvSpPr/>
            <p:nvPr/>
          </p:nvSpPr>
          <p:spPr>
            <a:xfrm>
              <a:off x="7515225" y="55102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16500" name="Freeform 1085"/>
            <p:cNvSpPr/>
            <p:nvPr/>
          </p:nvSpPr>
          <p:spPr>
            <a:xfrm>
              <a:off x="7456488" y="55102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16501" name="Freeform 1086"/>
            <p:cNvSpPr/>
            <p:nvPr/>
          </p:nvSpPr>
          <p:spPr>
            <a:xfrm>
              <a:off x="7699375" y="55387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16502" name="Freeform 1087"/>
            <p:cNvSpPr/>
            <p:nvPr/>
          </p:nvSpPr>
          <p:spPr>
            <a:xfrm>
              <a:off x="7454900" y="56626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16503" name="Freeform 1088"/>
            <p:cNvSpPr/>
            <p:nvPr/>
          </p:nvSpPr>
          <p:spPr>
            <a:xfrm>
              <a:off x="7707313" y="55403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16504" name="Freeform 1089"/>
            <p:cNvSpPr/>
            <p:nvPr/>
          </p:nvSpPr>
          <p:spPr>
            <a:xfrm>
              <a:off x="7454900" y="56721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16505" name="Group 1090"/>
            <p:cNvGrpSpPr/>
            <p:nvPr/>
          </p:nvGrpSpPr>
          <p:grpSpPr>
            <a:xfrm>
              <a:off x="7451725" y="5737225"/>
              <a:ext cx="87313" cy="38100"/>
              <a:chOff x="1740" y="2642"/>
              <a:chExt cx="752" cy="327"/>
            </a:xfrm>
          </p:grpSpPr>
          <p:sp>
            <p:nvSpPr>
              <p:cNvPr id="16821"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16822"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16823"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16824"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16825"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16826"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16506" name="Freeform 1097"/>
            <p:cNvSpPr/>
            <p:nvPr/>
          </p:nvSpPr>
          <p:spPr>
            <a:xfrm>
              <a:off x="7600950" y="57435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16507" name="Freeform 1098"/>
            <p:cNvSpPr/>
            <p:nvPr/>
          </p:nvSpPr>
          <p:spPr>
            <a:xfrm>
              <a:off x="7329488" y="57499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508" name="Freeform 1099"/>
            <p:cNvSpPr/>
            <p:nvPr/>
          </p:nvSpPr>
          <p:spPr>
            <a:xfrm>
              <a:off x="7331075" y="57356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16509" name="Freeform 1100"/>
            <p:cNvSpPr/>
            <p:nvPr/>
          </p:nvSpPr>
          <p:spPr>
            <a:xfrm>
              <a:off x="7331075" y="56753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16510" name="Freeform 1101"/>
            <p:cNvSpPr/>
            <p:nvPr/>
          </p:nvSpPr>
          <p:spPr>
            <a:xfrm>
              <a:off x="7339013" y="57388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16511" name="Freeform 1102"/>
            <p:cNvSpPr/>
            <p:nvPr/>
          </p:nvSpPr>
          <p:spPr>
            <a:xfrm flipV="1">
              <a:off x="7596188" y="57340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16512" name="Group 1103"/>
            <p:cNvGrpSpPr/>
            <p:nvPr/>
          </p:nvGrpSpPr>
          <p:grpSpPr>
            <a:xfrm>
              <a:off x="6351588" y="2493963"/>
              <a:ext cx="390525" cy="169862"/>
              <a:chOff x="4650" y="1129"/>
              <a:chExt cx="246" cy="95"/>
            </a:xfrm>
          </p:grpSpPr>
          <p:sp>
            <p:nvSpPr>
              <p:cNvPr id="1681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1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1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16" name="Group 1107"/>
              <p:cNvGrpSpPr/>
              <p:nvPr/>
            </p:nvGrpSpPr>
            <p:grpSpPr>
              <a:xfrm>
                <a:off x="4699" y="1145"/>
                <a:ext cx="138" cy="29"/>
                <a:chOff x="2468" y="1332"/>
                <a:chExt cx="310" cy="60"/>
              </a:xfrm>
            </p:grpSpPr>
            <p:sp>
              <p:nvSpPr>
                <p:cNvPr id="16819"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820"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817" name="Line 111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818" name="Line 111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13" name="Group 1112"/>
            <p:cNvGrpSpPr/>
            <p:nvPr/>
          </p:nvGrpSpPr>
          <p:grpSpPr>
            <a:xfrm>
              <a:off x="6051550" y="3641725"/>
              <a:ext cx="390525" cy="169863"/>
              <a:chOff x="4650" y="1129"/>
              <a:chExt cx="246" cy="95"/>
            </a:xfrm>
          </p:grpSpPr>
          <p:sp>
            <p:nvSpPr>
              <p:cNvPr id="1680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0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80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08" name="Group 1116"/>
              <p:cNvGrpSpPr/>
              <p:nvPr/>
            </p:nvGrpSpPr>
            <p:grpSpPr>
              <a:xfrm>
                <a:off x="4699" y="1145"/>
                <a:ext cx="138" cy="29"/>
                <a:chOff x="2468" y="1332"/>
                <a:chExt cx="310" cy="60"/>
              </a:xfrm>
            </p:grpSpPr>
            <p:sp>
              <p:nvSpPr>
                <p:cNvPr id="16811"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812"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809" name="Line 11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810" name="Line 11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14" name="Group 1121"/>
            <p:cNvGrpSpPr/>
            <p:nvPr/>
          </p:nvGrpSpPr>
          <p:grpSpPr>
            <a:xfrm>
              <a:off x="6248400" y="4852988"/>
              <a:ext cx="617538" cy="247650"/>
              <a:chOff x="2356" y="1300"/>
              <a:chExt cx="555" cy="194"/>
            </a:xfrm>
          </p:grpSpPr>
          <p:sp>
            <p:nvSpPr>
              <p:cNvPr id="1679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9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9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800" name="Group 1125"/>
              <p:cNvGrpSpPr/>
              <p:nvPr/>
            </p:nvGrpSpPr>
            <p:grpSpPr>
              <a:xfrm>
                <a:off x="2468" y="1332"/>
                <a:ext cx="310" cy="60"/>
                <a:chOff x="2468" y="1332"/>
                <a:chExt cx="310" cy="60"/>
              </a:xfrm>
            </p:grpSpPr>
            <p:sp>
              <p:nvSpPr>
                <p:cNvPr id="16803"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804"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801" name="Line 1128"/>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802" name="Line 1129"/>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15" name="Group 1130"/>
            <p:cNvGrpSpPr/>
            <p:nvPr/>
          </p:nvGrpSpPr>
          <p:grpSpPr>
            <a:xfrm>
              <a:off x="6969125" y="4510088"/>
              <a:ext cx="617538" cy="247650"/>
              <a:chOff x="2356" y="1300"/>
              <a:chExt cx="555" cy="194"/>
            </a:xfrm>
          </p:grpSpPr>
          <p:sp>
            <p:nvSpPr>
              <p:cNvPr id="1678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9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9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792" name="Group 1134"/>
              <p:cNvGrpSpPr/>
              <p:nvPr/>
            </p:nvGrpSpPr>
            <p:grpSpPr>
              <a:xfrm>
                <a:off x="2468" y="1332"/>
                <a:ext cx="310" cy="60"/>
                <a:chOff x="2468" y="1332"/>
                <a:chExt cx="310" cy="60"/>
              </a:xfrm>
            </p:grpSpPr>
            <p:sp>
              <p:nvSpPr>
                <p:cNvPr id="16795"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796"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793" name="Line 1137"/>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794" name="Line 1138"/>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16" name="Group 1139"/>
            <p:cNvGrpSpPr/>
            <p:nvPr/>
          </p:nvGrpSpPr>
          <p:grpSpPr>
            <a:xfrm>
              <a:off x="7585075" y="4811713"/>
              <a:ext cx="617538" cy="247650"/>
              <a:chOff x="2356" y="1300"/>
              <a:chExt cx="555" cy="194"/>
            </a:xfrm>
          </p:grpSpPr>
          <p:sp>
            <p:nvSpPr>
              <p:cNvPr id="1678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8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78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784" name="Group 1143"/>
              <p:cNvGrpSpPr/>
              <p:nvPr/>
            </p:nvGrpSpPr>
            <p:grpSpPr>
              <a:xfrm>
                <a:off x="2468" y="1332"/>
                <a:ext cx="310" cy="60"/>
                <a:chOff x="2468" y="1332"/>
                <a:chExt cx="310" cy="60"/>
              </a:xfrm>
            </p:grpSpPr>
            <p:sp>
              <p:nvSpPr>
                <p:cNvPr id="16787"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788"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785" name="Line 1146"/>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786" name="Line 1147"/>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17" name="Group 3"/>
            <p:cNvGrpSpPr/>
            <p:nvPr/>
          </p:nvGrpSpPr>
          <p:grpSpPr>
            <a:xfrm>
              <a:off x="5964238" y="3135313"/>
              <a:ext cx="314325" cy="334962"/>
              <a:chOff x="5974579" y="3105349"/>
              <a:chExt cx="347997" cy="396620"/>
            </a:xfrm>
          </p:grpSpPr>
          <p:pic>
            <p:nvPicPr>
              <p:cNvPr id="16779" name="Picture 555" descr="fridge2.png"/>
              <p:cNvPicPr>
                <a:picLocks noChangeAspect="1"/>
              </p:cNvPicPr>
              <p:nvPr/>
            </p:nvPicPr>
            <p:blipFill>
              <a:blip r:embed="rId25"/>
              <a:stretch>
                <a:fillRect/>
              </a:stretch>
            </p:blipFill>
            <p:spPr>
              <a:xfrm>
                <a:off x="6074343" y="3164942"/>
                <a:ext cx="189578" cy="337027"/>
              </a:xfrm>
              <a:prstGeom prst="rect">
                <a:avLst/>
              </a:prstGeom>
              <a:noFill/>
              <a:ln w="9525">
                <a:noFill/>
              </a:ln>
            </p:spPr>
          </p:pic>
          <p:pic>
            <p:nvPicPr>
              <p:cNvPr id="16780" name="Picture 1115" descr="antenna_stylized"/>
              <p:cNvPicPr>
                <a:picLocks noChangeAspect="1"/>
              </p:cNvPicPr>
              <p:nvPr/>
            </p:nvPicPr>
            <p:blipFill>
              <a:blip r:embed="rId26"/>
              <a:stretch>
                <a:fillRect/>
              </a:stretch>
            </p:blipFill>
            <p:spPr>
              <a:xfrm>
                <a:off x="5974579" y="3105349"/>
                <a:ext cx="347997" cy="167557"/>
              </a:xfrm>
              <a:prstGeom prst="rect">
                <a:avLst/>
              </a:prstGeom>
              <a:noFill/>
              <a:ln w="9525">
                <a:noFill/>
              </a:ln>
            </p:spPr>
          </p:pic>
        </p:grpSp>
        <p:pic>
          <p:nvPicPr>
            <p:cNvPr id="16518" name="Picture 603" descr="car_icon_small"/>
            <p:cNvPicPr>
              <a:picLocks noChangeAspect="1"/>
            </p:cNvPicPr>
            <p:nvPr/>
          </p:nvPicPr>
          <p:blipFill>
            <a:blip r:embed="rId27"/>
            <a:stretch>
              <a:fillRect/>
            </a:stretch>
          </p:blipFill>
          <p:spPr>
            <a:xfrm>
              <a:off x="6373813" y="1744663"/>
              <a:ext cx="849312" cy="168275"/>
            </a:xfrm>
            <a:prstGeom prst="rect">
              <a:avLst/>
            </a:prstGeom>
            <a:noFill/>
            <a:ln w="9525">
              <a:noFill/>
            </a:ln>
          </p:spPr>
        </p:pic>
        <p:pic>
          <p:nvPicPr>
            <p:cNvPr id="16519" name="Picture 814" descr="light2.png"/>
            <p:cNvPicPr>
              <a:picLocks noChangeAspect="1"/>
            </p:cNvPicPr>
            <p:nvPr/>
          </p:nvPicPr>
          <p:blipFill>
            <a:blip r:embed="rId28"/>
            <a:stretch>
              <a:fillRect/>
            </a:stretch>
          </p:blipFill>
          <p:spPr>
            <a:xfrm flipH="1">
              <a:off x="6707188" y="2019300"/>
              <a:ext cx="92075" cy="406400"/>
            </a:xfrm>
            <a:prstGeom prst="rect">
              <a:avLst/>
            </a:prstGeom>
            <a:noFill/>
            <a:ln w="9525">
              <a:noFill/>
            </a:ln>
          </p:spPr>
        </p:pic>
        <p:pic>
          <p:nvPicPr>
            <p:cNvPr id="16520" name="Picture 1017" descr="antenna_stylized"/>
            <p:cNvPicPr>
              <a:picLocks noChangeAspect="1"/>
            </p:cNvPicPr>
            <p:nvPr/>
          </p:nvPicPr>
          <p:blipFill>
            <a:blip r:embed="rId18"/>
            <a:stretch>
              <a:fillRect/>
            </a:stretch>
          </p:blipFill>
          <p:spPr>
            <a:xfrm>
              <a:off x="6511925" y="1946275"/>
              <a:ext cx="531813" cy="223838"/>
            </a:xfrm>
            <a:prstGeom prst="rect">
              <a:avLst/>
            </a:prstGeom>
            <a:noFill/>
            <a:ln w="9525">
              <a:noFill/>
            </a:ln>
          </p:spPr>
        </p:pic>
        <p:pic>
          <p:nvPicPr>
            <p:cNvPr id="16521" name="Picture 1017" descr="antenna_stylized"/>
            <p:cNvPicPr>
              <a:picLocks noChangeAspect="1"/>
            </p:cNvPicPr>
            <p:nvPr/>
          </p:nvPicPr>
          <p:blipFill>
            <a:blip r:embed="rId18"/>
            <a:stretch>
              <a:fillRect/>
            </a:stretch>
          </p:blipFill>
          <p:spPr>
            <a:xfrm>
              <a:off x="6586538" y="1685925"/>
              <a:ext cx="530225" cy="223838"/>
            </a:xfrm>
            <a:prstGeom prst="rect">
              <a:avLst/>
            </a:prstGeom>
            <a:noFill/>
            <a:ln w="9525">
              <a:noFill/>
            </a:ln>
          </p:spPr>
        </p:pic>
        <p:grpSp>
          <p:nvGrpSpPr>
            <p:cNvPr id="16522" name="Group 347"/>
            <p:cNvGrpSpPr/>
            <p:nvPr/>
          </p:nvGrpSpPr>
          <p:grpSpPr>
            <a:xfrm>
              <a:off x="6220922" y="4838544"/>
              <a:ext cx="660165" cy="269566"/>
              <a:chOff x="1871277" y="1576300"/>
              <a:chExt cx="1128371" cy="437861"/>
            </a:xfrm>
          </p:grpSpPr>
          <p:sp>
            <p:nvSpPr>
              <p:cNvPr id="829" name="Oval 828"/>
              <p:cNvSpPr>
                <a:spLocks noChangeArrowheads="1"/>
              </p:cNvSpPr>
              <p:nvPr/>
            </p:nvSpPr>
            <p:spPr bwMode="auto">
              <a:xfrm flipV="1">
                <a:off x="1874829" y="1696014"/>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30" name="Rectangle 829"/>
              <p:cNvSpPr/>
              <p:nvPr/>
            </p:nvSpPr>
            <p:spPr bwMode="auto">
              <a:xfrm>
                <a:off x="1872116" y="1739857"/>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31" name="Oval 830"/>
              <p:cNvSpPr>
                <a:spLocks noChangeArrowheads="1"/>
              </p:cNvSpPr>
              <p:nvPr/>
            </p:nvSpPr>
            <p:spPr bwMode="auto">
              <a:xfrm flipV="1">
                <a:off x="1872116" y="1577380"/>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32" name="Freeform 831"/>
              <p:cNvSpPr/>
              <p:nvPr/>
            </p:nvSpPr>
            <p:spPr bwMode="auto">
              <a:xfrm>
                <a:off x="2159736" y="1675382"/>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33" name="Freeform 832"/>
              <p:cNvSpPr/>
              <p:nvPr/>
            </p:nvSpPr>
            <p:spPr bwMode="auto">
              <a:xfrm>
                <a:off x="2102754" y="1634118"/>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34" name="Freeform 833"/>
              <p:cNvSpPr/>
              <p:nvPr/>
            </p:nvSpPr>
            <p:spPr bwMode="auto">
              <a:xfrm>
                <a:off x="2536897" y="172696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35" name="Freeform 834"/>
              <p:cNvSpPr/>
              <p:nvPr/>
            </p:nvSpPr>
            <p:spPr bwMode="auto">
              <a:xfrm>
                <a:off x="2091900" y="1729541"/>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36" name="Straight Connector 835"/>
              <p:cNvCxnSpPr>
                <a:cxnSpLocks noChangeShapeType="1"/>
                <a:endCxn id="831" idx="2"/>
              </p:cNvCxnSpPr>
              <p:nvPr/>
            </p:nvCxnSpPr>
            <p:spPr bwMode="auto">
              <a:xfrm flipH="1" flipV="1">
                <a:off x="1872116" y="1737278"/>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37" name="Straight Connector 836"/>
              <p:cNvCxnSpPr>
                <a:cxnSpLocks noChangeShapeType="1"/>
              </p:cNvCxnSpPr>
              <p:nvPr/>
            </p:nvCxnSpPr>
            <p:spPr bwMode="auto">
              <a:xfrm flipH="1" flipV="1">
                <a:off x="2998175" y="173469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23" name="Group 347"/>
            <p:cNvGrpSpPr/>
            <p:nvPr/>
          </p:nvGrpSpPr>
          <p:grpSpPr>
            <a:xfrm>
              <a:off x="6933466" y="4503243"/>
              <a:ext cx="660165" cy="269566"/>
              <a:chOff x="1871277" y="1576300"/>
              <a:chExt cx="1128371" cy="437861"/>
            </a:xfrm>
          </p:grpSpPr>
          <p:sp>
            <p:nvSpPr>
              <p:cNvPr id="820" name="Oval 819"/>
              <p:cNvSpPr>
                <a:spLocks noChangeArrowheads="1"/>
              </p:cNvSpPr>
              <p:nvPr/>
            </p:nvSpPr>
            <p:spPr bwMode="auto">
              <a:xfrm flipV="1">
                <a:off x="1875246" y="1693905"/>
                <a:ext cx="1123346" cy="31979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1" name="Rectangle 820"/>
              <p:cNvSpPr/>
              <p:nvPr/>
            </p:nvSpPr>
            <p:spPr bwMode="auto">
              <a:xfrm>
                <a:off x="1872532" y="1737749"/>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22" name="Oval 821"/>
              <p:cNvSpPr>
                <a:spLocks noChangeArrowheads="1"/>
              </p:cNvSpPr>
              <p:nvPr/>
            </p:nvSpPr>
            <p:spPr bwMode="auto">
              <a:xfrm flipV="1">
                <a:off x="1872532" y="1575272"/>
                <a:ext cx="1123346" cy="31979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3" name="Freeform 822"/>
              <p:cNvSpPr/>
              <p:nvPr/>
            </p:nvSpPr>
            <p:spPr bwMode="auto">
              <a:xfrm>
                <a:off x="2160152" y="1670695"/>
                <a:ext cx="548106" cy="1624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24" name="Freeform 823"/>
              <p:cNvSpPr/>
              <p:nvPr/>
            </p:nvSpPr>
            <p:spPr bwMode="auto">
              <a:xfrm>
                <a:off x="2103171" y="1632009"/>
                <a:ext cx="662069"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5" name="Freeform 824"/>
              <p:cNvSpPr/>
              <p:nvPr/>
            </p:nvSpPr>
            <p:spPr bwMode="auto">
              <a:xfrm>
                <a:off x="2537314" y="1727433"/>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6" name="Freeform 825"/>
              <p:cNvSpPr/>
              <p:nvPr/>
            </p:nvSpPr>
            <p:spPr bwMode="auto">
              <a:xfrm>
                <a:off x="2089603" y="1730011"/>
                <a:ext cx="241493" cy="9542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27" name="Straight Connector 826"/>
              <p:cNvCxnSpPr>
                <a:cxnSpLocks noChangeShapeType="1"/>
                <a:endCxn id="822" idx="2"/>
              </p:cNvCxnSpPr>
              <p:nvPr/>
            </p:nvCxnSpPr>
            <p:spPr bwMode="auto">
              <a:xfrm flipH="1" flipV="1">
                <a:off x="1872532" y="173516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28" name="Straight Connector 827"/>
              <p:cNvCxnSpPr>
                <a:cxnSpLocks noChangeShapeType="1"/>
              </p:cNvCxnSpPr>
              <p:nvPr/>
            </p:nvCxnSpPr>
            <p:spPr bwMode="auto">
              <a:xfrm flipH="1" flipV="1">
                <a:off x="2995877" y="1735169"/>
                <a:ext cx="2714" cy="12121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24" name="Group 347"/>
            <p:cNvGrpSpPr/>
            <p:nvPr/>
          </p:nvGrpSpPr>
          <p:grpSpPr>
            <a:xfrm>
              <a:off x="7563920" y="4800505"/>
              <a:ext cx="660165" cy="269566"/>
              <a:chOff x="1871277" y="1576300"/>
              <a:chExt cx="1128371" cy="437861"/>
            </a:xfrm>
          </p:grpSpPr>
          <p:sp>
            <p:nvSpPr>
              <p:cNvPr id="811" name="Oval 810"/>
              <p:cNvSpPr>
                <a:spLocks noChangeArrowheads="1"/>
              </p:cNvSpPr>
              <p:nvPr/>
            </p:nvSpPr>
            <p:spPr bwMode="auto">
              <a:xfrm flipV="1">
                <a:off x="1874875" y="1695907"/>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2" name="Rectangle 811"/>
              <p:cNvSpPr/>
              <p:nvPr/>
            </p:nvSpPr>
            <p:spPr bwMode="auto">
              <a:xfrm>
                <a:off x="1872162" y="1739750"/>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13" name="Oval 812"/>
              <p:cNvSpPr>
                <a:spLocks noChangeArrowheads="1"/>
              </p:cNvSpPr>
              <p:nvPr/>
            </p:nvSpPr>
            <p:spPr bwMode="auto">
              <a:xfrm flipV="1">
                <a:off x="1872162" y="1577273"/>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4" name="Freeform 813"/>
              <p:cNvSpPr/>
              <p:nvPr/>
            </p:nvSpPr>
            <p:spPr bwMode="auto">
              <a:xfrm>
                <a:off x="2159782" y="1675275"/>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15" name="Freeform 814"/>
              <p:cNvSpPr/>
              <p:nvPr/>
            </p:nvSpPr>
            <p:spPr bwMode="auto">
              <a:xfrm>
                <a:off x="2102800" y="1634011"/>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6" name="Freeform 815"/>
              <p:cNvSpPr/>
              <p:nvPr/>
            </p:nvSpPr>
            <p:spPr bwMode="auto">
              <a:xfrm>
                <a:off x="2536944" y="172685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7" name="Freeform 816"/>
              <p:cNvSpPr/>
              <p:nvPr/>
            </p:nvSpPr>
            <p:spPr bwMode="auto">
              <a:xfrm>
                <a:off x="2091947" y="1729434"/>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18" name="Straight Connector 817"/>
              <p:cNvCxnSpPr>
                <a:cxnSpLocks noChangeShapeType="1"/>
                <a:endCxn id="813" idx="2"/>
              </p:cNvCxnSpPr>
              <p:nvPr/>
            </p:nvCxnSpPr>
            <p:spPr bwMode="auto">
              <a:xfrm flipH="1" flipV="1">
                <a:off x="1872162" y="1737170"/>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19" name="Straight Connector 818"/>
              <p:cNvCxnSpPr>
                <a:cxnSpLocks noChangeShapeType="1"/>
              </p:cNvCxnSpPr>
              <p:nvPr/>
            </p:nvCxnSpPr>
            <p:spPr bwMode="auto">
              <a:xfrm flipH="1" flipV="1">
                <a:off x="2998221" y="1734592"/>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25" name="Group 347"/>
            <p:cNvGrpSpPr/>
            <p:nvPr/>
          </p:nvGrpSpPr>
          <p:grpSpPr>
            <a:xfrm>
              <a:off x="6050373" y="3620176"/>
              <a:ext cx="425094" cy="228319"/>
              <a:chOff x="1871277" y="1576300"/>
              <a:chExt cx="1128371" cy="437861"/>
            </a:xfrm>
          </p:grpSpPr>
          <p:sp>
            <p:nvSpPr>
              <p:cNvPr id="802" name="Oval 801"/>
              <p:cNvSpPr>
                <a:spLocks noChangeArrowheads="1"/>
              </p:cNvSpPr>
              <p:nvPr/>
            </p:nvSpPr>
            <p:spPr bwMode="auto">
              <a:xfrm flipV="1">
                <a:off x="1874401" y="1694388"/>
                <a:ext cx="1125103"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03" name="Rectangle 802"/>
              <p:cNvSpPr/>
              <p:nvPr/>
            </p:nvSpPr>
            <p:spPr bwMode="auto">
              <a:xfrm>
                <a:off x="1870189" y="1740061"/>
                <a:ext cx="1129316"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04" name="Oval 803"/>
              <p:cNvSpPr>
                <a:spLocks noChangeArrowheads="1"/>
              </p:cNvSpPr>
              <p:nvPr/>
            </p:nvSpPr>
            <p:spPr bwMode="auto">
              <a:xfrm flipV="1">
                <a:off x="1870189" y="1575636"/>
                <a:ext cx="1125101"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05" name="Freeform 804"/>
              <p:cNvSpPr/>
              <p:nvPr/>
            </p:nvSpPr>
            <p:spPr bwMode="auto">
              <a:xfrm>
                <a:off x="2160944" y="1673073"/>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06" name="Freeform 805"/>
              <p:cNvSpPr/>
              <p:nvPr/>
            </p:nvSpPr>
            <p:spPr bwMode="auto">
              <a:xfrm>
                <a:off x="2101950" y="1633490"/>
                <a:ext cx="661578"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7" name="Freeform 806"/>
              <p:cNvSpPr/>
              <p:nvPr/>
            </p:nvSpPr>
            <p:spPr bwMode="auto">
              <a:xfrm>
                <a:off x="2535979" y="1727881"/>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8" name="Freeform 807"/>
              <p:cNvSpPr/>
              <p:nvPr/>
            </p:nvSpPr>
            <p:spPr bwMode="auto">
              <a:xfrm>
                <a:off x="2089310" y="1730927"/>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09" name="Straight Connector 808"/>
              <p:cNvCxnSpPr>
                <a:cxnSpLocks noChangeShapeType="1"/>
                <a:endCxn id="804" idx="2"/>
              </p:cNvCxnSpPr>
              <p:nvPr/>
            </p:nvCxnSpPr>
            <p:spPr bwMode="auto">
              <a:xfrm flipH="1" flipV="1">
                <a:off x="1870189" y="1737017"/>
                <a:ext cx="4213"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10" name="Straight Connector 809"/>
              <p:cNvCxnSpPr>
                <a:cxnSpLocks noChangeShapeType="1"/>
              </p:cNvCxnSpPr>
              <p:nvPr/>
            </p:nvCxnSpPr>
            <p:spPr bwMode="auto">
              <a:xfrm flipH="1" flipV="1">
                <a:off x="2995289" y="1733971"/>
                <a:ext cx="4215"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26" name="Group 347"/>
            <p:cNvGrpSpPr/>
            <p:nvPr/>
          </p:nvGrpSpPr>
          <p:grpSpPr>
            <a:xfrm>
              <a:off x="6347637" y="2481965"/>
              <a:ext cx="403071" cy="202807"/>
              <a:chOff x="1871277" y="1576300"/>
              <a:chExt cx="1128371" cy="437861"/>
            </a:xfrm>
          </p:grpSpPr>
          <p:sp>
            <p:nvSpPr>
              <p:cNvPr id="793" name="Oval 792"/>
              <p:cNvSpPr>
                <a:spLocks noChangeArrowheads="1"/>
              </p:cNvSpPr>
              <p:nvPr/>
            </p:nvSpPr>
            <p:spPr bwMode="auto">
              <a:xfrm flipV="1">
                <a:off x="1877892" y="1695110"/>
                <a:ext cx="1119914" cy="3187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4" name="Rectangle 793"/>
              <p:cNvSpPr/>
              <p:nvPr/>
            </p:nvSpPr>
            <p:spPr bwMode="auto">
              <a:xfrm>
                <a:off x="1873449" y="1739674"/>
                <a:ext cx="1124357" cy="1165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95" name="Oval 794"/>
              <p:cNvSpPr>
                <a:spLocks noChangeArrowheads="1"/>
              </p:cNvSpPr>
              <p:nvPr/>
            </p:nvSpPr>
            <p:spPr bwMode="auto">
              <a:xfrm flipV="1">
                <a:off x="1873449" y="1575134"/>
                <a:ext cx="1119914" cy="31879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6" name="Freeform 795"/>
              <p:cNvSpPr/>
              <p:nvPr/>
            </p:nvSpPr>
            <p:spPr bwMode="auto">
              <a:xfrm>
                <a:off x="2162315" y="1671116"/>
                <a:ext cx="546626" cy="1611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97" name="Freeform 796"/>
              <p:cNvSpPr/>
              <p:nvPr/>
            </p:nvSpPr>
            <p:spPr bwMode="auto">
              <a:xfrm>
                <a:off x="2104543" y="1633408"/>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8" name="Freeform 797"/>
              <p:cNvSpPr/>
              <p:nvPr/>
            </p:nvSpPr>
            <p:spPr bwMode="auto">
              <a:xfrm>
                <a:off x="2535619" y="1725963"/>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9" name="Freeform 798"/>
              <p:cNvSpPr/>
              <p:nvPr/>
            </p:nvSpPr>
            <p:spPr bwMode="auto">
              <a:xfrm>
                <a:off x="2091209" y="1729390"/>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00" name="Straight Connector 799"/>
              <p:cNvCxnSpPr>
                <a:cxnSpLocks noChangeShapeType="1"/>
                <a:endCxn id="795" idx="2"/>
              </p:cNvCxnSpPr>
              <p:nvPr/>
            </p:nvCxnSpPr>
            <p:spPr bwMode="auto">
              <a:xfrm flipH="1" flipV="1">
                <a:off x="1873449" y="1736245"/>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01" name="Straight Connector 800"/>
              <p:cNvCxnSpPr>
                <a:cxnSpLocks noChangeShapeType="1"/>
              </p:cNvCxnSpPr>
              <p:nvPr/>
            </p:nvCxnSpPr>
            <p:spPr bwMode="auto">
              <a:xfrm flipH="1" flipV="1">
                <a:off x="2993363" y="1732819"/>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27" name="Group 589"/>
            <p:cNvGrpSpPr/>
            <p:nvPr/>
          </p:nvGrpSpPr>
          <p:grpSpPr>
            <a:xfrm>
              <a:off x="7678804" y="2388750"/>
              <a:ext cx="418211" cy="189727"/>
              <a:chOff x="7913987" y="1515773"/>
              <a:chExt cx="625138" cy="276534"/>
            </a:xfrm>
          </p:grpSpPr>
          <p:sp>
            <p:nvSpPr>
              <p:cNvPr id="784" name="Oval 783"/>
              <p:cNvSpPr>
                <a:spLocks noChangeArrowheads="1"/>
              </p:cNvSpPr>
              <p:nvPr/>
            </p:nvSpPr>
            <p:spPr bwMode="auto">
              <a:xfrm flipV="1">
                <a:off x="7916261" y="1595309"/>
                <a:ext cx="621721"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85" name="Rectangle 784"/>
              <p:cNvSpPr/>
              <p:nvPr/>
            </p:nvSpPr>
            <p:spPr bwMode="auto">
              <a:xfrm>
                <a:off x="7913888" y="1623080"/>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86" name="Oval 785"/>
              <p:cNvSpPr>
                <a:spLocks noChangeArrowheads="1"/>
              </p:cNvSpPr>
              <p:nvPr/>
            </p:nvSpPr>
            <p:spPr bwMode="auto">
              <a:xfrm flipV="1">
                <a:off x="7913888" y="1516627"/>
                <a:ext cx="621721"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87" name="Freeform 786"/>
              <p:cNvSpPr/>
              <p:nvPr/>
            </p:nvSpPr>
            <p:spPr bwMode="auto">
              <a:xfrm>
                <a:off x="8072877" y="1581424"/>
                <a:ext cx="303742"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88" name="Freeform 787"/>
              <p:cNvSpPr/>
              <p:nvPr/>
            </p:nvSpPr>
            <p:spPr bwMode="auto">
              <a:xfrm>
                <a:off x="8042029" y="1555968"/>
                <a:ext cx="365439"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9" name="Freeform 788"/>
              <p:cNvSpPr/>
              <p:nvPr/>
            </p:nvSpPr>
            <p:spPr bwMode="auto">
              <a:xfrm>
                <a:off x="8281700" y="1613823"/>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0" name="Freeform 789"/>
              <p:cNvSpPr/>
              <p:nvPr/>
            </p:nvSpPr>
            <p:spPr bwMode="auto">
              <a:xfrm>
                <a:off x="8034910" y="1616136"/>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91" name="Straight Connector 790"/>
              <p:cNvCxnSpPr>
                <a:cxnSpLocks noChangeShapeType="1"/>
                <a:endCxn id="786" idx="2"/>
              </p:cNvCxnSpPr>
              <p:nvPr/>
            </p:nvCxnSpPr>
            <p:spPr bwMode="auto">
              <a:xfrm flipH="1" flipV="1">
                <a:off x="7913888" y="161613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92" name="Straight Connector 791"/>
              <p:cNvCxnSpPr>
                <a:cxnSpLocks noChangeShapeType="1"/>
              </p:cNvCxnSpPr>
              <p:nvPr/>
            </p:nvCxnSpPr>
            <p:spPr bwMode="auto">
              <a:xfrm flipH="1" flipV="1">
                <a:off x="8535609" y="1618451"/>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16528" name="Group 590"/>
            <p:cNvGrpSpPr/>
            <p:nvPr/>
          </p:nvGrpSpPr>
          <p:grpSpPr>
            <a:xfrm>
              <a:off x="7187343" y="2485248"/>
              <a:ext cx="418211" cy="189727"/>
              <a:chOff x="7913987" y="1515773"/>
              <a:chExt cx="625138" cy="276534"/>
            </a:xfrm>
          </p:grpSpPr>
          <p:sp>
            <p:nvSpPr>
              <p:cNvPr id="775" name="Oval 774"/>
              <p:cNvSpPr>
                <a:spLocks noChangeArrowheads="1"/>
              </p:cNvSpPr>
              <p:nvPr/>
            </p:nvSpPr>
            <p:spPr bwMode="auto">
              <a:xfrm flipV="1">
                <a:off x="7915268" y="1593511"/>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76" name="Rectangle 775"/>
              <p:cNvSpPr/>
              <p:nvPr/>
            </p:nvSpPr>
            <p:spPr bwMode="auto">
              <a:xfrm>
                <a:off x="7912896" y="1623594"/>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77" name="Oval 776"/>
              <p:cNvSpPr>
                <a:spLocks noChangeArrowheads="1"/>
              </p:cNvSpPr>
              <p:nvPr/>
            </p:nvSpPr>
            <p:spPr bwMode="auto">
              <a:xfrm flipV="1">
                <a:off x="7912896" y="1514828"/>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78" name="Freeform 777"/>
              <p:cNvSpPr/>
              <p:nvPr/>
            </p:nvSpPr>
            <p:spPr bwMode="auto">
              <a:xfrm>
                <a:off x="8071885" y="1581939"/>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79" name="Freeform 778"/>
              <p:cNvSpPr/>
              <p:nvPr/>
            </p:nvSpPr>
            <p:spPr bwMode="auto">
              <a:xfrm>
                <a:off x="8041037" y="15541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0" name="Freeform 779"/>
              <p:cNvSpPr/>
              <p:nvPr/>
            </p:nvSpPr>
            <p:spPr bwMode="auto">
              <a:xfrm>
                <a:off x="8283081" y="161433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1" name="Freeform 780"/>
              <p:cNvSpPr/>
              <p:nvPr/>
            </p:nvSpPr>
            <p:spPr bwMode="auto">
              <a:xfrm>
                <a:off x="8033917" y="1614337"/>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82" name="Straight Connector 781"/>
              <p:cNvCxnSpPr>
                <a:cxnSpLocks noChangeShapeType="1"/>
                <a:endCxn id="777" idx="2"/>
              </p:cNvCxnSpPr>
              <p:nvPr/>
            </p:nvCxnSpPr>
            <p:spPr bwMode="auto">
              <a:xfrm flipH="1" flipV="1">
                <a:off x="7912896" y="161433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83" name="Straight Connector 782"/>
              <p:cNvCxnSpPr>
                <a:cxnSpLocks noChangeShapeType="1"/>
              </p:cNvCxnSpPr>
              <p:nvPr/>
            </p:nvCxnSpPr>
            <p:spPr bwMode="auto">
              <a:xfrm flipH="1" flipV="1">
                <a:off x="8536989" y="1618966"/>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16529" name="Group 591"/>
            <p:cNvGrpSpPr/>
            <p:nvPr/>
          </p:nvGrpSpPr>
          <p:grpSpPr>
            <a:xfrm>
              <a:off x="7195275" y="2751878"/>
              <a:ext cx="418211" cy="189727"/>
              <a:chOff x="7913987" y="1515773"/>
              <a:chExt cx="625138" cy="276534"/>
            </a:xfrm>
          </p:grpSpPr>
          <p:sp>
            <p:nvSpPr>
              <p:cNvPr id="766" name="Oval 765"/>
              <p:cNvSpPr>
                <a:spLocks noChangeArrowheads="1"/>
              </p:cNvSpPr>
              <p:nvPr/>
            </p:nvSpPr>
            <p:spPr bwMode="auto">
              <a:xfrm flipV="1">
                <a:off x="7915277" y="1593671"/>
                <a:ext cx="624093"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7" name="Rectangle 766"/>
              <p:cNvSpPr/>
              <p:nvPr/>
            </p:nvSpPr>
            <p:spPr bwMode="auto">
              <a:xfrm>
                <a:off x="7912903" y="162144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68" name="Oval 767"/>
              <p:cNvSpPr>
                <a:spLocks noChangeArrowheads="1"/>
              </p:cNvSpPr>
              <p:nvPr/>
            </p:nvSpPr>
            <p:spPr bwMode="auto">
              <a:xfrm flipV="1">
                <a:off x="7912903" y="1514989"/>
                <a:ext cx="624095"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9" name="Freeform 768"/>
              <p:cNvSpPr/>
              <p:nvPr/>
            </p:nvSpPr>
            <p:spPr bwMode="auto">
              <a:xfrm>
                <a:off x="8071894" y="1579786"/>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70" name="Freeform 769"/>
              <p:cNvSpPr/>
              <p:nvPr/>
            </p:nvSpPr>
            <p:spPr bwMode="auto">
              <a:xfrm>
                <a:off x="8041044" y="1554329"/>
                <a:ext cx="367813"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71" name="Freeform 770"/>
              <p:cNvSpPr/>
              <p:nvPr/>
            </p:nvSpPr>
            <p:spPr bwMode="auto">
              <a:xfrm>
                <a:off x="8283088" y="1614498"/>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72" name="Freeform 771"/>
              <p:cNvSpPr/>
              <p:nvPr/>
            </p:nvSpPr>
            <p:spPr bwMode="auto">
              <a:xfrm>
                <a:off x="8033926" y="1614498"/>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73" name="Straight Connector 772"/>
              <p:cNvCxnSpPr>
                <a:cxnSpLocks noChangeShapeType="1"/>
                <a:endCxn id="768" idx="2"/>
              </p:cNvCxnSpPr>
              <p:nvPr/>
            </p:nvCxnSpPr>
            <p:spPr bwMode="auto">
              <a:xfrm flipH="1" flipV="1">
                <a:off x="7912903" y="1614498"/>
                <a:ext cx="2374"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74" name="Straight Connector 773"/>
              <p:cNvCxnSpPr>
                <a:cxnSpLocks noChangeShapeType="1"/>
              </p:cNvCxnSpPr>
              <p:nvPr/>
            </p:nvCxnSpPr>
            <p:spPr bwMode="auto">
              <a:xfrm flipH="1" flipV="1">
                <a:off x="8536998" y="161912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16530" name="Group 592"/>
            <p:cNvGrpSpPr/>
            <p:nvPr/>
          </p:nvGrpSpPr>
          <p:grpSpPr>
            <a:xfrm>
              <a:off x="7088975" y="3633334"/>
              <a:ext cx="418211" cy="189727"/>
              <a:chOff x="7913987" y="1515773"/>
              <a:chExt cx="625138" cy="276534"/>
            </a:xfrm>
          </p:grpSpPr>
          <p:sp>
            <p:nvSpPr>
              <p:cNvPr id="757" name="Oval 756"/>
              <p:cNvSpPr>
                <a:spLocks noChangeArrowheads="1"/>
              </p:cNvSpPr>
              <p:nvPr/>
            </p:nvSpPr>
            <p:spPr bwMode="auto">
              <a:xfrm flipV="1">
                <a:off x="7915183" y="1595601"/>
                <a:ext cx="624095"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58" name="Rectangle 757"/>
              <p:cNvSpPr/>
              <p:nvPr/>
            </p:nvSpPr>
            <p:spPr bwMode="auto">
              <a:xfrm>
                <a:off x="7912811" y="162337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59" name="Oval 758"/>
              <p:cNvSpPr>
                <a:spLocks noChangeArrowheads="1"/>
              </p:cNvSpPr>
              <p:nvPr/>
            </p:nvSpPr>
            <p:spPr bwMode="auto">
              <a:xfrm flipV="1">
                <a:off x="7912811" y="1516919"/>
                <a:ext cx="624093"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0" name="Freeform 759"/>
              <p:cNvSpPr/>
              <p:nvPr/>
            </p:nvSpPr>
            <p:spPr bwMode="auto">
              <a:xfrm>
                <a:off x="8071800" y="1581716"/>
                <a:ext cx="306115"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61" name="Freeform 760"/>
              <p:cNvSpPr/>
              <p:nvPr/>
            </p:nvSpPr>
            <p:spPr bwMode="auto">
              <a:xfrm>
                <a:off x="8040952" y="155625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62" name="Freeform 761"/>
              <p:cNvSpPr/>
              <p:nvPr/>
            </p:nvSpPr>
            <p:spPr bwMode="auto">
              <a:xfrm>
                <a:off x="8282996" y="1614114"/>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63" name="Freeform 762"/>
              <p:cNvSpPr/>
              <p:nvPr/>
            </p:nvSpPr>
            <p:spPr bwMode="auto">
              <a:xfrm>
                <a:off x="8033832" y="161642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64" name="Straight Connector 763"/>
              <p:cNvCxnSpPr>
                <a:cxnSpLocks noChangeShapeType="1"/>
                <a:endCxn id="759" idx="2"/>
              </p:cNvCxnSpPr>
              <p:nvPr/>
            </p:nvCxnSpPr>
            <p:spPr bwMode="auto">
              <a:xfrm flipH="1" flipV="1">
                <a:off x="7912811" y="1616428"/>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65" name="Straight Connector 764"/>
              <p:cNvCxnSpPr>
                <a:cxnSpLocks noChangeShapeType="1"/>
              </p:cNvCxnSpPr>
              <p:nvPr/>
            </p:nvCxnSpPr>
            <p:spPr bwMode="auto">
              <a:xfrm flipH="1" flipV="1">
                <a:off x="8536904" y="1618743"/>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16531" name="Group 593"/>
            <p:cNvGrpSpPr/>
            <p:nvPr/>
          </p:nvGrpSpPr>
          <p:grpSpPr>
            <a:xfrm>
              <a:off x="7748699" y="3641266"/>
              <a:ext cx="418211" cy="189727"/>
              <a:chOff x="7913987" y="1515773"/>
              <a:chExt cx="625138" cy="276534"/>
            </a:xfrm>
          </p:grpSpPr>
          <p:sp>
            <p:nvSpPr>
              <p:cNvPr id="748" name="Oval 747"/>
              <p:cNvSpPr>
                <a:spLocks noChangeArrowheads="1"/>
              </p:cNvSpPr>
              <p:nvPr/>
            </p:nvSpPr>
            <p:spPr bwMode="auto">
              <a:xfrm flipV="1">
                <a:off x="7916193" y="1595610"/>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9" name="Rectangle 748"/>
              <p:cNvSpPr/>
              <p:nvPr/>
            </p:nvSpPr>
            <p:spPr bwMode="auto">
              <a:xfrm>
                <a:off x="7913821" y="1623380"/>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50" name="Oval 749"/>
              <p:cNvSpPr>
                <a:spLocks noChangeArrowheads="1"/>
              </p:cNvSpPr>
              <p:nvPr/>
            </p:nvSpPr>
            <p:spPr bwMode="auto">
              <a:xfrm flipV="1">
                <a:off x="7913821" y="1516928"/>
                <a:ext cx="624093"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51" name="Freeform 750"/>
              <p:cNvSpPr/>
              <p:nvPr/>
            </p:nvSpPr>
            <p:spPr bwMode="auto">
              <a:xfrm>
                <a:off x="8072810" y="1581725"/>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52" name="Freeform 751"/>
              <p:cNvSpPr/>
              <p:nvPr/>
            </p:nvSpPr>
            <p:spPr bwMode="auto">
              <a:xfrm>
                <a:off x="8041962" y="15562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53" name="Freeform 752"/>
              <p:cNvSpPr/>
              <p:nvPr/>
            </p:nvSpPr>
            <p:spPr bwMode="auto">
              <a:xfrm>
                <a:off x="8284006" y="1614123"/>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54" name="Freeform 753"/>
              <p:cNvSpPr/>
              <p:nvPr/>
            </p:nvSpPr>
            <p:spPr bwMode="auto">
              <a:xfrm>
                <a:off x="8034842" y="161643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55" name="Straight Connector 754"/>
              <p:cNvCxnSpPr>
                <a:cxnSpLocks noChangeShapeType="1"/>
                <a:endCxn id="750" idx="2"/>
              </p:cNvCxnSpPr>
              <p:nvPr/>
            </p:nvCxnSpPr>
            <p:spPr bwMode="auto">
              <a:xfrm flipH="1" flipV="1">
                <a:off x="7913821" y="1616438"/>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56" name="Straight Connector 755"/>
              <p:cNvCxnSpPr>
                <a:cxnSpLocks noChangeShapeType="1"/>
              </p:cNvCxnSpPr>
              <p:nvPr/>
            </p:nvCxnSpPr>
            <p:spPr bwMode="auto">
              <a:xfrm flipH="1" flipV="1">
                <a:off x="8537914" y="1618751"/>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16532" name="Group 594"/>
            <p:cNvGrpSpPr/>
            <p:nvPr/>
          </p:nvGrpSpPr>
          <p:grpSpPr>
            <a:xfrm>
              <a:off x="7440813" y="3924693"/>
              <a:ext cx="418211" cy="189727"/>
              <a:chOff x="7913987" y="1515773"/>
              <a:chExt cx="625138" cy="276534"/>
            </a:xfrm>
          </p:grpSpPr>
          <p:sp>
            <p:nvSpPr>
              <p:cNvPr id="739" name="Oval 738"/>
              <p:cNvSpPr>
                <a:spLocks noChangeArrowheads="1"/>
              </p:cNvSpPr>
              <p:nvPr/>
            </p:nvSpPr>
            <p:spPr bwMode="auto">
              <a:xfrm flipV="1">
                <a:off x="7916060" y="1594429"/>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0" name="Rectangle 739"/>
              <p:cNvSpPr/>
              <p:nvPr/>
            </p:nvSpPr>
            <p:spPr bwMode="auto">
              <a:xfrm>
                <a:off x="7913688" y="1622199"/>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41" name="Oval 740"/>
              <p:cNvSpPr>
                <a:spLocks noChangeArrowheads="1"/>
              </p:cNvSpPr>
              <p:nvPr/>
            </p:nvSpPr>
            <p:spPr bwMode="auto">
              <a:xfrm flipV="1">
                <a:off x="7913688" y="1515747"/>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2" name="Freeform 741"/>
              <p:cNvSpPr/>
              <p:nvPr/>
            </p:nvSpPr>
            <p:spPr bwMode="auto">
              <a:xfrm>
                <a:off x="8072677" y="1580544"/>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43" name="Freeform 742"/>
              <p:cNvSpPr/>
              <p:nvPr/>
            </p:nvSpPr>
            <p:spPr bwMode="auto">
              <a:xfrm>
                <a:off x="8041829" y="155508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44" name="Freeform 743"/>
              <p:cNvSpPr/>
              <p:nvPr/>
            </p:nvSpPr>
            <p:spPr bwMode="auto">
              <a:xfrm>
                <a:off x="8283873" y="161525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45" name="Freeform 744"/>
              <p:cNvSpPr/>
              <p:nvPr/>
            </p:nvSpPr>
            <p:spPr bwMode="auto">
              <a:xfrm>
                <a:off x="8034709" y="1615257"/>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46" name="Straight Connector 745"/>
              <p:cNvCxnSpPr>
                <a:cxnSpLocks noChangeShapeType="1"/>
                <a:endCxn id="741" idx="2"/>
              </p:cNvCxnSpPr>
              <p:nvPr/>
            </p:nvCxnSpPr>
            <p:spPr bwMode="auto">
              <a:xfrm flipH="1" flipV="1">
                <a:off x="7913688" y="161525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747" name="Straight Connector 746"/>
              <p:cNvCxnSpPr>
                <a:cxnSpLocks noChangeShapeType="1"/>
              </p:cNvCxnSpPr>
              <p:nvPr/>
            </p:nvCxnSpPr>
            <p:spPr bwMode="auto">
              <a:xfrm flipH="1" flipV="1">
                <a:off x="8537781" y="1619886"/>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sp>
          <p:nvSpPr>
            <p:cNvPr id="16533" name="Line 421"/>
            <p:cNvSpPr/>
            <p:nvPr/>
          </p:nvSpPr>
          <p:spPr>
            <a:xfrm>
              <a:off x="7396163" y="3813175"/>
              <a:ext cx="163512" cy="1206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4" name="Line 422"/>
            <p:cNvSpPr/>
            <p:nvPr/>
          </p:nvSpPr>
          <p:spPr>
            <a:xfrm>
              <a:off x="7493000" y="3733800"/>
              <a:ext cx="2794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5" name="Line 423"/>
            <p:cNvSpPr/>
            <p:nvPr/>
          </p:nvSpPr>
          <p:spPr>
            <a:xfrm flipV="1">
              <a:off x="7729538" y="3819525"/>
              <a:ext cx="134937" cy="1047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6" name="Line 444"/>
            <p:cNvSpPr/>
            <p:nvPr/>
          </p:nvSpPr>
          <p:spPr>
            <a:xfrm flipV="1">
              <a:off x="7577138" y="2492375"/>
              <a:ext cx="123825" cy="873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7" name="Line 445"/>
            <p:cNvSpPr/>
            <p:nvPr/>
          </p:nvSpPr>
          <p:spPr>
            <a:xfrm>
              <a:off x="7405688" y="2665413"/>
              <a:ext cx="0" cy="825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8" name="Line 446"/>
            <p:cNvSpPr/>
            <p:nvPr/>
          </p:nvSpPr>
          <p:spPr>
            <a:xfrm flipV="1">
              <a:off x="7577138" y="2562225"/>
              <a:ext cx="263525" cy="288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39" name="Line 447"/>
            <p:cNvSpPr/>
            <p:nvPr/>
          </p:nvSpPr>
          <p:spPr>
            <a:xfrm>
              <a:off x="7942263" y="2560638"/>
              <a:ext cx="0" cy="196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40" name="Line 448"/>
            <p:cNvSpPr/>
            <p:nvPr/>
          </p:nvSpPr>
          <p:spPr>
            <a:xfrm>
              <a:off x="7596188" y="2867025"/>
              <a:ext cx="1889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41" name="Line 450"/>
            <p:cNvSpPr/>
            <p:nvPr/>
          </p:nvSpPr>
          <p:spPr>
            <a:xfrm>
              <a:off x="8150225" y="2857500"/>
              <a:ext cx="1778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42" name="Line 451"/>
            <p:cNvSpPr/>
            <p:nvPr/>
          </p:nvSpPr>
          <p:spPr>
            <a:xfrm flipH="1">
              <a:off x="7296150" y="2933700"/>
              <a:ext cx="98425" cy="704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43" name="Line 452"/>
            <p:cNvSpPr/>
            <p:nvPr/>
          </p:nvSpPr>
          <p:spPr>
            <a:xfrm flipH="1">
              <a:off x="7888288" y="2933700"/>
              <a:ext cx="111125" cy="7270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544" name="Line 541"/>
            <p:cNvSpPr/>
            <p:nvPr/>
          </p:nvSpPr>
          <p:spPr>
            <a:xfrm flipV="1">
              <a:off x="7272338" y="4075113"/>
              <a:ext cx="227012" cy="43656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16545" name="Group 665"/>
            <p:cNvGrpSpPr/>
            <p:nvPr/>
          </p:nvGrpSpPr>
          <p:grpSpPr>
            <a:xfrm>
              <a:off x="7689850" y="2395538"/>
              <a:ext cx="390525" cy="169862"/>
              <a:chOff x="4650" y="1129"/>
              <a:chExt cx="246" cy="95"/>
            </a:xfrm>
          </p:grpSpPr>
          <p:sp>
            <p:nvSpPr>
              <p:cNvPr id="1667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7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7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75" name="Group 659"/>
              <p:cNvGrpSpPr/>
              <p:nvPr/>
            </p:nvGrpSpPr>
            <p:grpSpPr>
              <a:xfrm>
                <a:off x="4699" y="1145"/>
                <a:ext cx="138" cy="29"/>
                <a:chOff x="2468" y="1332"/>
                <a:chExt cx="310" cy="60"/>
              </a:xfrm>
            </p:grpSpPr>
            <p:sp>
              <p:nvSpPr>
                <p:cNvPr id="16678" name="Freeform 6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79" name="Freeform 6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76" name="Line 66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77" name="Line 66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46" name="Group 675"/>
            <p:cNvGrpSpPr/>
            <p:nvPr/>
          </p:nvGrpSpPr>
          <p:grpSpPr>
            <a:xfrm>
              <a:off x="7204075" y="2493963"/>
              <a:ext cx="390525" cy="169862"/>
              <a:chOff x="4650" y="1129"/>
              <a:chExt cx="246" cy="95"/>
            </a:xfrm>
          </p:grpSpPr>
          <p:sp>
            <p:nvSpPr>
              <p:cNvPr id="1666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6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6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67" name="Group 679"/>
              <p:cNvGrpSpPr/>
              <p:nvPr/>
            </p:nvGrpSpPr>
            <p:grpSpPr>
              <a:xfrm>
                <a:off x="4699" y="1145"/>
                <a:ext cx="138" cy="29"/>
                <a:chOff x="2468" y="1332"/>
                <a:chExt cx="310" cy="60"/>
              </a:xfrm>
            </p:grpSpPr>
            <p:sp>
              <p:nvSpPr>
                <p:cNvPr id="16670" name="Freeform 68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71" name="Freeform 68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68" name="Line 68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69" name="Line 68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47" name="Group 684"/>
            <p:cNvGrpSpPr/>
            <p:nvPr/>
          </p:nvGrpSpPr>
          <p:grpSpPr>
            <a:xfrm>
              <a:off x="7215188" y="2757488"/>
              <a:ext cx="390525" cy="169862"/>
              <a:chOff x="4650" y="1129"/>
              <a:chExt cx="246" cy="95"/>
            </a:xfrm>
          </p:grpSpPr>
          <p:sp>
            <p:nvSpPr>
              <p:cNvPr id="1665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5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5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59" name="Group 688"/>
              <p:cNvGrpSpPr/>
              <p:nvPr/>
            </p:nvGrpSpPr>
            <p:grpSpPr>
              <a:xfrm>
                <a:off x="4699" y="1145"/>
                <a:ext cx="138" cy="29"/>
                <a:chOff x="2468" y="1332"/>
                <a:chExt cx="310" cy="60"/>
              </a:xfrm>
            </p:grpSpPr>
            <p:sp>
              <p:nvSpPr>
                <p:cNvPr id="16662" name="Freeform 68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63" name="Freeform 69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60" name="Line 69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61" name="Line 69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6548" name="Line 693"/>
            <p:cNvSpPr/>
            <p:nvPr/>
          </p:nvSpPr>
          <p:spPr>
            <a:xfrm>
              <a:off x="8345488" y="2855913"/>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grpSp>
          <p:nvGrpSpPr>
            <p:cNvPr id="16549" name="Group 694"/>
            <p:cNvGrpSpPr/>
            <p:nvPr/>
          </p:nvGrpSpPr>
          <p:grpSpPr>
            <a:xfrm>
              <a:off x="7400925" y="3911600"/>
              <a:ext cx="485775" cy="203200"/>
              <a:chOff x="4650" y="1129"/>
              <a:chExt cx="246" cy="95"/>
            </a:xfrm>
          </p:grpSpPr>
          <p:sp>
            <p:nvSpPr>
              <p:cNvPr id="1664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4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5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51" name="Group 698"/>
              <p:cNvGrpSpPr/>
              <p:nvPr/>
            </p:nvGrpSpPr>
            <p:grpSpPr>
              <a:xfrm>
                <a:off x="4699" y="1145"/>
                <a:ext cx="138" cy="29"/>
                <a:chOff x="2468" y="1332"/>
                <a:chExt cx="310" cy="60"/>
              </a:xfrm>
            </p:grpSpPr>
            <p:sp>
              <p:nvSpPr>
                <p:cNvPr id="16654" name="Freeform 69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55" name="Freeform 70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52" name="Line 70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53" name="Line 70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50" name="Group 712"/>
            <p:cNvGrpSpPr/>
            <p:nvPr/>
          </p:nvGrpSpPr>
          <p:grpSpPr>
            <a:xfrm>
              <a:off x="7081838" y="3630613"/>
              <a:ext cx="485775" cy="203200"/>
              <a:chOff x="4650" y="1129"/>
              <a:chExt cx="246" cy="95"/>
            </a:xfrm>
          </p:grpSpPr>
          <p:sp>
            <p:nvSpPr>
              <p:cNvPr id="16640"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41"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42"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43" name="Group 716"/>
              <p:cNvGrpSpPr/>
              <p:nvPr/>
            </p:nvGrpSpPr>
            <p:grpSpPr>
              <a:xfrm>
                <a:off x="4699" y="1145"/>
                <a:ext cx="138" cy="29"/>
                <a:chOff x="2468" y="1332"/>
                <a:chExt cx="310" cy="60"/>
              </a:xfrm>
            </p:grpSpPr>
            <p:sp>
              <p:nvSpPr>
                <p:cNvPr id="16646" name="Freeform 7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47" name="Freeform 7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44" name="Line 7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45" name="Line 7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551" name="Group 721"/>
            <p:cNvGrpSpPr/>
            <p:nvPr/>
          </p:nvGrpSpPr>
          <p:grpSpPr>
            <a:xfrm>
              <a:off x="7743825" y="3643313"/>
              <a:ext cx="485775" cy="203200"/>
              <a:chOff x="4650" y="1129"/>
              <a:chExt cx="246" cy="95"/>
            </a:xfrm>
          </p:grpSpPr>
          <p:sp>
            <p:nvSpPr>
              <p:cNvPr id="1663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3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663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6635" name="Group 725"/>
              <p:cNvGrpSpPr/>
              <p:nvPr/>
            </p:nvGrpSpPr>
            <p:grpSpPr>
              <a:xfrm>
                <a:off x="4699" y="1145"/>
                <a:ext cx="138" cy="29"/>
                <a:chOff x="2468" y="1332"/>
                <a:chExt cx="310" cy="60"/>
              </a:xfrm>
            </p:grpSpPr>
            <p:sp>
              <p:nvSpPr>
                <p:cNvPr id="16638" name="Freeform 7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6639" name="Freeform 7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6636" name="Line 728"/>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6637" name="Line 729"/>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6552" name="Text Box 580"/>
            <p:cNvSpPr txBox="1"/>
            <p:nvPr/>
          </p:nvSpPr>
          <p:spPr>
            <a:xfrm>
              <a:off x="5957888" y="1384300"/>
              <a:ext cx="1005403"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移动网络</a:t>
              </a:r>
              <a:endParaRPr lang="en-US" altLang="zh-CN" sz="1600" dirty="0">
                <a:latin typeface="微软雅黑" panose="020B0503020204020204" pitchFamily="34" charset="-122"/>
                <a:ea typeface="微软雅黑" panose="020B0503020204020204" pitchFamily="34" charset="-122"/>
              </a:endParaRPr>
            </a:p>
          </p:txBody>
        </p:sp>
        <p:sp>
          <p:nvSpPr>
            <p:cNvPr id="16553" name="Text Box 580"/>
            <p:cNvSpPr txBox="1"/>
            <p:nvPr/>
          </p:nvSpPr>
          <p:spPr>
            <a:xfrm>
              <a:off x="7561263" y="2071688"/>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ISP</a:t>
              </a:r>
            </a:p>
          </p:txBody>
        </p:sp>
        <p:sp>
          <p:nvSpPr>
            <p:cNvPr id="16554" name="Text Box 580"/>
            <p:cNvSpPr txBox="1"/>
            <p:nvPr/>
          </p:nvSpPr>
          <p:spPr>
            <a:xfrm>
              <a:off x="7337425" y="3298825"/>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本地</a:t>
              </a:r>
              <a:r>
                <a:rPr lang="en-US" altLang="zh-CN" sz="1600" dirty="0">
                  <a:latin typeface="微软雅黑" panose="020B0503020204020204" pitchFamily="34" charset="-122"/>
                  <a:ea typeface="微软雅黑" panose="020B0503020204020204" pitchFamily="34" charset="-122"/>
                </a:rPr>
                <a:t>ISP</a:t>
              </a:r>
            </a:p>
          </p:txBody>
        </p:sp>
        <p:sp>
          <p:nvSpPr>
            <p:cNvPr id="16555" name="Text Box 580"/>
            <p:cNvSpPr txBox="1"/>
            <p:nvPr/>
          </p:nvSpPr>
          <p:spPr>
            <a:xfrm>
              <a:off x="6324600" y="2963863"/>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家庭网络</a:t>
              </a:r>
              <a:endParaRPr lang="en-US" altLang="zh-CN" sz="1600" dirty="0">
                <a:latin typeface="微软雅黑" panose="020B0503020204020204" pitchFamily="34" charset="-122"/>
                <a:ea typeface="微软雅黑" panose="020B0503020204020204" pitchFamily="34" charset="-122"/>
              </a:endParaRPr>
            </a:p>
          </p:txBody>
        </p:sp>
        <p:sp>
          <p:nvSpPr>
            <p:cNvPr id="16556" name="Text Box 580"/>
            <p:cNvSpPr txBox="1"/>
            <p:nvPr/>
          </p:nvSpPr>
          <p:spPr>
            <a:xfrm>
              <a:off x="5584825" y="5645150"/>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公司网络</a:t>
              </a:r>
              <a:endParaRPr lang="en-US" altLang="zh-CN" sz="1600" dirty="0">
                <a:latin typeface="微软雅黑" panose="020B0503020204020204" pitchFamily="34" charset="-122"/>
                <a:ea typeface="微软雅黑" panose="020B0503020204020204" pitchFamily="34" charset="-122"/>
              </a:endParaRPr>
            </a:p>
          </p:txBody>
        </p:sp>
        <p:pic>
          <p:nvPicPr>
            <p:cNvPr id="16557" name="Picture 269" descr="cell_tower_radiation copy"/>
            <p:cNvPicPr>
              <a:picLocks noChangeAspect="1"/>
            </p:cNvPicPr>
            <p:nvPr/>
          </p:nvPicPr>
          <p:blipFill>
            <a:blip r:embed="rId3"/>
            <a:stretch>
              <a:fillRect/>
            </a:stretch>
          </p:blipFill>
          <p:spPr>
            <a:xfrm>
              <a:off x="6026149" y="1803400"/>
              <a:ext cx="518463" cy="412256"/>
            </a:xfrm>
            <a:prstGeom prst="rect">
              <a:avLst/>
            </a:prstGeom>
            <a:noFill/>
            <a:ln w="9525">
              <a:noFill/>
            </a:ln>
          </p:spPr>
        </p:pic>
        <p:grpSp>
          <p:nvGrpSpPr>
            <p:cNvPr id="16558" name="Group 347"/>
            <p:cNvGrpSpPr/>
            <p:nvPr/>
          </p:nvGrpSpPr>
          <p:grpSpPr>
            <a:xfrm>
              <a:off x="7077272" y="3621727"/>
              <a:ext cx="493804" cy="228319"/>
              <a:chOff x="1871277" y="1576300"/>
              <a:chExt cx="1128371" cy="437861"/>
            </a:xfrm>
          </p:grpSpPr>
          <p:sp>
            <p:nvSpPr>
              <p:cNvPr id="682" name="Oval 681"/>
              <p:cNvSpPr>
                <a:spLocks noChangeArrowheads="1"/>
              </p:cNvSpPr>
              <p:nvPr/>
            </p:nvSpPr>
            <p:spPr bwMode="auto">
              <a:xfrm flipV="1">
                <a:off x="1874456" y="1694457"/>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3" name="Rectangle 682"/>
              <p:cNvSpPr/>
              <p:nvPr/>
            </p:nvSpPr>
            <p:spPr bwMode="auto">
              <a:xfrm>
                <a:off x="1870827" y="174013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84" name="Oval 683"/>
              <p:cNvSpPr>
                <a:spLocks noChangeArrowheads="1"/>
              </p:cNvSpPr>
              <p:nvPr/>
            </p:nvSpPr>
            <p:spPr bwMode="auto">
              <a:xfrm flipV="1">
                <a:off x="1870827" y="1575707"/>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5" name="Freeform 684"/>
              <p:cNvSpPr/>
              <p:nvPr/>
            </p:nvSpPr>
            <p:spPr bwMode="auto">
              <a:xfrm>
                <a:off x="2157403" y="1673144"/>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86" name="Freeform 685"/>
              <p:cNvSpPr/>
              <p:nvPr/>
            </p:nvSpPr>
            <p:spPr bwMode="auto">
              <a:xfrm>
                <a:off x="2102989" y="163355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87" name="Freeform 686"/>
              <p:cNvSpPr/>
              <p:nvPr/>
            </p:nvSpPr>
            <p:spPr bwMode="auto">
              <a:xfrm>
                <a:off x="2534666" y="1727952"/>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88" name="Freeform 687"/>
              <p:cNvSpPr/>
              <p:nvPr/>
            </p:nvSpPr>
            <p:spPr bwMode="auto">
              <a:xfrm>
                <a:off x="2088479" y="1730996"/>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89" name="Straight Connector 688"/>
              <p:cNvCxnSpPr>
                <a:cxnSpLocks noChangeShapeType="1"/>
                <a:endCxn id="684" idx="2"/>
              </p:cNvCxnSpPr>
              <p:nvPr/>
            </p:nvCxnSpPr>
            <p:spPr bwMode="auto">
              <a:xfrm flipH="1" flipV="1">
                <a:off x="1870827" y="173708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90" name="Straight Connector 689"/>
              <p:cNvCxnSpPr>
                <a:cxnSpLocks noChangeShapeType="1"/>
              </p:cNvCxnSpPr>
              <p:nvPr/>
            </p:nvCxnSpPr>
            <p:spPr bwMode="auto">
              <a:xfrm flipH="1" flipV="1">
                <a:off x="2995361" y="173404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59" name="Group 347"/>
            <p:cNvGrpSpPr/>
            <p:nvPr/>
          </p:nvGrpSpPr>
          <p:grpSpPr>
            <a:xfrm>
              <a:off x="7733157" y="3638864"/>
              <a:ext cx="493804" cy="228319"/>
              <a:chOff x="1871277" y="1576300"/>
              <a:chExt cx="1128371" cy="437861"/>
            </a:xfrm>
          </p:grpSpPr>
          <p:sp>
            <p:nvSpPr>
              <p:cNvPr id="673" name="Oval 672"/>
              <p:cNvSpPr>
                <a:spLocks noChangeArrowheads="1"/>
              </p:cNvSpPr>
              <p:nvPr/>
            </p:nvSpPr>
            <p:spPr bwMode="auto">
              <a:xfrm flipV="1">
                <a:off x="1873889" y="1695086"/>
                <a:ext cx="1124534"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4" name="Rectangle 673"/>
              <p:cNvSpPr/>
              <p:nvPr/>
            </p:nvSpPr>
            <p:spPr bwMode="auto">
              <a:xfrm>
                <a:off x="1870262" y="1740759"/>
                <a:ext cx="1128161"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75" name="Oval 674"/>
              <p:cNvSpPr>
                <a:spLocks noChangeArrowheads="1"/>
              </p:cNvSpPr>
              <p:nvPr/>
            </p:nvSpPr>
            <p:spPr bwMode="auto">
              <a:xfrm flipV="1">
                <a:off x="1870262" y="1576335"/>
                <a:ext cx="1124534"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6" name="Freeform 675"/>
              <p:cNvSpPr/>
              <p:nvPr/>
            </p:nvSpPr>
            <p:spPr bwMode="auto">
              <a:xfrm>
                <a:off x="2156836" y="1673771"/>
                <a:ext cx="551385"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77" name="Freeform 676"/>
              <p:cNvSpPr/>
              <p:nvPr/>
            </p:nvSpPr>
            <p:spPr bwMode="auto">
              <a:xfrm>
                <a:off x="2102424" y="163418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8" name="Freeform 677"/>
              <p:cNvSpPr/>
              <p:nvPr/>
            </p:nvSpPr>
            <p:spPr bwMode="auto">
              <a:xfrm>
                <a:off x="2534099" y="1728579"/>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9" name="Freeform 678"/>
              <p:cNvSpPr/>
              <p:nvPr/>
            </p:nvSpPr>
            <p:spPr bwMode="auto">
              <a:xfrm>
                <a:off x="2087914" y="1731625"/>
                <a:ext cx="243043"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80" name="Straight Connector 679"/>
              <p:cNvCxnSpPr>
                <a:cxnSpLocks noChangeShapeType="1"/>
                <a:endCxn id="675" idx="2"/>
              </p:cNvCxnSpPr>
              <p:nvPr/>
            </p:nvCxnSpPr>
            <p:spPr bwMode="auto">
              <a:xfrm flipH="1" flipV="1">
                <a:off x="1870262" y="1737715"/>
                <a:ext cx="3626"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81" name="Straight Connector 680"/>
              <p:cNvCxnSpPr>
                <a:cxnSpLocks noChangeShapeType="1"/>
              </p:cNvCxnSpPr>
              <p:nvPr/>
            </p:nvCxnSpPr>
            <p:spPr bwMode="auto">
              <a:xfrm flipH="1" flipV="1">
                <a:off x="2994797" y="1734669"/>
                <a:ext cx="3626"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60" name="Group 347"/>
            <p:cNvGrpSpPr/>
            <p:nvPr/>
          </p:nvGrpSpPr>
          <p:grpSpPr>
            <a:xfrm>
              <a:off x="7397100" y="3903983"/>
              <a:ext cx="493804" cy="228319"/>
              <a:chOff x="1871277" y="1576300"/>
              <a:chExt cx="1128371" cy="437861"/>
            </a:xfrm>
          </p:grpSpPr>
          <p:sp>
            <p:nvSpPr>
              <p:cNvPr id="664" name="Oval 663"/>
              <p:cNvSpPr>
                <a:spLocks noChangeArrowheads="1"/>
              </p:cNvSpPr>
              <p:nvPr/>
            </p:nvSpPr>
            <p:spPr bwMode="auto">
              <a:xfrm flipV="1">
                <a:off x="1876391" y="1695148"/>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5" name="Rectangle 664"/>
              <p:cNvSpPr/>
              <p:nvPr/>
            </p:nvSpPr>
            <p:spPr bwMode="auto">
              <a:xfrm>
                <a:off x="1872762" y="174082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66" name="Oval 665"/>
              <p:cNvSpPr>
                <a:spLocks noChangeArrowheads="1"/>
              </p:cNvSpPr>
              <p:nvPr/>
            </p:nvSpPr>
            <p:spPr bwMode="auto">
              <a:xfrm flipV="1">
                <a:off x="1872762" y="1576398"/>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7" name="Freeform 666"/>
              <p:cNvSpPr/>
              <p:nvPr/>
            </p:nvSpPr>
            <p:spPr bwMode="auto">
              <a:xfrm>
                <a:off x="2159338" y="1673835"/>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68" name="Freeform 667"/>
              <p:cNvSpPr/>
              <p:nvPr/>
            </p:nvSpPr>
            <p:spPr bwMode="auto">
              <a:xfrm>
                <a:off x="2104924" y="1634250"/>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9" name="Freeform 668"/>
              <p:cNvSpPr/>
              <p:nvPr/>
            </p:nvSpPr>
            <p:spPr bwMode="auto">
              <a:xfrm>
                <a:off x="2536601" y="1728643"/>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70" name="Freeform 669"/>
              <p:cNvSpPr/>
              <p:nvPr/>
            </p:nvSpPr>
            <p:spPr bwMode="auto">
              <a:xfrm>
                <a:off x="2090414" y="1731687"/>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71" name="Straight Connector 670"/>
              <p:cNvCxnSpPr>
                <a:cxnSpLocks noChangeShapeType="1"/>
                <a:endCxn id="666" idx="2"/>
              </p:cNvCxnSpPr>
              <p:nvPr/>
            </p:nvCxnSpPr>
            <p:spPr bwMode="auto">
              <a:xfrm flipH="1" flipV="1">
                <a:off x="1872762" y="173777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72" name="Straight Connector 671"/>
              <p:cNvCxnSpPr>
                <a:cxnSpLocks noChangeShapeType="1"/>
              </p:cNvCxnSpPr>
              <p:nvPr/>
            </p:nvCxnSpPr>
            <p:spPr bwMode="auto">
              <a:xfrm flipH="1" flipV="1">
                <a:off x="2997297" y="173473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61" name="Group 347"/>
            <p:cNvGrpSpPr/>
            <p:nvPr/>
          </p:nvGrpSpPr>
          <p:grpSpPr>
            <a:xfrm>
              <a:off x="7195340" y="2756360"/>
              <a:ext cx="413310" cy="196874"/>
              <a:chOff x="1871277" y="1576300"/>
              <a:chExt cx="1128371" cy="437861"/>
            </a:xfrm>
          </p:grpSpPr>
          <p:sp>
            <p:nvSpPr>
              <p:cNvPr id="655" name="Oval 654"/>
              <p:cNvSpPr>
                <a:spLocks noChangeArrowheads="1"/>
              </p:cNvSpPr>
              <p:nvPr/>
            </p:nvSpPr>
            <p:spPr bwMode="auto">
              <a:xfrm flipV="1">
                <a:off x="1873456" y="1695788"/>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56" name="Rectangle 655"/>
              <p:cNvSpPr/>
              <p:nvPr/>
            </p:nvSpPr>
            <p:spPr bwMode="auto">
              <a:xfrm>
                <a:off x="1869120" y="1738163"/>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57" name="Oval 656"/>
              <p:cNvSpPr>
                <a:spLocks noChangeArrowheads="1"/>
              </p:cNvSpPr>
              <p:nvPr/>
            </p:nvSpPr>
            <p:spPr bwMode="auto">
              <a:xfrm flipV="1">
                <a:off x="1869120" y="1575726"/>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58" name="Freeform 657"/>
              <p:cNvSpPr/>
              <p:nvPr/>
            </p:nvSpPr>
            <p:spPr bwMode="auto">
              <a:xfrm>
                <a:off x="2159500" y="1671070"/>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59" name="Freeform 658"/>
              <p:cNvSpPr/>
              <p:nvPr/>
            </p:nvSpPr>
            <p:spPr bwMode="auto">
              <a:xfrm>
                <a:off x="2103157" y="1632226"/>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0" name="Freeform 659"/>
              <p:cNvSpPr/>
              <p:nvPr/>
            </p:nvSpPr>
            <p:spPr bwMode="auto">
              <a:xfrm>
                <a:off x="2536558" y="1727570"/>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1" name="Freeform 660"/>
              <p:cNvSpPr/>
              <p:nvPr/>
            </p:nvSpPr>
            <p:spPr bwMode="auto">
              <a:xfrm>
                <a:off x="2090156" y="1731100"/>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62" name="Straight Connector 661"/>
              <p:cNvCxnSpPr>
                <a:cxnSpLocks noChangeShapeType="1"/>
                <a:endCxn id="657" idx="2"/>
              </p:cNvCxnSpPr>
              <p:nvPr/>
            </p:nvCxnSpPr>
            <p:spPr bwMode="auto">
              <a:xfrm flipH="1" flipV="1">
                <a:off x="1869120" y="1738163"/>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63" name="Straight Connector 662"/>
              <p:cNvCxnSpPr>
                <a:cxnSpLocks noChangeShapeType="1"/>
              </p:cNvCxnSpPr>
              <p:nvPr/>
            </p:nvCxnSpPr>
            <p:spPr bwMode="auto">
              <a:xfrm flipH="1" flipV="1">
                <a:off x="2995962" y="1734632"/>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62" name="Group 347"/>
            <p:cNvGrpSpPr/>
            <p:nvPr/>
          </p:nvGrpSpPr>
          <p:grpSpPr>
            <a:xfrm>
              <a:off x="7677419" y="2378982"/>
              <a:ext cx="413310" cy="196874"/>
              <a:chOff x="1871277" y="1576300"/>
              <a:chExt cx="1128371" cy="437861"/>
            </a:xfrm>
          </p:grpSpPr>
          <p:sp>
            <p:nvSpPr>
              <p:cNvPr id="646" name="Oval 645"/>
              <p:cNvSpPr>
                <a:spLocks noChangeArrowheads="1"/>
              </p:cNvSpPr>
              <p:nvPr/>
            </p:nvSpPr>
            <p:spPr bwMode="auto">
              <a:xfrm flipV="1">
                <a:off x="1874878" y="1694671"/>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7" name="Rectangle 646"/>
              <p:cNvSpPr/>
              <p:nvPr/>
            </p:nvSpPr>
            <p:spPr bwMode="auto">
              <a:xfrm>
                <a:off x="1870543" y="1737046"/>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48" name="Oval 647"/>
              <p:cNvSpPr>
                <a:spLocks noChangeArrowheads="1"/>
              </p:cNvSpPr>
              <p:nvPr/>
            </p:nvSpPr>
            <p:spPr bwMode="auto">
              <a:xfrm flipV="1">
                <a:off x="1870543" y="1574609"/>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9" name="Freeform 648"/>
              <p:cNvSpPr/>
              <p:nvPr/>
            </p:nvSpPr>
            <p:spPr bwMode="auto">
              <a:xfrm>
                <a:off x="2160923" y="166995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50" name="Freeform 649"/>
              <p:cNvSpPr/>
              <p:nvPr/>
            </p:nvSpPr>
            <p:spPr bwMode="auto">
              <a:xfrm>
                <a:off x="2104579" y="163110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51" name="Freeform 650"/>
              <p:cNvSpPr/>
              <p:nvPr/>
            </p:nvSpPr>
            <p:spPr bwMode="auto">
              <a:xfrm>
                <a:off x="2537980" y="1726453"/>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52" name="Freeform 651"/>
              <p:cNvSpPr/>
              <p:nvPr/>
            </p:nvSpPr>
            <p:spPr bwMode="auto">
              <a:xfrm>
                <a:off x="2091578" y="1729983"/>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53" name="Straight Connector 652"/>
              <p:cNvCxnSpPr>
                <a:cxnSpLocks noChangeShapeType="1"/>
                <a:endCxn id="648" idx="2"/>
              </p:cNvCxnSpPr>
              <p:nvPr/>
            </p:nvCxnSpPr>
            <p:spPr bwMode="auto">
              <a:xfrm flipH="1" flipV="1">
                <a:off x="1870543" y="1737046"/>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54" name="Straight Connector 653"/>
              <p:cNvCxnSpPr>
                <a:cxnSpLocks noChangeShapeType="1"/>
              </p:cNvCxnSpPr>
              <p:nvPr/>
            </p:nvCxnSpPr>
            <p:spPr bwMode="auto">
              <a:xfrm flipH="1" flipV="1">
                <a:off x="2997385" y="173351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63" name="Group 347"/>
            <p:cNvGrpSpPr/>
            <p:nvPr/>
          </p:nvGrpSpPr>
          <p:grpSpPr>
            <a:xfrm>
              <a:off x="7186342" y="2486295"/>
              <a:ext cx="413310" cy="196874"/>
              <a:chOff x="1871277" y="1576300"/>
              <a:chExt cx="1128371" cy="437861"/>
            </a:xfrm>
          </p:grpSpPr>
          <p:sp>
            <p:nvSpPr>
              <p:cNvPr id="637" name="Oval 636"/>
              <p:cNvSpPr>
                <a:spLocks noChangeArrowheads="1"/>
              </p:cNvSpPr>
              <p:nvPr/>
            </p:nvSpPr>
            <p:spPr bwMode="auto">
              <a:xfrm flipV="1">
                <a:off x="1876349" y="1696121"/>
                <a:ext cx="1122510"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8" name="Rectangle 637"/>
              <p:cNvSpPr/>
              <p:nvPr/>
            </p:nvSpPr>
            <p:spPr bwMode="auto">
              <a:xfrm>
                <a:off x="1872017" y="1738496"/>
                <a:ext cx="1126842"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9" name="Oval 638"/>
              <p:cNvSpPr>
                <a:spLocks noChangeArrowheads="1"/>
              </p:cNvSpPr>
              <p:nvPr/>
            </p:nvSpPr>
            <p:spPr bwMode="auto">
              <a:xfrm flipV="1">
                <a:off x="1872017" y="1576060"/>
                <a:ext cx="1122507"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0" name="Freeform 639"/>
              <p:cNvSpPr/>
              <p:nvPr/>
            </p:nvSpPr>
            <p:spPr bwMode="auto">
              <a:xfrm>
                <a:off x="2158061" y="167140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41" name="Freeform 640"/>
              <p:cNvSpPr/>
              <p:nvPr/>
            </p:nvSpPr>
            <p:spPr bwMode="auto">
              <a:xfrm>
                <a:off x="2101718" y="163255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2" name="Freeform 641"/>
              <p:cNvSpPr/>
              <p:nvPr/>
            </p:nvSpPr>
            <p:spPr bwMode="auto">
              <a:xfrm>
                <a:off x="2535119" y="1727904"/>
                <a:ext cx="247040"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43" name="Freeform 642"/>
              <p:cNvSpPr/>
              <p:nvPr/>
            </p:nvSpPr>
            <p:spPr bwMode="auto">
              <a:xfrm>
                <a:off x="2088717" y="1731434"/>
                <a:ext cx="242704"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44" name="Straight Connector 643"/>
              <p:cNvCxnSpPr>
                <a:cxnSpLocks noChangeShapeType="1"/>
                <a:endCxn id="639" idx="2"/>
              </p:cNvCxnSpPr>
              <p:nvPr/>
            </p:nvCxnSpPr>
            <p:spPr bwMode="auto">
              <a:xfrm flipH="1" flipV="1">
                <a:off x="1872017" y="1738496"/>
                <a:ext cx="4333"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45" name="Straight Connector 644"/>
              <p:cNvCxnSpPr>
                <a:cxnSpLocks noChangeShapeType="1"/>
              </p:cNvCxnSpPr>
              <p:nvPr/>
            </p:nvCxnSpPr>
            <p:spPr bwMode="auto">
              <a:xfrm flipH="1" flipV="1">
                <a:off x="2994524" y="173496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6564" name="Group 347"/>
            <p:cNvGrpSpPr/>
            <p:nvPr/>
          </p:nvGrpSpPr>
          <p:grpSpPr>
            <a:xfrm>
              <a:off x="7750914" y="2756819"/>
              <a:ext cx="413310" cy="196874"/>
              <a:chOff x="1871277" y="1576300"/>
              <a:chExt cx="1128371" cy="437861"/>
            </a:xfrm>
          </p:grpSpPr>
          <p:sp>
            <p:nvSpPr>
              <p:cNvPr id="628" name="Oval 627"/>
              <p:cNvSpPr>
                <a:spLocks noChangeArrowheads="1"/>
              </p:cNvSpPr>
              <p:nvPr/>
            </p:nvSpPr>
            <p:spPr bwMode="auto">
              <a:xfrm flipV="1">
                <a:off x="1873595" y="1694767"/>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9" name="Rectangle 628"/>
              <p:cNvSpPr/>
              <p:nvPr/>
            </p:nvSpPr>
            <p:spPr bwMode="auto">
              <a:xfrm>
                <a:off x="1869259" y="1737142"/>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0" name="Oval 629"/>
              <p:cNvSpPr>
                <a:spLocks noChangeArrowheads="1"/>
              </p:cNvSpPr>
              <p:nvPr/>
            </p:nvSpPr>
            <p:spPr bwMode="auto">
              <a:xfrm flipV="1">
                <a:off x="1869259" y="1574705"/>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1" name="Freeform 630"/>
              <p:cNvSpPr/>
              <p:nvPr/>
            </p:nvSpPr>
            <p:spPr bwMode="auto">
              <a:xfrm>
                <a:off x="2159639" y="1670049"/>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632" name="Freeform 631"/>
              <p:cNvSpPr/>
              <p:nvPr/>
            </p:nvSpPr>
            <p:spPr bwMode="auto">
              <a:xfrm>
                <a:off x="2103296" y="1631205"/>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3" name="Freeform 632"/>
              <p:cNvSpPr/>
              <p:nvPr/>
            </p:nvSpPr>
            <p:spPr bwMode="auto">
              <a:xfrm>
                <a:off x="2536697" y="1726549"/>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34" name="Freeform 633"/>
              <p:cNvSpPr/>
              <p:nvPr/>
            </p:nvSpPr>
            <p:spPr bwMode="auto">
              <a:xfrm>
                <a:off x="2090295" y="1730079"/>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635" name="Straight Connector 634"/>
              <p:cNvCxnSpPr>
                <a:cxnSpLocks noChangeShapeType="1"/>
                <a:endCxn id="630" idx="2"/>
              </p:cNvCxnSpPr>
              <p:nvPr/>
            </p:nvCxnSpPr>
            <p:spPr bwMode="auto">
              <a:xfrm flipH="1" flipV="1">
                <a:off x="1869259" y="1737142"/>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636" name="Straight Connector 635"/>
              <p:cNvCxnSpPr>
                <a:cxnSpLocks noChangeShapeType="1"/>
              </p:cNvCxnSpPr>
              <p:nvPr/>
            </p:nvCxnSpPr>
            <p:spPr bwMode="auto">
              <a:xfrm flipH="1" flipV="1">
                <a:off x="2996102" y="1733611"/>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16565" name="Picture 1005" descr="antenna_stylized"/>
            <p:cNvPicPr>
              <a:picLocks noChangeAspect="1"/>
            </p:cNvPicPr>
            <p:nvPr/>
          </p:nvPicPr>
          <p:blipFill>
            <a:blip r:embed="rId18"/>
            <a:stretch>
              <a:fillRect/>
            </a:stretch>
          </p:blipFill>
          <p:spPr>
            <a:xfrm>
              <a:off x="5516100" y="3095151"/>
              <a:ext cx="530703" cy="223755"/>
            </a:xfrm>
            <a:prstGeom prst="rect">
              <a:avLst/>
            </a:prstGeom>
            <a:noFill/>
            <a:ln w="9525">
              <a:noFill/>
            </a:ln>
          </p:spPr>
        </p:pic>
        <p:pic>
          <p:nvPicPr>
            <p:cNvPr id="16566" name="Picture 1005" descr="antenna_stylized"/>
            <p:cNvPicPr>
              <a:picLocks noChangeAspect="1"/>
            </p:cNvPicPr>
            <p:nvPr/>
          </p:nvPicPr>
          <p:blipFill>
            <a:blip r:embed="rId18"/>
            <a:stretch>
              <a:fillRect/>
            </a:stretch>
          </p:blipFill>
          <p:spPr>
            <a:xfrm>
              <a:off x="6893951" y="5490536"/>
              <a:ext cx="530703" cy="223755"/>
            </a:xfrm>
            <a:prstGeom prst="rect">
              <a:avLst/>
            </a:prstGeom>
            <a:noFill/>
            <a:ln w="9525">
              <a:noFill/>
            </a:ln>
          </p:spPr>
        </p:pic>
        <p:pic>
          <p:nvPicPr>
            <p:cNvPr id="16567" name="Picture 1005" descr="antenna_stylized"/>
            <p:cNvPicPr>
              <a:picLocks noChangeAspect="1"/>
            </p:cNvPicPr>
            <p:nvPr/>
          </p:nvPicPr>
          <p:blipFill>
            <a:blip r:embed="rId18"/>
            <a:stretch>
              <a:fillRect/>
            </a:stretch>
          </p:blipFill>
          <p:spPr>
            <a:xfrm>
              <a:off x="7365711" y="5438691"/>
              <a:ext cx="530703" cy="223755"/>
            </a:xfrm>
            <a:prstGeom prst="rect">
              <a:avLst/>
            </a:prstGeom>
            <a:noFill/>
            <a:ln w="9525">
              <a:noFill/>
            </a:ln>
          </p:spPr>
        </p:pic>
        <p:pic>
          <p:nvPicPr>
            <p:cNvPr id="16568" name="Picture 934" descr="antenna_radiation_stylized"/>
            <p:cNvPicPr>
              <a:picLocks noChangeAspect="1"/>
            </p:cNvPicPr>
            <p:nvPr/>
          </p:nvPicPr>
          <p:blipFill>
            <a:blip r:embed="rId17"/>
            <a:stretch>
              <a:fillRect/>
            </a:stretch>
          </p:blipFill>
          <p:spPr>
            <a:xfrm>
              <a:off x="7096052" y="5017186"/>
              <a:ext cx="415925" cy="88633"/>
            </a:xfrm>
            <a:prstGeom prst="rect">
              <a:avLst/>
            </a:prstGeom>
            <a:noFill/>
            <a:ln w="9525">
              <a:noFill/>
            </a:ln>
          </p:spPr>
        </p:pic>
      </p:grpSp>
      <p:sp>
        <p:nvSpPr>
          <p:cNvPr id="727" name="Rectangle 670"/>
          <p:cNvSpPr/>
          <p:nvPr/>
        </p:nvSpPr>
        <p:spPr>
          <a:xfrm>
            <a:off x="1668463" y="3200400"/>
            <a:ext cx="3368675" cy="1884363"/>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287655" lvl="0" indent="-287655">
              <a:buClr>
                <a:srgbClr val="000099"/>
              </a:buClr>
            </a:pPr>
            <a:r>
              <a:rPr lang="zh-CN" altLang="en-US" sz="2400" i="1" dirty="0">
                <a:solidFill>
                  <a:srgbClr val="CC0000"/>
                </a:solidFill>
                <a:latin typeface="微软雅黑" panose="020B0503020204020204" pitchFamily="34" charset="-122"/>
                <a:ea typeface="微软雅黑" panose="020B0503020204020204" pitchFamily="34" charset="-122"/>
              </a:rPr>
              <a:t>通信链路</a:t>
            </a:r>
            <a:endParaRPr lang="en-US" altLang="zh-CN" sz="2400" dirty="0">
              <a:solidFill>
                <a:srgbClr val="CC0000"/>
              </a:solidFill>
              <a:latin typeface="微软雅黑" panose="020B0503020204020204" pitchFamily="34" charset="-122"/>
              <a:ea typeface="微软雅黑" panose="020B0503020204020204" pitchFamily="34" charset="-122"/>
            </a:endParaRPr>
          </a:p>
          <a:p>
            <a:pPr marL="628650" lvl="1" indent="-233045">
              <a:lnSpc>
                <a:spcPct val="80000"/>
              </a:lnSpc>
              <a:spcBef>
                <a:spcPct val="10000"/>
              </a:spcBef>
              <a:buClr>
                <a:srgbClr val="000099"/>
              </a:buClr>
            </a:pPr>
            <a:r>
              <a:rPr lang="zh-CN" altLang="en-US" dirty="0">
                <a:latin typeface="微软雅黑" panose="020B0503020204020204" pitchFamily="34" charset="-122"/>
                <a:ea typeface="微软雅黑" panose="020B0503020204020204" pitchFamily="34" charset="-122"/>
              </a:rPr>
              <a:t>光纤，铜线，无线电频谱、卫星</a:t>
            </a:r>
            <a:endParaRPr lang="en-US" altLang="zh-CN" dirty="0">
              <a:latin typeface="微软雅黑" panose="020B0503020204020204" pitchFamily="34" charset="-122"/>
              <a:ea typeface="微软雅黑" panose="020B0503020204020204" pitchFamily="34" charset="-122"/>
            </a:endParaRPr>
          </a:p>
          <a:p>
            <a:pPr marL="628650" lvl="1" indent="-233045">
              <a:lnSpc>
                <a:spcPct val="80000"/>
              </a:lnSpc>
              <a:spcBef>
                <a:spcPct val="10000"/>
              </a:spcBef>
              <a:buClr>
                <a:srgbClr val="000099"/>
              </a:buClr>
            </a:pPr>
            <a:r>
              <a:rPr lang="zh-CN" altLang="en-US" dirty="0">
                <a:latin typeface="微软雅黑" panose="020B0503020204020204" pitchFamily="34" charset="-122"/>
                <a:ea typeface="微软雅黑" panose="020B0503020204020204" pitchFamily="34" charset="-122"/>
              </a:rPr>
              <a:t>传输速率</a:t>
            </a:r>
            <a:r>
              <a:rPr lang="en-US" altLang="zh-CN" dirty="0">
                <a:latin typeface="微软雅黑" panose="020B0503020204020204" pitchFamily="34" charset="-122"/>
                <a:ea typeface="微软雅黑" panose="020B0503020204020204" pitchFamily="34" charset="-122"/>
              </a:rPr>
              <a:t>: </a:t>
            </a:r>
            <a:r>
              <a:rPr lang="zh-CN" altLang="en-US" i="1" dirty="0">
                <a:solidFill>
                  <a:srgbClr val="CC0000"/>
                </a:solidFill>
                <a:latin typeface="微软雅黑" panose="020B0503020204020204" pitchFamily="34" charset="-122"/>
                <a:ea typeface="微软雅黑" panose="020B0503020204020204" pitchFamily="34" charset="-122"/>
              </a:rPr>
              <a:t>带宽</a:t>
            </a:r>
            <a:endParaRPr lang="en-US" altLang="zh-CN" dirty="0">
              <a:solidFill>
                <a:srgbClr val="CC0000"/>
              </a:solidFill>
              <a:latin typeface="微软雅黑" panose="020B0503020204020204" pitchFamily="34" charset="-122"/>
              <a:ea typeface="微软雅黑" panose="020B0503020204020204" pitchFamily="34" charset="-122"/>
            </a:endParaRPr>
          </a:p>
        </p:txBody>
      </p:sp>
      <p:sp>
        <p:nvSpPr>
          <p:cNvPr id="728" name="Rectangle 671"/>
          <p:cNvSpPr>
            <a:spLocks noChangeArrowheads="1"/>
          </p:cNvSpPr>
          <p:nvPr/>
        </p:nvSpPr>
        <p:spPr bwMode="auto">
          <a:xfrm>
            <a:off x="1660525" y="5143500"/>
            <a:ext cx="3779838" cy="1550988"/>
          </a:xfrm>
          <a:prstGeom prst="rect">
            <a:avLst/>
          </a:prstGeom>
          <a:noFill/>
          <a:ln>
            <a:noFill/>
          </a:ln>
        </p:spPr>
        <p:txBody>
          <a:bodyPr/>
          <a:lstStyle/>
          <a:p>
            <a:pPr marL="287655" marR="0" lvl="0" indent="-2876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zh-CN" alt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分组交换机</a:t>
            </a:r>
            <a:r>
              <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sz="2400" b="0" i="0" u="none" strike="noStrike" kern="1200" cap="none" spc="0" normalizeH="0" baseline="0" noProof="0" dirty="0">
                <a:ln>
                  <a:noFill/>
                </a:ln>
                <a:solidFill>
                  <a:schemeClr val="tx1"/>
                </a:solidFill>
                <a:effectLst/>
                <a:uLnTx/>
                <a:uFillTx/>
                <a:latin typeface="+mn-ea"/>
                <a:ea typeface="+mn-ea"/>
                <a:cs typeface="MS PGothic" panose="020B0600070205080204" pitchFamily="34" charset="-128"/>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转发分组</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数据包</a:t>
            </a:r>
            <a:r>
              <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628650" marR="0" lvl="1" indent="-233680" algn="l" defTabSz="914400" rtl="0" eaLnBrk="0" fontAlgn="base" latinLnBrk="0" hangingPunct="0">
              <a:lnSpc>
                <a:spcPct val="85000"/>
              </a:lnSpc>
              <a:spcBef>
                <a:spcPct val="20000"/>
              </a:spcBef>
              <a:spcAft>
                <a:spcPct val="0"/>
              </a:spcAft>
              <a:buClr>
                <a:srgbClr val="000099"/>
              </a:buClr>
              <a:buSzPct val="100000"/>
              <a:buFont typeface="Arial" panose="020B0604020202020204"/>
              <a:buChar char="•"/>
              <a:defRPr/>
            </a:pPr>
            <a:r>
              <a:rPr kumimoji="0" lang="zh-CN" alt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路由器</a:t>
            </a:r>
            <a:r>
              <a:rPr kumimoji="0" lang="en-US" altLang="zh-CN"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(router)</a:t>
            </a:r>
            <a:r>
              <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S PGothic" panose="020B0600070205080204" pitchFamily="34" charset="-128"/>
              </a:rPr>
              <a:t>和</a:t>
            </a:r>
            <a:r>
              <a:rPr kumimoji="0" lang="en-US" sz="2400" b="0" i="0" u="none" strike="noStrike" kern="1200" cap="none" spc="0" normalizeH="0" baseline="0" noProof="0" dirty="0">
                <a:ln>
                  <a:noFill/>
                </a:ln>
                <a:solidFill>
                  <a:schemeClr val="tx1"/>
                </a:solidFill>
                <a:effectLst/>
                <a:uLnTx/>
                <a:uFillTx/>
                <a:latin typeface="+mn-ea"/>
                <a:ea typeface="+mn-ea"/>
                <a:cs typeface="MS PGothic" panose="020B0600070205080204" pitchFamily="34" charset="-128"/>
              </a:rPr>
              <a:t> </a:t>
            </a:r>
            <a:r>
              <a:rPr kumimoji="0" lang="zh-CN" alt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交换机</a:t>
            </a:r>
            <a:r>
              <a:rPr kumimoji="0" lang="en-US" altLang="zh-CN"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(switch)</a:t>
            </a:r>
            <a:endPar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231775" marR="0" lvl="0" indent="-231775" algn="l" defTabSz="914400" rtl="0" eaLnBrk="0" fontAlgn="base" latinLnBrk="0" hangingPunct="0">
              <a:lnSpc>
                <a:spcPct val="85000"/>
              </a:lnSpc>
              <a:spcBef>
                <a:spcPct val="20000"/>
              </a:spcBef>
              <a:spcAft>
                <a:spcPct val="0"/>
              </a:spcAft>
              <a:buClr>
                <a:srgbClr val="000099"/>
              </a:buClr>
              <a:buSzPct val="75000"/>
              <a:buFontTx/>
              <a:buNone/>
              <a:defRPr/>
            </a:pPr>
            <a:endParaRPr kumimoji="0" lang="en-US" sz="2400" b="0" i="0" u="none" strike="noStrike" kern="1200" cap="none" spc="0" normalizeH="0" baseline="0" noProof="0" dirty="0">
              <a:ln>
                <a:noFill/>
              </a:ln>
              <a:solidFill>
                <a:schemeClr val="tx1"/>
              </a:solidFill>
              <a:effectLst/>
              <a:uLnTx/>
              <a:uFillTx/>
              <a:latin typeface="+mn-ea"/>
              <a:ea typeface="+mn-ea"/>
              <a:cs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par>
                                <p:cTn id="10" presetID="9"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727" grpId="0"/>
      <p:bldP spid="7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83971" name="Rectangle 3"/>
          <p:cNvSpPr>
            <a:spLocks noGrp="1"/>
          </p:cNvSpPr>
          <p:nvPr>
            <p:ph type="body" sz="half" idx="4294967295"/>
          </p:nvPr>
        </p:nvSpPr>
        <p:spPr>
          <a:xfrm>
            <a:off x="231775" y="5164138"/>
            <a:ext cx="8440738" cy="1827212"/>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indent="-288925" eaLnBrk="1" hangingPunct="1"/>
            <a:r>
              <a:rPr lang="zh-CN" altLang="en-US" dirty="0">
                <a:latin typeface="微软雅黑" panose="020B0503020204020204" pitchFamily="34" charset="-122"/>
                <a:ea typeface="微软雅黑" panose="020B0503020204020204" pitchFamily="34" charset="-122"/>
              </a:rPr>
              <a:t>中心</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一小部分连接良好的大型网络</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ja-JP" altLang="en-US" dirty="0">
                <a:solidFill>
                  <a:srgbClr val="CC0000"/>
                </a:solidFill>
                <a:latin typeface="微软雅黑" panose="020B0503020204020204" pitchFamily="34" charset="-122"/>
                <a:ea typeface="微软雅黑" panose="020B0503020204020204" pitchFamily="34" charset="-122"/>
              </a:rPr>
              <a:t>“</a:t>
            </a:r>
            <a:r>
              <a:rPr lang="zh-CN" altLang="en-US" dirty="0">
                <a:solidFill>
                  <a:srgbClr val="CC0000"/>
                </a:solidFill>
                <a:latin typeface="微软雅黑" panose="020B0503020204020204" pitchFamily="34" charset="-122"/>
                <a:ea typeface="微软雅黑" panose="020B0503020204020204" pitchFamily="34" charset="-122"/>
              </a:rPr>
              <a:t>第一层商业</a:t>
            </a:r>
            <a:r>
              <a:rPr lang="en-US" altLang="ja-JP" dirty="0">
                <a:solidFill>
                  <a:srgbClr val="CC0000"/>
                </a:solidFill>
                <a:latin typeface="微软雅黑" panose="020B0503020204020204" pitchFamily="34" charset="-122"/>
                <a:ea typeface="微软雅黑" panose="020B0503020204020204" pitchFamily="34" charset="-122"/>
              </a:rPr>
              <a:t>ISPs</a:t>
            </a:r>
            <a:r>
              <a:rPr lang="en-US" altLang="ja-JP" dirty="0">
                <a:solidFill>
                  <a:srgbClr val="FF0000"/>
                </a:solidFill>
                <a:latin typeface="微软雅黑" panose="020B0503020204020204" pitchFamily="34" charset="-122"/>
                <a:ea typeface="微软雅黑" panose="020B0503020204020204" pitchFamily="34" charset="-122"/>
              </a:rPr>
              <a:t> </a:t>
            </a:r>
            <a:r>
              <a:rPr lang="en-US" altLang="ja-JP" dirty="0">
                <a:latin typeface="微软雅黑" panose="020B0503020204020204" pitchFamily="34" charset="-122"/>
                <a:ea typeface="微软雅黑" panose="020B0503020204020204" pitchFamily="34" charset="-122"/>
              </a:rPr>
              <a:t>(e.g., Level 3, Sprint, AT&amp;T, NTT)</a:t>
            </a:r>
            <a:r>
              <a:rPr lang="zh-CN" altLang="en-US" dirty="0">
                <a:latin typeface="微软雅黑" panose="020B0503020204020204" pitchFamily="34" charset="-122"/>
                <a:ea typeface="微软雅黑" panose="020B0503020204020204" pitchFamily="34" charset="-122"/>
              </a:rPr>
              <a:t>，国内和国际覆盖</a:t>
            </a:r>
            <a:endParaRPr lang="en-US" altLang="ja-JP" dirty="0">
              <a:latin typeface="微软雅黑" panose="020B0503020204020204" pitchFamily="34" charset="-122"/>
              <a:ea typeface="微软雅黑" panose="020B0503020204020204" pitchFamily="34" charset="-122"/>
            </a:endParaRPr>
          </a:p>
          <a:p>
            <a:pPr marL="682625" lvl="1" indent="-225425" eaLnBrk="1" hangingPunct="1"/>
            <a:r>
              <a:rPr lang="zh-CN" altLang="en-US" dirty="0">
                <a:solidFill>
                  <a:srgbClr val="CC0000"/>
                </a:solidFill>
                <a:latin typeface="微软雅黑" panose="020B0503020204020204" pitchFamily="34" charset="-122"/>
                <a:ea typeface="微软雅黑" panose="020B0503020204020204" pitchFamily="34" charset="-122"/>
              </a:rPr>
              <a:t>内容提供商网络</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如谷歌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将其数据中心连接到因特网的专用网络，通常绕过第一层</a:t>
            </a:r>
            <a:r>
              <a:rPr lang="en-US" altLang="zh-CN" dirty="0">
                <a:latin typeface="微软雅黑" panose="020B0503020204020204" pitchFamily="34" charset="-122"/>
                <a:ea typeface="微软雅黑" panose="020B0503020204020204" pitchFamily="34" charset="-122"/>
              </a:rPr>
              <a:t>ISP</a:t>
            </a:r>
            <a:r>
              <a:rPr lang="zh-CN" altLang="en-US" dirty="0">
                <a:latin typeface="微软雅黑" panose="020B0503020204020204" pitchFamily="34" charset="-122"/>
                <a:ea typeface="微软雅黑" panose="020B0503020204020204" pitchFamily="34" charset="-122"/>
              </a:rPr>
              <a:t>和区域</a:t>
            </a:r>
            <a:r>
              <a:rPr lang="en-US" altLang="zh-CN" dirty="0">
                <a:latin typeface="微软雅黑" panose="020B0503020204020204" pitchFamily="34" charset="-122"/>
                <a:ea typeface="微软雅黑" panose="020B0503020204020204" pitchFamily="34" charset="-122"/>
              </a:rPr>
              <a:t>ISP</a:t>
            </a:r>
          </a:p>
        </p:txBody>
      </p:sp>
      <p:pic>
        <p:nvPicPr>
          <p:cNvPr id="83972" name="Picture 76" descr="underline_base"/>
          <p:cNvPicPr/>
          <p:nvPr/>
        </p:nvPicPr>
        <p:blipFill>
          <a:blip r:embed="rId3"/>
          <a:stretch>
            <a:fillRect/>
          </a:stretch>
        </p:blipFill>
        <p:spPr>
          <a:xfrm>
            <a:off x="327025" y="674688"/>
            <a:ext cx="7769225" cy="173037"/>
          </a:xfrm>
          <a:prstGeom prst="rect">
            <a:avLst/>
          </a:prstGeom>
          <a:noFill/>
          <a:ln w="9525">
            <a:noFill/>
          </a:ln>
        </p:spPr>
      </p:pic>
      <p:sp>
        <p:nvSpPr>
          <p:cNvPr id="8397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40</a:t>
            </a:fld>
            <a:endParaRPr lang="en-US" altLang="zh-CN" sz="1200" dirty="0">
              <a:latin typeface="微软雅黑" panose="020B0503020204020204" pitchFamily="34" charset="-122"/>
              <a:ea typeface="微软雅黑" panose="020B0503020204020204" pitchFamily="34" charset="-122"/>
            </a:endParaRPr>
          </a:p>
        </p:txBody>
      </p:sp>
      <p:sp>
        <p:nvSpPr>
          <p:cNvPr id="79" name="Rectangle 78"/>
          <p:cNvSpPr/>
          <p:nvPr/>
        </p:nvSpPr>
        <p:spPr bwMode="auto">
          <a:xfrm>
            <a:off x="2189163" y="2486025"/>
            <a:ext cx="649288"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IXP</a:t>
            </a:r>
          </a:p>
        </p:txBody>
      </p:sp>
      <p:sp>
        <p:nvSpPr>
          <p:cNvPr id="80" name="Rectangle 79"/>
          <p:cNvSpPr/>
          <p:nvPr/>
        </p:nvSpPr>
        <p:spPr bwMode="auto">
          <a:xfrm>
            <a:off x="5029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IXP</a:t>
            </a:r>
          </a:p>
        </p:txBody>
      </p:sp>
      <p:cxnSp>
        <p:nvCxnSpPr>
          <p:cNvPr id="84" name="Straight Connector 83"/>
          <p:cNvCxnSpPr>
            <a:endCxn id="84011" idx="0"/>
          </p:cNvCxnSpPr>
          <p:nvPr/>
        </p:nvCxnSpPr>
        <p:spPr bwMode="auto">
          <a:xfrm rot="5400000">
            <a:off x="449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4008" idx="4"/>
          </p:cNvCxnSpPr>
          <p:nvPr/>
        </p:nvCxnSpPr>
        <p:spPr bwMode="auto">
          <a:xfrm rot="5400000">
            <a:off x="3203575" y="4089400"/>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4008" idx="3"/>
          </p:cNvCxnSpPr>
          <p:nvPr/>
        </p:nvCxnSpPr>
        <p:spPr bwMode="auto">
          <a:xfrm rot="5400000">
            <a:off x="2349500" y="3935413"/>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857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1389856" y="3418681"/>
            <a:ext cx="1600200" cy="649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7705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rPr>
              <a:t>IXP</a:t>
            </a:r>
          </a:p>
        </p:txBody>
      </p:sp>
      <p:cxnSp>
        <p:nvCxnSpPr>
          <p:cNvPr id="90" name="Straight Connector 89"/>
          <p:cNvCxnSpPr>
            <a:endCxn id="84014" idx="0"/>
          </p:cNvCxnSpPr>
          <p:nvPr/>
        </p:nvCxnSpPr>
        <p:spPr bwMode="auto">
          <a:xfrm>
            <a:off x="3973513"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4009" idx="2"/>
            <a:endCxn id="84008" idx="6"/>
          </p:cNvCxnSpPr>
          <p:nvPr/>
        </p:nvCxnSpPr>
        <p:spPr bwMode="auto">
          <a:xfrm rot="10800000">
            <a:off x="4497388" y="3490913"/>
            <a:ext cx="531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5187950" y="3946525"/>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5932488" y="4089400"/>
            <a:ext cx="544513" cy="80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4009" idx="5"/>
          </p:cNvCxnSpPr>
          <p:nvPr/>
        </p:nvCxnSpPr>
        <p:spPr bwMode="auto">
          <a:xfrm>
            <a:off x="6721475" y="3770313"/>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007" idx="4"/>
            <a:endCxn id="84016" idx="7"/>
          </p:cNvCxnSpPr>
          <p:nvPr/>
        </p:nvCxnSpPr>
        <p:spPr bwMode="auto">
          <a:xfrm>
            <a:off x="6975475" y="2105025"/>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3081338" y="1647825"/>
            <a:ext cx="5318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5434013"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2189163"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9" name="Straight Connector 98"/>
          <p:cNvCxnSpPr/>
          <p:nvPr/>
        </p:nvCxnSpPr>
        <p:spPr bwMode="auto">
          <a:xfrm rot="16200000" flipH="1">
            <a:off x="7357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2163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2731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2838450" y="1876425"/>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4897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3483769" y="2518569"/>
            <a:ext cx="1143000" cy="163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5362575"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4217988" y="2790825"/>
            <a:ext cx="811213"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4005" idx="5"/>
          </p:cNvCxnSpPr>
          <p:nvPr/>
        </p:nvCxnSpPr>
        <p:spPr bwMode="auto">
          <a:xfrm rot="16200000" flipH="1">
            <a:off x="3234531" y="1535906"/>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7421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6410325" y="3101975"/>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6407150" y="2714625"/>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5676900"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5297488" y="1884363"/>
            <a:ext cx="2433638"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005" name="Oval 34"/>
          <p:cNvSpPr/>
          <p:nvPr/>
        </p:nvSpPr>
        <p:spPr>
          <a:xfrm>
            <a:off x="1135063" y="1266825"/>
            <a:ext cx="1984375" cy="790575"/>
          </a:xfrm>
          <a:prstGeom prst="ellipse">
            <a:avLst/>
          </a:prstGeom>
          <a:solidFill>
            <a:schemeClr val="accent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第一层</a:t>
            </a:r>
            <a:r>
              <a:rPr lang="en-US" altLang="zh-CN" sz="2400" dirty="0">
                <a:solidFill>
                  <a:schemeClr val="bg1"/>
                </a:solidFill>
                <a:latin typeface="微软雅黑" panose="020B0503020204020204" pitchFamily="34" charset="-122"/>
                <a:ea typeface="微软雅黑" panose="020B0503020204020204" pitchFamily="34" charset="-122"/>
              </a:rPr>
              <a:t> ISP</a:t>
            </a:r>
            <a:endParaRPr lang="en-US" altLang="zh-CN" sz="2400" dirty="0">
              <a:latin typeface="微软雅黑" panose="020B0503020204020204" pitchFamily="34" charset="-122"/>
              <a:ea typeface="微软雅黑" panose="020B0503020204020204" pitchFamily="34" charset="-122"/>
            </a:endParaRPr>
          </a:p>
        </p:txBody>
      </p:sp>
      <p:sp>
        <p:nvSpPr>
          <p:cNvPr id="84006" name="Oval 34"/>
          <p:cNvSpPr/>
          <p:nvPr/>
        </p:nvSpPr>
        <p:spPr>
          <a:xfrm>
            <a:off x="3487738" y="1266825"/>
            <a:ext cx="1982787" cy="790575"/>
          </a:xfrm>
          <a:prstGeom prst="ellipse">
            <a:avLst/>
          </a:prstGeom>
          <a:solidFill>
            <a:schemeClr val="accent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第一层</a:t>
            </a:r>
            <a:r>
              <a:rPr lang="en-US" altLang="zh-CN" sz="2400" dirty="0">
                <a:solidFill>
                  <a:schemeClr val="bg1"/>
                </a:solidFill>
                <a:latin typeface="微软雅黑" panose="020B0503020204020204" pitchFamily="34" charset="-122"/>
                <a:ea typeface="微软雅黑" panose="020B0503020204020204" pitchFamily="34" charset="-122"/>
              </a:rPr>
              <a:t> ISP</a:t>
            </a:r>
            <a:endParaRPr lang="en-US" altLang="zh-CN" sz="2400" dirty="0">
              <a:latin typeface="微软雅黑" panose="020B0503020204020204" pitchFamily="34" charset="-122"/>
              <a:ea typeface="微软雅黑" panose="020B0503020204020204" pitchFamily="34" charset="-122"/>
            </a:endParaRPr>
          </a:p>
        </p:txBody>
      </p:sp>
      <p:sp>
        <p:nvSpPr>
          <p:cNvPr id="84007" name="Oval 34"/>
          <p:cNvSpPr/>
          <p:nvPr/>
        </p:nvSpPr>
        <p:spPr>
          <a:xfrm>
            <a:off x="5921375" y="1266825"/>
            <a:ext cx="2108200" cy="838200"/>
          </a:xfrm>
          <a:prstGeom prst="ellipse">
            <a:avLst/>
          </a:prstGeom>
          <a:solidFill>
            <a:srgbClr val="00206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内容提供商</a:t>
            </a:r>
            <a:endParaRPr lang="en-US" altLang="zh-CN" sz="2400" dirty="0">
              <a:solidFill>
                <a:schemeClr val="bg1"/>
              </a:solidFill>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r>
              <a:rPr lang="zh-CN" altLang="en-US" sz="2400" dirty="0">
                <a:solidFill>
                  <a:schemeClr val="bg1"/>
                </a:solidFill>
                <a:latin typeface="微软雅黑" panose="020B0503020204020204" pitchFamily="34" charset="-122"/>
                <a:ea typeface="微软雅黑" panose="020B0503020204020204" pitchFamily="34" charset="-122"/>
              </a:rPr>
              <a:t>（如</a:t>
            </a:r>
            <a:r>
              <a:rPr lang="en-US" altLang="zh-CN" sz="2400" dirty="0">
                <a:solidFill>
                  <a:schemeClr val="bg1"/>
                </a:solidFill>
                <a:latin typeface="微软雅黑" panose="020B0503020204020204" pitchFamily="34" charset="-122"/>
                <a:ea typeface="微软雅黑" panose="020B0503020204020204" pitchFamily="34" charset="-122"/>
              </a:rPr>
              <a:t>Google</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84008" name="Oval 33"/>
          <p:cNvSpPr/>
          <p:nvPr/>
        </p:nvSpPr>
        <p:spPr>
          <a:xfrm>
            <a:off x="2514600" y="3095625"/>
            <a:ext cx="1982788" cy="790575"/>
          </a:xfrm>
          <a:prstGeom prst="ellipse">
            <a:avLst/>
          </a:prstGeom>
          <a:solidFill>
            <a:schemeClr val="hlink"/>
          </a:soli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rgbClr val="808080"/>
                </a:solidFill>
                <a:latin typeface="微软雅黑" panose="020B0503020204020204" pitchFamily="34" charset="-122"/>
                <a:ea typeface="微软雅黑" panose="020B0503020204020204" pitchFamily="34" charset="-122"/>
              </a:rPr>
              <a:t>区域</a:t>
            </a:r>
            <a:r>
              <a:rPr lang="en-US" altLang="zh-CN" sz="2400" dirty="0">
                <a:solidFill>
                  <a:srgbClr val="808080"/>
                </a:solidFill>
                <a:latin typeface="微软雅黑" panose="020B0503020204020204" pitchFamily="34" charset="-122"/>
                <a:ea typeface="微软雅黑" panose="020B0503020204020204" pitchFamily="34" charset="-122"/>
              </a:rPr>
              <a:t> ISP</a:t>
            </a:r>
          </a:p>
        </p:txBody>
      </p:sp>
      <p:sp>
        <p:nvSpPr>
          <p:cNvPr id="84009" name="Oval 33"/>
          <p:cNvSpPr/>
          <p:nvPr/>
        </p:nvSpPr>
        <p:spPr>
          <a:xfrm>
            <a:off x="5029200" y="3095625"/>
            <a:ext cx="1982788" cy="790575"/>
          </a:xfrm>
          <a:prstGeom prst="ellipse">
            <a:avLst/>
          </a:prstGeom>
          <a:solidFill>
            <a:schemeClr val="hlink"/>
          </a:soli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rgbClr val="808080"/>
                </a:solidFill>
                <a:latin typeface="微软雅黑" panose="020B0503020204020204" pitchFamily="34" charset="-122"/>
                <a:ea typeface="微软雅黑" panose="020B0503020204020204" pitchFamily="34" charset="-122"/>
              </a:rPr>
              <a:t>区域</a:t>
            </a:r>
            <a:r>
              <a:rPr lang="en-US" altLang="zh-CN" sz="2400" dirty="0">
                <a:solidFill>
                  <a:srgbClr val="808080"/>
                </a:solidFill>
                <a:latin typeface="微软雅黑" panose="020B0503020204020204" pitchFamily="34" charset="-122"/>
                <a:ea typeface="微软雅黑" panose="020B0503020204020204" pitchFamily="34" charset="-122"/>
              </a:rPr>
              <a:t> ISP</a:t>
            </a:r>
          </a:p>
        </p:txBody>
      </p:sp>
      <p:sp>
        <p:nvSpPr>
          <p:cNvPr id="84010" name="Oval 76"/>
          <p:cNvSpPr/>
          <p:nvPr/>
        </p:nvSpPr>
        <p:spPr>
          <a:xfrm>
            <a:off x="2027238"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1" name="Oval 76"/>
          <p:cNvSpPr/>
          <p:nvPr/>
        </p:nvSpPr>
        <p:spPr>
          <a:xfrm>
            <a:off x="1054100"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2" name="Oval 76"/>
          <p:cNvSpPr/>
          <p:nvPr/>
        </p:nvSpPr>
        <p:spPr>
          <a:xfrm>
            <a:off x="5921375"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3" name="Oval 76"/>
          <p:cNvSpPr/>
          <p:nvPr/>
        </p:nvSpPr>
        <p:spPr>
          <a:xfrm>
            <a:off x="4946650" y="4391025"/>
            <a:ext cx="846138"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4" name="Oval 76"/>
          <p:cNvSpPr/>
          <p:nvPr/>
        </p:nvSpPr>
        <p:spPr>
          <a:xfrm>
            <a:off x="3973513" y="4391025"/>
            <a:ext cx="846137"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5" name="Oval 76"/>
          <p:cNvSpPr/>
          <p:nvPr/>
        </p:nvSpPr>
        <p:spPr>
          <a:xfrm>
            <a:off x="3000375"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6" name="Oval 76"/>
          <p:cNvSpPr/>
          <p:nvPr/>
        </p:nvSpPr>
        <p:spPr>
          <a:xfrm>
            <a:off x="6894513"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84017" name="Oval 76"/>
          <p:cNvSpPr/>
          <p:nvPr/>
        </p:nvSpPr>
        <p:spPr>
          <a:xfrm>
            <a:off x="7867650" y="4391025"/>
            <a:ext cx="844550"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接入</a:t>
            </a:r>
            <a:r>
              <a:rPr lang="en-US" altLang="zh-CN" sz="1600" dirty="0">
                <a:latin typeface="微软雅黑" panose="020B0503020204020204" pitchFamily="34" charset="-122"/>
                <a:ea typeface="微软雅黑" panose="020B0503020204020204" pitchFamily="34" charset="-122"/>
              </a:rPr>
              <a:t>ISP</a:t>
            </a:r>
          </a:p>
        </p:txBody>
      </p:sp>
      <p:sp>
        <p:nvSpPr>
          <p:cNvPr id="51" name="Rectangle 2"/>
          <p:cNvSpPr txBox="1">
            <a:spLocks noChangeArrowheads="1"/>
          </p:cNvSpPr>
          <p:nvPr/>
        </p:nvSpPr>
        <p:spPr bwMode="auto">
          <a:xfrm>
            <a:off x="255588" y="165100"/>
            <a:ext cx="8096250" cy="650875"/>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因特网结构：网络的网络</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86019" name="Picture 121" descr="underline_base"/>
          <p:cNvPicPr/>
          <p:nvPr/>
        </p:nvPicPr>
        <p:blipFill>
          <a:blip r:embed="rId3"/>
          <a:stretch>
            <a:fillRect/>
          </a:stretch>
        </p:blipFill>
        <p:spPr>
          <a:xfrm>
            <a:off x="325438" y="914400"/>
            <a:ext cx="5027612" cy="173038"/>
          </a:xfrm>
          <a:prstGeom prst="rect">
            <a:avLst/>
          </a:prstGeom>
          <a:noFill/>
          <a:ln w="9525">
            <a:noFill/>
          </a:ln>
        </p:spPr>
      </p:pic>
      <p:pic>
        <p:nvPicPr>
          <p:cNvPr id="86020" name="Picture 313"/>
          <p:cNvPicPr>
            <a:picLocks noChangeAspect="1"/>
          </p:cNvPicPr>
          <p:nvPr/>
        </p:nvPicPr>
        <p:blipFill>
          <a:blip r:embed="rId4"/>
          <a:stretch>
            <a:fillRect/>
          </a:stretch>
        </p:blipFill>
        <p:spPr>
          <a:xfrm>
            <a:off x="600075" y="1452563"/>
            <a:ext cx="8385175" cy="4765675"/>
          </a:xfrm>
          <a:prstGeom prst="rect">
            <a:avLst/>
          </a:prstGeom>
          <a:noFill/>
          <a:ln w="9525">
            <a:noFill/>
          </a:ln>
        </p:spPr>
      </p:pic>
      <p:sp>
        <p:nvSpPr>
          <p:cNvPr id="86021" name="Rectangle 2"/>
          <p:cNvSpPr>
            <a:spLocks noGrp="1"/>
          </p:cNvSpPr>
          <p:nvPr>
            <p:ph type="title" idx="4294967295"/>
          </p:nvPr>
        </p:nvSpPr>
        <p:spPr>
          <a:xfrm>
            <a:off x="233363" y="114300"/>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第一层</a:t>
            </a:r>
            <a:r>
              <a:rPr lang="en-US" altLang="zh-CN" dirty="0">
                <a:latin typeface="微软雅黑" panose="020B0503020204020204" pitchFamily="34" charset="-122"/>
                <a:ea typeface="微软雅黑" panose="020B0503020204020204" pitchFamily="34" charset="-122"/>
              </a:rPr>
              <a:t>ISP: e.g., Sprint</a:t>
            </a:r>
          </a:p>
        </p:txBody>
      </p:sp>
      <p:sp>
        <p:nvSpPr>
          <p:cNvPr id="8602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41</a:t>
            </a:fld>
            <a:endParaRPr lang="en-US" altLang="zh-CN" sz="1200" dirty="0">
              <a:latin typeface="微软雅黑" panose="020B0503020204020204" pitchFamily="34" charset="-122"/>
              <a:ea typeface="微软雅黑" panose="020B0503020204020204" pitchFamily="34" charset="-122"/>
            </a:endParaRPr>
          </a:p>
        </p:txBody>
      </p:sp>
      <p:grpSp>
        <p:nvGrpSpPr>
          <p:cNvPr id="3" name="Group 2"/>
          <p:cNvGrpSpPr/>
          <p:nvPr/>
        </p:nvGrpSpPr>
        <p:grpSpPr>
          <a:xfrm>
            <a:off x="1371600" y="1725613"/>
            <a:ext cx="3863975" cy="3017837"/>
            <a:chOff x="1371600" y="1725614"/>
            <a:chExt cx="3863976" cy="3017838"/>
          </a:xfrm>
        </p:grpSpPr>
        <p:grpSp>
          <p:nvGrpSpPr>
            <p:cNvPr id="86024" name="Group 187"/>
            <p:cNvGrpSpPr/>
            <p:nvPr/>
          </p:nvGrpSpPr>
          <p:grpSpPr>
            <a:xfrm>
              <a:off x="1371600" y="1725614"/>
              <a:ext cx="3863976" cy="3017838"/>
              <a:chOff x="864" y="1087"/>
              <a:chExt cx="2434" cy="1901"/>
            </a:xfrm>
          </p:grpSpPr>
          <p:sp>
            <p:nvSpPr>
              <p:cNvPr id="86075" name="Rectangle 202"/>
              <p:cNvSpPr/>
              <p:nvPr/>
            </p:nvSpPr>
            <p:spPr>
              <a:xfrm>
                <a:off x="1307" y="1103"/>
                <a:ext cx="1560" cy="1885"/>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6076" name="Line 205"/>
              <p:cNvSpPr/>
              <p:nvPr/>
            </p:nvSpPr>
            <p:spPr>
              <a:xfrm flipH="1">
                <a:off x="1408" y="1945"/>
                <a:ext cx="282"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077" name="Line 206"/>
              <p:cNvSpPr/>
              <p:nvPr/>
            </p:nvSpPr>
            <p:spPr>
              <a:xfrm flipH="1">
                <a:off x="1408" y="2028"/>
                <a:ext cx="282"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078" name="Text Box 207"/>
              <p:cNvSpPr txBox="1"/>
              <p:nvPr/>
            </p:nvSpPr>
            <p:spPr>
              <a:xfrm flipH="1">
                <a:off x="1336" y="1789"/>
                <a:ext cx="229" cy="289"/>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grpSp>
            <p:nvGrpSpPr>
              <p:cNvPr id="86079" name="Group 208"/>
              <p:cNvGrpSpPr/>
              <p:nvPr/>
            </p:nvGrpSpPr>
            <p:grpSpPr>
              <a:xfrm flipH="1">
                <a:off x="1617" y="2063"/>
                <a:ext cx="775" cy="284"/>
                <a:chOff x="2927" y="2500"/>
                <a:chExt cx="949" cy="332"/>
              </a:xfrm>
            </p:grpSpPr>
            <p:sp>
              <p:nvSpPr>
                <p:cNvPr id="86108" name="Line 209"/>
                <p:cNvSpPr/>
                <p:nvPr/>
              </p:nvSpPr>
              <p:spPr>
                <a:xfrm flipH="1">
                  <a:off x="2927" y="2515"/>
                  <a:ext cx="236" cy="311"/>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109" name="Line 210"/>
                <p:cNvSpPr/>
                <p:nvPr/>
              </p:nvSpPr>
              <p:spPr>
                <a:xfrm>
                  <a:off x="3209" y="2500"/>
                  <a:ext cx="201" cy="332"/>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110" name="Line 211"/>
                <p:cNvSpPr/>
                <p:nvPr/>
              </p:nvSpPr>
              <p:spPr>
                <a:xfrm>
                  <a:off x="3315" y="2500"/>
                  <a:ext cx="561" cy="324"/>
                </a:xfrm>
                <a:prstGeom prst="line">
                  <a:avLst/>
                </a:prstGeom>
                <a:ln w="12700" cap="flat" cmpd="sng">
                  <a:solidFill>
                    <a:srgbClr val="000000"/>
                  </a:solidFill>
                  <a:prstDash val="solid"/>
                  <a:headEnd type="none" w="med" len="med"/>
                  <a:tailEnd type="none" w="med" len="med"/>
                </a:ln>
              </p:spPr>
              <p:txBody>
                <a:bodyPr/>
                <a:lstStyle/>
                <a:p>
                  <a:endParaRPr lang="zh-CN" altLang="en-US"/>
                </a:p>
              </p:txBody>
            </p:sp>
          </p:grpSp>
          <p:sp>
            <p:nvSpPr>
              <p:cNvPr id="86080" name="Line 212"/>
              <p:cNvSpPr/>
              <p:nvPr/>
            </p:nvSpPr>
            <p:spPr>
              <a:xfrm flipH="1" flipV="1">
                <a:off x="1819" y="1533"/>
                <a:ext cx="0" cy="356"/>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081" name="Line 213"/>
              <p:cNvSpPr/>
              <p:nvPr/>
            </p:nvSpPr>
            <p:spPr>
              <a:xfrm flipH="1">
                <a:off x="1587" y="2081"/>
                <a:ext cx="193" cy="266"/>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082" name="Line 214"/>
              <p:cNvSpPr/>
              <p:nvPr/>
            </p:nvSpPr>
            <p:spPr>
              <a:xfrm>
                <a:off x="1818" y="2068"/>
                <a:ext cx="164" cy="284"/>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083" name="Line 215"/>
              <p:cNvSpPr/>
              <p:nvPr/>
            </p:nvSpPr>
            <p:spPr>
              <a:xfrm>
                <a:off x="1904" y="2068"/>
                <a:ext cx="459" cy="277"/>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084" name="Text Box 272"/>
              <p:cNvSpPr txBox="1"/>
              <p:nvPr/>
            </p:nvSpPr>
            <p:spPr>
              <a:xfrm>
                <a:off x="1583" y="2691"/>
                <a:ext cx="727" cy="2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从 客户</a:t>
                </a:r>
                <a:endParaRPr lang="en-US" altLang="zh-CN" sz="1600" dirty="0">
                  <a:latin typeface="微软雅黑" panose="020B0503020204020204" pitchFamily="34" charset="-122"/>
                  <a:ea typeface="微软雅黑" panose="020B0503020204020204" pitchFamily="34" charset="-122"/>
                </a:endParaRPr>
              </a:p>
            </p:txBody>
          </p:sp>
          <p:sp>
            <p:nvSpPr>
              <p:cNvPr id="86085" name="Text Box 273"/>
              <p:cNvSpPr txBox="1"/>
              <p:nvPr/>
            </p:nvSpPr>
            <p:spPr>
              <a:xfrm>
                <a:off x="2262" y="1699"/>
                <a:ext cx="375" cy="2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对等</a:t>
                </a:r>
                <a:endParaRPr lang="en-US" altLang="zh-CN" sz="1600" dirty="0">
                  <a:latin typeface="微软雅黑" panose="020B0503020204020204" pitchFamily="34" charset="-122"/>
                  <a:ea typeface="微软雅黑" panose="020B0503020204020204" pitchFamily="34" charset="-122"/>
                </a:endParaRPr>
              </a:p>
            </p:txBody>
          </p:sp>
          <p:sp>
            <p:nvSpPr>
              <p:cNvPr id="86086" name="Text Box 274"/>
              <p:cNvSpPr txBox="1"/>
              <p:nvPr/>
            </p:nvSpPr>
            <p:spPr>
              <a:xfrm>
                <a:off x="1636" y="1367"/>
                <a:ext cx="895" cy="2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从</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主干网</a:t>
                </a:r>
                <a:endParaRPr lang="en-US" altLang="zh-CN" sz="1600" dirty="0">
                  <a:latin typeface="微软雅黑" panose="020B0503020204020204" pitchFamily="34" charset="-122"/>
                  <a:ea typeface="微软雅黑" panose="020B0503020204020204" pitchFamily="34" charset="-122"/>
                </a:endParaRPr>
              </a:p>
            </p:txBody>
          </p:sp>
          <p:sp>
            <p:nvSpPr>
              <p:cNvPr id="86087" name="Rectangle 275"/>
              <p:cNvSpPr/>
              <p:nvPr/>
            </p:nvSpPr>
            <p:spPr>
              <a:xfrm>
                <a:off x="1355" y="1139"/>
                <a:ext cx="1447" cy="177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86088" name="Line 290"/>
              <p:cNvSpPr/>
              <p:nvPr/>
            </p:nvSpPr>
            <p:spPr>
              <a:xfrm flipH="1" flipV="1">
                <a:off x="2226" y="1559"/>
                <a:ext cx="0" cy="355"/>
              </a:xfrm>
              <a:prstGeom prst="line">
                <a:avLst/>
              </a:prstGeom>
              <a:ln w="12700" cap="flat" cmpd="sng">
                <a:solidFill>
                  <a:srgbClr val="000000"/>
                </a:solidFill>
                <a:prstDash val="solid"/>
                <a:headEnd type="none" w="med" len="med"/>
                <a:tailEnd type="none" w="med" len="med"/>
              </a:ln>
            </p:spPr>
            <p:txBody>
              <a:bodyPr/>
              <a:lstStyle/>
              <a:p>
                <a:endParaRPr lang="zh-CN" altLang="en-US"/>
              </a:p>
            </p:txBody>
          </p:sp>
          <p:sp>
            <p:nvSpPr>
              <p:cNvPr id="86089" name="Line 292"/>
              <p:cNvSpPr/>
              <p:nvPr/>
            </p:nvSpPr>
            <p:spPr>
              <a:xfrm>
                <a:off x="2360" y="1948"/>
                <a:ext cx="36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090" name="Line 293"/>
              <p:cNvSpPr/>
              <p:nvPr/>
            </p:nvSpPr>
            <p:spPr>
              <a:xfrm>
                <a:off x="2360" y="2030"/>
                <a:ext cx="36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091" name="Text Box 294"/>
              <p:cNvSpPr txBox="1"/>
              <p:nvPr/>
            </p:nvSpPr>
            <p:spPr>
              <a:xfrm>
                <a:off x="2410" y="1790"/>
                <a:ext cx="290" cy="2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grpSp>
            <p:nvGrpSpPr>
              <p:cNvPr id="86092" name="Group 296"/>
              <p:cNvGrpSpPr/>
              <p:nvPr/>
            </p:nvGrpSpPr>
            <p:grpSpPr>
              <a:xfrm>
                <a:off x="2376" y="2519"/>
                <a:ext cx="83" cy="167"/>
                <a:chOff x="4467" y="2745"/>
                <a:chExt cx="96" cy="345"/>
              </a:xfrm>
            </p:grpSpPr>
            <p:sp>
              <p:nvSpPr>
                <p:cNvPr id="86106" name="Line 297"/>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107" name="Line 298"/>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sp>
            <p:nvSpPr>
              <p:cNvPr id="86093" name="Text Box 299"/>
              <p:cNvSpPr txBox="1"/>
              <p:nvPr/>
            </p:nvSpPr>
            <p:spPr>
              <a:xfrm rot="-5400000" flipH="1">
                <a:off x="2241" y="2495"/>
                <a:ext cx="238" cy="291"/>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grpSp>
            <p:nvGrpSpPr>
              <p:cNvPr id="86094" name="Group 301"/>
              <p:cNvGrpSpPr/>
              <p:nvPr/>
            </p:nvGrpSpPr>
            <p:grpSpPr>
              <a:xfrm>
                <a:off x="1977" y="2528"/>
                <a:ext cx="84" cy="167"/>
                <a:chOff x="4467" y="2745"/>
                <a:chExt cx="96" cy="345"/>
              </a:xfrm>
            </p:grpSpPr>
            <p:sp>
              <p:nvSpPr>
                <p:cNvPr id="86104" name="Line 302"/>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105" name="Line 303"/>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sp>
            <p:nvSpPr>
              <p:cNvPr id="86095" name="Text Box 304"/>
              <p:cNvSpPr txBox="1"/>
              <p:nvPr/>
            </p:nvSpPr>
            <p:spPr>
              <a:xfrm rot="-5400000" flipH="1">
                <a:off x="1837" y="2490"/>
                <a:ext cx="239" cy="2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grpSp>
            <p:nvGrpSpPr>
              <p:cNvPr id="86096" name="Group 306"/>
              <p:cNvGrpSpPr/>
              <p:nvPr/>
            </p:nvGrpSpPr>
            <p:grpSpPr>
              <a:xfrm>
                <a:off x="1545" y="2526"/>
                <a:ext cx="92" cy="167"/>
                <a:chOff x="4467" y="2745"/>
                <a:chExt cx="96" cy="345"/>
              </a:xfrm>
            </p:grpSpPr>
            <p:sp>
              <p:nvSpPr>
                <p:cNvPr id="86102" name="Line 307"/>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6103" name="Line 308"/>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grpSp>
          <p:sp>
            <p:nvSpPr>
              <p:cNvPr id="86097" name="Text Box 309"/>
              <p:cNvSpPr txBox="1"/>
              <p:nvPr/>
            </p:nvSpPr>
            <p:spPr>
              <a:xfrm rot="-5400000" flipH="1">
                <a:off x="1407" y="2491"/>
                <a:ext cx="239" cy="2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t>
                </a:r>
              </a:p>
            </p:txBody>
          </p:sp>
          <p:sp>
            <p:nvSpPr>
              <p:cNvPr id="86098" name="Text Box 310"/>
              <p:cNvSpPr txBox="1"/>
              <p:nvPr/>
            </p:nvSpPr>
            <p:spPr>
              <a:xfrm>
                <a:off x="1437" y="1179"/>
                <a:ext cx="747" cy="194"/>
              </a:xfrm>
              <a:prstGeom prst="rect">
                <a:avLst/>
              </a:prstGeom>
              <a:solidFill>
                <a:schemeClr val="bg1"/>
              </a:solid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en-US" altLang="zh-CN" sz="1400" dirty="0">
                    <a:solidFill>
                      <a:srgbClr val="FF0000"/>
                    </a:solidFill>
                    <a:latin typeface="微软雅黑" panose="020B0503020204020204" pitchFamily="34" charset="-122"/>
                    <a:ea typeface="微软雅黑" panose="020B0503020204020204" pitchFamily="34" charset="-122"/>
                  </a:rPr>
                  <a:t>POP: </a:t>
                </a:r>
                <a:r>
                  <a:rPr lang="zh-CN" altLang="en-US" sz="1400" dirty="0">
                    <a:solidFill>
                      <a:srgbClr val="FF0000"/>
                    </a:solidFill>
                    <a:latin typeface="微软雅黑" panose="020B0503020204020204" pitchFamily="34" charset="-122"/>
                    <a:ea typeface="微软雅黑" panose="020B0503020204020204" pitchFamily="34" charset="-122"/>
                  </a:rPr>
                  <a:t>存在点</a:t>
                </a:r>
                <a:endParaRPr lang="en-US" altLang="zh-CN" sz="1400" dirty="0">
                  <a:solidFill>
                    <a:srgbClr val="FF0000"/>
                  </a:solidFill>
                  <a:latin typeface="微软雅黑" panose="020B0503020204020204" pitchFamily="34" charset="-122"/>
                  <a:ea typeface="微软雅黑" panose="020B0503020204020204" pitchFamily="34" charset="-122"/>
                </a:endParaRPr>
              </a:p>
            </p:txBody>
          </p:sp>
          <p:sp>
            <p:nvSpPr>
              <p:cNvPr id="86099" name="Line 148"/>
              <p:cNvSpPr/>
              <p:nvPr/>
            </p:nvSpPr>
            <p:spPr>
              <a:xfrm>
                <a:off x="3192" y="1948"/>
                <a:ext cx="0" cy="86"/>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86100" name="Line 184"/>
              <p:cNvSpPr/>
              <p:nvPr/>
            </p:nvSpPr>
            <p:spPr>
              <a:xfrm>
                <a:off x="3298" y="2402"/>
                <a:ext cx="0" cy="92"/>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86101" name="Freeform 186"/>
              <p:cNvSpPr/>
              <p:nvPr/>
            </p:nvSpPr>
            <p:spPr>
              <a:xfrm>
                <a:off x="864" y="1087"/>
                <a:ext cx="475" cy="1879"/>
              </a:xfrm>
              <a:custGeom>
                <a:avLst/>
                <a:gdLst>
                  <a:gd name="txL" fmla="*/ 0 w 475"/>
                  <a:gd name="txT" fmla="*/ 0 h 1879"/>
                  <a:gd name="txR" fmla="*/ 475 w 475"/>
                  <a:gd name="txB" fmla="*/ 1879 h 1879"/>
                </a:gdLst>
                <a:ahLst/>
                <a:cxnLst>
                  <a:cxn ang="0">
                    <a:pos x="0" y="1224"/>
                  </a:cxn>
                  <a:cxn ang="0">
                    <a:pos x="475" y="0"/>
                  </a:cxn>
                  <a:cxn ang="0">
                    <a:pos x="468" y="1879"/>
                  </a:cxn>
                  <a:cxn ang="0">
                    <a:pos x="0" y="1224"/>
                  </a:cxn>
                </a:cxnLst>
                <a:rect l="txL" t="txT" r="txR" b="txB"/>
                <a:pathLst>
                  <a:path w="475" h="1879">
                    <a:moveTo>
                      <a:pt x="0" y="1224"/>
                    </a:moveTo>
                    <a:lnTo>
                      <a:pt x="475" y="0"/>
                    </a:lnTo>
                    <a:lnTo>
                      <a:pt x="468" y="1879"/>
                    </a:lnTo>
                    <a:lnTo>
                      <a:pt x="0" y="1224"/>
                    </a:lnTo>
                    <a:close/>
                  </a:path>
                </a:pathLst>
              </a:custGeom>
              <a:gradFill rotWithShape="1">
                <a:gsLst>
                  <a:gs pos="0">
                    <a:srgbClr val="CC0000">
                      <a:alpha val="100000"/>
                    </a:srgbClr>
                  </a:gs>
                  <a:gs pos="100000">
                    <a:schemeClr val="bg1">
                      <a:alpha val="100000"/>
                    </a:schemeClr>
                  </a:gs>
                </a:gsLst>
                <a:lin ang="0" scaled="1"/>
                <a:tileRect/>
              </a:gradFill>
              <a:ln w="9525">
                <a:noFill/>
              </a:ln>
            </p:spPr>
            <p:txBody>
              <a:bodyPr/>
              <a:lstStyle/>
              <a:p>
                <a:endParaRPr lang="zh-CN" altLang="en-US"/>
              </a:p>
            </p:txBody>
          </p:sp>
        </p:grpSp>
        <p:grpSp>
          <p:nvGrpSpPr>
            <p:cNvPr id="86025" name="Group 347"/>
            <p:cNvGrpSpPr/>
            <p:nvPr/>
          </p:nvGrpSpPr>
          <p:grpSpPr>
            <a:xfrm>
              <a:off x="3570624" y="3685767"/>
              <a:ext cx="544387" cy="333770"/>
              <a:chOff x="1871277" y="1576300"/>
              <a:chExt cx="1128371" cy="437860"/>
            </a:xfrm>
          </p:grpSpPr>
          <p:sp>
            <p:nvSpPr>
              <p:cNvPr id="88" name="Oval 87"/>
              <p:cNvSpPr>
                <a:spLocks noChangeArrowheads="1"/>
              </p:cNvSpPr>
              <p:nvPr/>
            </p:nvSpPr>
            <p:spPr bwMode="auto">
              <a:xfrm flipV="1">
                <a:off x="1873872" y="1695546"/>
                <a:ext cx="1125341" cy="31863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 name="Oval 89"/>
              <p:cNvSpPr>
                <a:spLocks noChangeArrowheads="1"/>
              </p:cNvSpPr>
              <p:nvPr/>
            </p:nvSpPr>
            <p:spPr bwMode="auto">
              <a:xfrm flipV="1">
                <a:off x="1870583" y="1576838"/>
                <a:ext cx="1125341" cy="31863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 name="Freeform 91"/>
              <p:cNvSpPr/>
              <p:nvPr/>
            </p:nvSpPr>
            <p:spPr bwMode="auto">
              <a:xfrm>
                <a:off x="2100916" y="1633068"/>
                <a:ext cx="664675" cy="11245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3" name="Freeform 92"/>
              <p:cNvSpPr/>
              <p:nvPr/>
            </p:nvSpPr>
            <p:spPr bwMode="auto">
              <a:xfrm>
                <a:off x="2535258" y="1728867"/>
                <a:ext cx="246784" cy="9579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 name="Freeform 93"/>
              <p:cNvSpPr/>
              <p:nvPr/>
            </p:nvSpPr>
            <p:spPr bwMode="auto">
              <a:xfrm>
                <a:off x="2087754" y="1730949"/>
                <a:ext cx="243495" cy="9579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5" name="Straight Connector 94"/>
              <p:cNvCxnSpPr>
                <a:cxnSpLocks noChangeShapeType="1"/>
                <a:endCxn id="90" idx="2"/>
              </p:cNvCxnSpPr>
              <p:nvPr/>
            </p:nvCxnSpPr>
            <p:spPr bwMode="auto">
              <a:xfrm flipH="1" flipV="1">
                <a:off x="1870583" y="1737197"/>
                <a:ext cx="3289" cy="12287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6" name="Straight Connector 95"/>
              <p:cNvCxnSpPr>
                <a:cxnSpLocks noChangeShapeType="1"/>
              </p:cNvCxnSpPr>
              <p:nvPr/>
            </p:nvCxnSpPr>
            <p:spPr bwMode="auto">
              <a:xfrm flipH="1" flipV="1">
                <a:off x="2995923" y="1735114"/>
                <a:ext cx="3289" cy="1228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6026" name="Group 347"/>
            <p:cNvGrpSpPr/>
            <p:nvPr/>
          </p:nvGrpSpPr>
          <p:grpSpPr>
            <a:xfrm>
              <a:off x="2915191" y="3680361"/>
              <a:ext cx="544387" cy="333770"/>
              <a:chOff x="1871277" y="1576300"/>
              <a:chExt cx="1128371" cy="437860"/>
            </a:xfrm>
          </p:grpSpPr>
          <p:sp>
            <p:nvSpPr>
              <p:cNvPr id="98" name="Oval 97"/>
              <p:cNvSpPr>
                <a:spLocks noChangeArrowheads="1"/>
              </p:cNvSpPr>
              <p:nvPr/>
            </p:nvSpPr>
            <p:spPr bwMode="auto">
              <a:xfrm flipV="1">
                <a:off x="1873447" y="1694307"/>
                <a:ext cx="1125341" cy="32071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0" name="Oval 99"/>
              <p:cNvSpPr>
                <a:spLocks noChangeArrowheads="1"/>
              </p:cNvSpPr>
              <p:nvPr/>
            </p:nvSpPr>
            <p:spPr bwMode="auto">
              <a:xfrm flipV="1">
                <a:off x="1870156" y="1575599"/>
                <a:ext cx="1125341" cy="32071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2" name="Freeform 101"/>
              <p:cNvSpPr/>
              <p:nvPr/>
            </p:nvSpPr>
            <p:spPr bwMode="auto">
              <a:xfrm>
                <a:off x="2100489" y="1631830"/>
                <a:ext cx="664675" cy="11245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3" name="Freeform 102"/>
              <p:cNvSpPr/>
              <p:nvPr/>
            </p:nvSpPr>
            <p:spPr bwMode="auto">
              <a:xfrm>
                <a:off x="2534831" y="1727628"/>
                <a:ext cx="246786" cy="9788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4" name="Freeform 103"/>
              <p:cNvSpPr/>
              <p:nvPr/>
            </p:nvSpPr>
            <p:spPr bwMode="auto">
              <a:xfrm>
                <a:off x="2087327" y="1729710"/>
                <a:ext cx="243495" cy="978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5" name="Straight Connector 104"/>
              <p:cNvCxnSpPr>
                <a:cxnSpLocks noChangeShapeType="1"/>
                <a:endCxn id="100" idx="2"/>
              </p:cNvCxnSpPr>
              <p:nvPr/>
            </p:nvCxnSpPr>
            <p:spPr bwMode="auto">
              <a:xfrm flipH="1" flipV="1">
                <a:off x="1870156" y="1738041"/>
                <a:ext cx="3292" cy="1228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6" name="Straight Connector 105"/>
              <p:cNvCxnSpPr>
                <a:cxnSpLocks noChangeShapeType="1"/>
              </p:cNvCxnSpPr>
              <p:nvPr/>
            </p:nvCxnSpPr>
            <p:spPr bwMode="auto">
              <a:xfrm flipH="1" flipV="1">
                <a:off x="2995496" y="1733876"/>
                <a:ext cx="3292" cy="12495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6027" name="Group 347"/>
            <p:cNvGrpSpPr/>
            <p:nvPr/>
          </p:nvGrpSpPr>
          <p:grpSpPr>
            <a:xfrm>
              <a:off x="2256002" y="3682470"/>
              <a:ext cx="544387" cy="333770"/>
              <a:chOff x="1871277" y="1576300"/>
              <a:chExt cx="1128371" cy="437860"/>
            </a:xfrm>
          </p:grpSpPr>
          <p:sp>
            <p:nvSpPr>
              <p:cNvPr id="108" name="Oval 107"/>
              <p:cNvSpPr>
                <a:spLocks noChangeArrowheads="1"/>
              </p:cNvSpPr>
              <p:nvPr/>
            </p:nvSpPr>
            <p:spPr bwMode="auto">
              <a:xfrm flipV="1">
                <a:off x="1874227" y="1695706"/>
                <a:ext cx="1125341" cy="318634"/>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 name="Oval 109"/>
              <p:cNvSpPr>
                <a:spLocks noChangeArrowheads="1"/>
              </p:cNvSpPr>
              <p:nvPr/>
            </p:nvSpPr>
            <p:spPr bwMode="auto">
              <a:xfrm flipV="1">
                <a:off x="1870937" y="1576998"/>
                <a:ext cx="1125341" cy="31863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2" name="Freeform 111"/>
              <p:cNvSpPr/>
              <p:nvPr/>
            </p:nvSpPr>
            <p:spPr bwMode="auto">
              <a:xfrm>
                <a:off x="2101270" y="1633228"/>
                <a:ext cx="664675" cy="11245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3" name="Freeform 112"/>
              <p:cNvSpPr/>
              <p:nvPr/>
            </p:nvSpPr>
            <p:spPr bwMode="auto">
              <a:xfrm>
                <a:off x="2535612" y="1729027"/>
                <a:ext cx="246784" cy="9579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4" name="Freeform 113"/>
              <p:cNvSpPr/>
              <p:nvPr/>
            </p:nvSpPr>
            <p:spPr bwMode="auto">
              <a:xfrm>
                <a:off x="2088108" y="1731109"/>
                <a:ext cx="243495" cy="9579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5" name="Straight Connector 114"/>
              <p:cNvCxnSpPr>
                <a:cxnSpLocks noChangeShapeType="1"/>
                <a:endCxn id="110" idx="2"/>
              </p:cNvCxnSpPr>
              <p:nvPr/>
            </p:nvCxnSpPr>
            <p:spPr bwMode="auto">
              <a:xfrm flipH="1" flipV="1">
                <a:off x="1870937" y="1737357"/>
                <a:ext cx="3289" cy="12287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6" name="Straight Connector 115"/>
              <p:cNvCxnSpPr>
                <a:cxnSpLocks noChangeShapeType="1"/>
              </p:cNvCxnSpPr>
              <p:nvPr/>
            </p:nvCxnSpPr>
            <p:spPr bwMode="auto">
              <a:xfrm flipH="1" flipV="1">
                <a:off x="2996278" y="1735274"/>
                <a:ext cx="3289" cy="12287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6028" name="Group 347"/>
            <p:cNvGrpSpPr/>
            <p:nvPr/>
          </p:nvGrpSpPr>
          <p:grpSpPr>
            <a:xfrm>
              <a:off x="2630086" y="2989478"/>
              <a:ext cx="544387" cy="333770"/>
              <a:chOff x="1871277" y="1576300"/>
              <a:chExt cx="1128371" cy="437860"/>
            </a:xfrm>
          </p:grpSpPr>
          <p:sp>
            <p:nvSpPr>
              <p:cNvPr id="118" name="Oval 117"/>
              <p:cNvSpPr>
                <a:spLocks noChangeArrowheads="1"/>
              </p:cNvSpPr>
              <p:nvPr/>
            </p:nvSpPr>
            <p:spPr bwMode="auto">
              <a:xfrm flipV="1">
                <a:off x="1875400" y="1694726"/>
                <a:ext cx="1125341" cy="31863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0" name="Oval 119"/>
              <p:cNvSpPr>
                <a:spLocks noChangeArrowheads="1"/>
              </p:cNvSpPr>
              <p:nvPr/>
            </p:nvSpPr>
            <p:spPr bwMode="auto">
              <a:xfrm flipV="1">
                <a:off x="1872110" y="1576019"/>
                <a:ext cx="1125341" cy="318634"/>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2" name="Freeform 121"/>
              <p:cNvSpPr/>
              <p:nvPr/>
            </p:nvSpPr>
            <p:spPr bwMode="auto">
              <a:xfrm>
                <a:off x="2102443" y="1632248"/>
                <a:ext cx="664675" cy="11245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3" name="Freeform 122"/>
              <p:cNvSpPr/>
              <p:nvPr/>
            </p:nvSpPr>
            <p:spPr bwMode="auto">
              <a:xfrm>
                <a:off x="2536785" y="1728047"/>
                <a:ext cx="246784" cy="9579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4" name="Freeform 123"/>
              <p:cNvSpPr/>
              <p:nvPr/>
            </p:nvSpPr>
            <p:spPr bwMode="auto">
              <a:xfrm>
                <a:off x="2089281" y="1730130"/>
                <a:ext cx="243495" cy="9579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5" name="Straight Connector 124"/>
              <p:cNvCxnSpPr>
                <a:cxnSpLocks noChangeShapeType="1"/>
                <a:endCxn id="120" idx="2"/>
              </p:cNvCxnSpPr>
              <p:nvPr/>
            </p:nvCxnSpPr>
            <p:spPr bwMode="auto">
              <a:xfrm flipH="1" flipV="1">
                <a:off x="1872110" y="1736377"/>
                <a:ext cx="3289" cy="1228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6" name="Straight Connector 125"/>
              <p:cNvCxnSpPr>
                <a:cxnSpLocks noChangeShapeType="1"/>
              </p:cNvCxnSpPr>
              <p:nvPr/>
            </p:nvCxnSpPr>
            <p:spPr bwMode="auto">
              <a:xfrm flipH="1" flipV="1">
                <a:off x="2997451" y="1734295"/>
                <a:ext cx="3289" cy="12287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86029" name="Group 347"/>
            <p:cNvGrpSpPr/>
            <p:nvPr/>
          </p:nvGrpSpPr>
          <p:grpSpPr>
            <a:xfrm>
              <a:off x="3244642" y="2991587"/>
              <a:ext cx="544387" cy="333770"/>
              <a:chOff x="1871277" y="1576300"/>
              <a:chExt cx="1128371" cy="437860"/>
            </a:xfrm>
          </p:grpSpPr>
          <p:sp>
            <p:nvSpPr>
              <p:cNvPr id="128" name="Oval 127"/>
              <p:cNvSpPr>
                <a:spLocks noChangeArrowheads="1"/>
              </p:cNvSpPr>
              <p:nvPr/>
            </p:nvSpPr>
            <p:spPr bwMode="auto">
              <a:xfrm flipV="1">
                <a:off x="1875000" y="1694042"/>
                <a:ext cx="1125341" cy="320717"/>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0" name="Oval 129"/>
              <p:cNvSpPr>
                <a:spLocks noChangeArrowheads="1"/>
              </p:cNvSpPr>
              <p:nvPr/>
            </p:nvSpPr>
            <p:spPr bwMode="auto">
              <a:xfrm flipV="1">
                <a:off x="1871708" y="1575334"/>
                <a:ext cx="1125341" cy="320717"/>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32" name="Freeform 131"/>
              <p:cNvSpPr/>
              <p:nvPr/>
            </p:nvSpPr>
            <p:spPr bwMode="auto">
              <a:xfrm>
                <a:off x="2102041" y="1631565"/>
                <a:ext cx="664675" cy="11245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3" name="Freeform 132"/>
              <p:cNvSpPr/>
              <p:nvPr/>
            </p:nvSpPr>
            <p:spPr bwMode="auto">
              <a:xfrm>
                <a:off x="2536383" y="1727363"/>
                <a:ext cx="246786" cy="9788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4" name="Freeform 133"/>
              <p:cNvSpPr/>
              <p:nvPr/>
            </p:nvSpPr>
            <p:spPr bwMode="auto">
              <a:xfrm>
                <a:off x="2088879" y="1729445"/>
                <a:ext cx="243495" cy="978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35" name="Straight Connector 134"/>
              <p:cNvCxnSpPr>
                <a:cxnSpLocks noChangeShapeType="1"/>
                <a:endCxn id="130" idx="2"/>
              </p:cNvCxnSpPr>
              <p:nvPr/>
            </p:nvCxnSpPr>
            <p:spPr bwMode="auto">
              <a:xfrm flipH="1" flipV="1">
                <a:off x="1871708" y="1737776"/>
                <a:ext cx="3292" cy="12287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36" name="Straight Connector 135"/>
              <p:cNvCxnSpPr>
                <a:cxnSpLocks noChangeShapeType="1"/>
              </p:cNvCxnSpPr>
              <p:nvPr/>
            </p:nvCxnSpPr>
            <p:spPr bwMode="auto">
              <a:xfrm flipH="1" flipV="1">
                <a:off x="2997049" y="1733611"/>
                <a:ext cx="3292" cy="12495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88067"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8806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42</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1.1</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1.2</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1.3</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C00000"/>
                </a:solidFill>
                <a:effectLst/>
                <a:uLnTx/>
                <a:uFillTx/>
                <a:latin typeface="+mn-ea"/>
                <a:ea typeface="+mn-ea"/>
                <a:cs typeface="+mn-cs"/>
              </a:rPr>
              <a:t>1.4 </a:t>
            </a:r>
            <a:r>
              <a:rPr kumimoji="0" lang="zh-CN" altLang="en-US" sz="2800" b="0" i="0" u="none" strike="noStrike" kern="0" cap="none" spc="0" normalizeH="0" baseline="0" noProof="0" dirty="0">
                <a:ln>
                  <a:noFill/>
                </a:ln>
                <a:solidFill>
                  <a:srgbClr val="C00000"/>
                </a:solidFill>
                <a:effectLst/>
                <a:uLnTx/>
                <a:uFillTx/>
                <a:latin typeface="+mn-ea"/>
                <a:ea typeface="+mn-ea"/>
                <a:cs typeface="+mn-cs"/>
              </a:rPr>
              <a:t>分组交换网中的时延、丢包和吞吐量</a:t>
            </a:r>
            <a:endParaRPr kumimoji="0" lang="en-US" altLang="zh-CN" sz="2800" b="0" i="0" u="none" strike="noStrike" kern="0" cap="none" spc="0" normalizeH="0" baseline="0" noProof="0" dirty="0">
              <a:ln>
                <a:noFill/>
              </a:ln>
              <a:solidFill>
                <a:srgbClr val="C00000"/>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1.5</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1.6</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1.7</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
        <p:nvSpPr>
          <p:cNvPr id="8"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Line 24"/>
          <p:cNvSpPr/>
          <p:nvPr/>
        </p:nvSpPr>
        <p:spPr>
          <a:xfrm>
            <a:off x="1643063" y="4237038"/>
            <a:ext cx="741362" cy="355600"/>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nvGrpSpPr>
          <p:cNvPr id="90115" name="Group 347"/>
          <p:cNvGrpSpPr/>
          <p:nvPr/>
        </p:nvGrpSpPr>
        <p:grpSpPr>
          <a:xfrm>
            <a:off x="2359025" y="4284663"/>
            <a:ext cx="1162050" cy="715962"/>
            <a:chOff x="1871277" y="1576300"/>
            <a:chExt cx="1128371" cy="437861"/>
          </a:xfrm>
        </p:grpSpPr>
        <p:sp>
          <p:nvSpPr>
            <p:cNvPr id="106" name="Oval 105"/>
            <p:cNvSpPr>
              <a:spLocks noChangeArrowheads="1"/>
            </p:cNvSpPr>
            <p:nvPr/>
          </p:nvSpPr>
          <p:spPr bwMode="auto">
            <a:xfrm flipV="1">
              <a:off x="1874360" y="1694746"/>
              <a:ext cx="1125288"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8" name="Oval 107"/>
            <p:cNvSpPr>
              <a:spLocks noChangeArrowheads="1"/>
            </p:cNvSpPr>
            <p:nvPr/>
          </p:nvSpPr>
          <p:spPr bwMode="auto">
            <a:xfrm flipV="1">
              <a:off x="1871277" y="1576300"/>
              <a:ext cx="1125288" cy="3194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 name="Freeform 109"/>
            <p:cNvSpPr/>
            <p:nvPr/>
          </p:nvSpPr>
          <p:spPr bwMode="auto">
            <a:xfrm>
              <a:off x="2102501" y="1633581"/>
              <a:ext cx="662841"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 name="Freeform 110"/>
            <p:cNvSpPr/>
            <p:nvPr/>
          </p:nvSpPr>
          <p:spPr bwMode="auto">
            <a:xfrm>
              <a:off x="2537201" y="1727755"/>
              <a:ext cx="243555"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2" name="Freeform 111"/>
            <p:cNvSpPr/>
            <p:nvPr/>
          </p:nvSpPr>
          <p:spPr bwMode="auto">
            <a:xfrm>
              <a:off x="2090169" y="1729697"/>
              <a:ext cx="240473"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3" name="Straight Connector 112"/>
            <p:cNvCxnSpPr>
              <a:cxnSpLocks noChangeShapeType="1"/>
              <a:endCxn id="108" idx="2"/>
            </p:cNvCxnSpPr>
            <p:nvPr/>
          </p:nvCxnSpPr>
          <p:spPr bwMode="auto">
            <a:xfrm flipH="1" flipV="1">
              <a:off x="1871277" y="1737464"/>
              <a:ext cx="3083" cy="12330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4" name="Straight Connector 113"/>
            <p:cNvCxnSpPr>
              <a:cxnSpLocks noChangeShapeType="1"/>
            </p:cNvCxnSpPr>
            <p:nvPr/>
          </p:nvCxnSpPr>
          <p:spPr bwMode="auto">
            <a:xfrm flipH="1" flipV="1">
              <a:off x="2996565" y="1734551"/>
              <a:ext cx="3083" cy="12330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0116" name="Line 26"/>
          <p:cNvSpPr/>
          <p:nvPr/>
        </p:nvSpPr>
        <p:spPr>
          <a:xfrm>
            <a:off x="3567113" y="4656138"/>
            <a:ext cx="1933575" cy="952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0117" name="Rectangle 30"/>
          <p:cNvSpPr/>
          <p:nvPr/>
        </p:nvSpPr>
        <p:spPr>
          <a:xfrm>
            <a:off x="3233738" y="452755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18" name="Rectangle 31"/>
          <p:cNvSpPr/>
          <p:nvPr/>
        </p:nvSpPr>
        <p:spPr>
          <a:xfrm>
            <a:off x="3389313" y="4527550"/>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19" name="Rectangle 38"/>
          <p:cNvSpPr/>
          <p:nvPr/>
        </p:nvSpPr>
        <p:spPr>
          <a:xfrm>
            <a:off x="3524250" y="446563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20" name="Line 25"/>
          <p:cNvSpPr/>
          <p:nvPr/>
        </p:nvSpPr>
        <p:spPr>
          <a:xfrm flipV="1">
            <a:off x="1641475" y="4776788"/>
            <a:ext cx="735013" cy="55086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0121" name="Rectangle 32"/>
          <p:cNvSpPr/>
          <p:nvPr/>
        </p:nvSpPr>
        <p:spPr>
          <a:xfrm>
            <a:off x="2181225" y="4427538"/>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22" name="Line 33"/>
          <p:cNvSpPr/>
          <p:nvPr/>
        </p:nvSpPr>
        <p:spPr>
          <a:xfrm>
            <a:off x="2132013" y="4364038"/>
            <a:ext cx="21113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0123" name="Text Box 36"/>
          <p:cNvSpPr txBox="1"/>
          <p:nvPr/>
        </p:nvSpPr>
        <p:spPr>
          <a:xfrm>
            <a:off x="765175" y="3921125"/>
            <a:ext cx="403225"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0000"/>
                </a:solidFill>
                <a:latin typeface="微软雅黑" panose="020B0503020204020204" pitchFamily="34" charset="-122"/>
                <a:ea typeface="微软雅黑" panose="020B0503020204020204" pitchFamily="34" charset="-122"/>
              </a:rPr>
              <a:t>A</a:t>
            </a:r>
          </a:p>
        </p:txBody>
      </p:sp>
      <p:sp>
        <p:nvSpPr>
          <p:cNvPr id="90124" name="Text Box 37"/>
          <p:cNvSpPr txBox="1"/>
          <p:nvPr/>
        </p:nvSpPr>
        <p:spPr>
          <a:xfrm>
            <a:off x="941388" y="4873625"/>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B</a:t>
            </a:r>
          </a:p>
        </p:txBody>
      </p:sp>
      <p:grpSp>
        <p:nvGrpSpPr>
          <p:cNvPr id="90125" name="Group 66"/>
          <p:cNvGrpSpPr/>
          <p:nvPr/>
        </p:nvGrpSpPr>
        <p:grpSpPr>
          <a:xfrm>
            <a:off x="915988" y="3921125"/>
            <a:ext cx="779462" cy="679450"/>
            <a:chOff x="-44" y="1473"/>
            <a:chExt cx="981" cy="1105"/>
          </a:xfrm>
        </p:grpSpPr>
        <p:pic>
          <p:nvPicPr>
            <p:cNvPr id="90158" name="Picture 6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90159" name="Freeform 68"/>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90126" name="Group 69"/>
          <p:cNvGrpSpPr/>
          <p:nvPr/>
        </p:nvGrpSpPr>
        <p:grpSpPr>
          <a:xfrm>
            <a:off x="966788" y="4927600"/>
            <a:ext cx="779462" cy="679450"/>
            <a:chOff x="-44" y="1473"/>
            <a:chExt cx="981" cy="1105"/>
          </a:xfrm>
        </p:grpSpPr>
        <p:pic>
          <p:nvPicPr>
            <p:cNvPr id="90156" name="Picture 7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90157" name="Freeform 71"/>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90127" name="Group 347"/>
          <p:cNvGrpSpPr/>
          <p:nvPr/>
        </p:nvGrpSpPr>
        <p:grpSpPr>
          <a:xfrm>
            <a:off x="5497513" y="4329113"/>
            <a:ext cx="1162050" cy="715962"/>
            <a:chOff x="1871277" y="1576300"/>
            <a:chExt cx="1128371" cy="437861"/>
          </a:xfrm>
        </p:grpSpPr>
        <p:sp>
          <p:nvSpPr>
            <p:cNvPr id="93" name="Oval 92"/>
            <p:cNvSpPr>
              <a:spLocks noChangeArrowheads="1"/>
            </p:cNvSpPr>
            <p:nvPr/>
          </p:nvSpPr>
          <p:spPr bwMode="auto">
            <a:xfrm flipV="1">
              <a:off x="1874360" y="1694746"/>
              <a:ext cx="1125288"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5" name="Oval 94"/>
            <p:cNvSpPr>
              <a:spLocks noChangeArrowheads="1"/>
            </p:cNvSpPr>
            <p:nvPr/>
          </p:nvSpPr>
          <p:spPr bwMode="auto">
            <a:xfrm flipV="1">
              <a:off x="1871277" y="1576300"/>
              <a:ext cx="1125288" cy="3194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7" name="Freeform 96"/>
            <p:cNvSpPr/>
            <p:nvPr/>
          </p:nvSpPr>
          <p:spPr bwMode="auto">
            <a:xfrm>
              <a:off x="2102501" y="1633581"/>
              <a:ext cx="662841"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8" name="Freeform 97"/>
            <p:cNvSpPr/>
            <p:nvPr/>
          </p:nvSpPr>
          <p:spPr bwMode="auto">
            <a:xfrm>
              <a:off x="2537201" y="1727755"/>
              <a:ext cx="243555"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9" name="Freeform 98"/>
            <p:cNvSpPr/>
            <p:nvPr/>
          </p:nvSpPr>
          <p:spPr bwMode="auto">
            <a:xfrm>
              <a:off x="2090169" y="1729697"/>
              <a:ext cx="240473"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0" name="Straight Connector 99"/>
            <p:cNvCxnSpPr>
              <a:cxnSpLocks noChangeShapeType="1"/>
              <a:endCxn id="95" idx="2"/>
            </p:cNvCxnSpPr>
            <p:nvPr/>
          </p:nvCxnSpPr>
          <p:spPr bwMode="auto">
            <a:xfrm flipH="1" flipV="1">
              <a:off x="1871277" y="1737464"/>
              <a:ext cx="3083" cy="12330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1" name="Straight Connector 100"/>
            <p:cNvCxnSpPr>
              <a:cxnSpLocks noChangeShapeType="1"/>
            </p:cNvCxnSpPr>
            <p:nvPr/>
          </p:nvCxnSpPr>
          <p:spPr bwMode="auto">
            <a:xfrm flipH="1" flipV="1">
              <a:off x="2996565" y="1734551"/>
              <a:ext cx="3083" cy="12330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0128" name="Rectangle 31"/>
          <p:cNvSpPr/>
          <p:nvPr/>
        </p:nvSpPr>
        <p:spPr>
          <a:xfrm>
            <a:off x="1744663" y="5083175"/>
            <a:ext cx="139700" cy="185738"/>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29" name="Line 33"/>
          <p:cNvSpPr/>
          <p:nvPr/>
        </p:nvSpPr>
        <p:spPr>
          <a:xfrm flipV="1">
            <a:off x="1919288" y="5053013"/>
            <a:ext cx="220662" cy="161925"/>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0130" name="Rectangle 89"/>
          <p:cNvSpPr/>
          <p:nvPr/>
        </p:nvSpPr>
        <p:spPr>
          <a:xfrm>
            <a:off x="3081338" y="4529138"/>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31" name="Rectangle 89"/>
          <p:cNvSpPr/>
          <p:nvPr/>
        </p:nvSpPr>
        <p:spPr>
          <a:xfrm>
            <a:off x="2932113" y="4527550"/>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32" name="Rectangle 89"/>
          <p:cNvSpPr/>
          <p:nvPr/>
        </p:nvSpPr>
        <p:spPr>
          <a:xfrm>
            <a:off x="2779713" y="4530725"/>
            <a:ext cx="147637" cy="2000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0133"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cs typeface="+mn-cs"/>
              </a:rPr>
              <a:t>Introduction</a:t>
            </a:r>
          </a:p>
        </p:txBody>
      </p:sp>
      <p:pic>
        <p:nvPicPr>
          <p:cNvPr id="90134" name="Picture 63" descr="underline_base"/>
          <p:cNvPicPr/>
          <p:nvPr/>
        </p:nvPicPr>
        <p:blipFill>
          <a:blip r:embed="rId4"/>
          <a:stretch>
            <a:fillRect/>
          </a:stretch>
        </p:blipFill>
        <p:spPr>
          <a:xfrm>
            <a:off x="411163" y="890588"/>
            <a:ext cx="6856412" cy="173037"/>
          </a:xfrm>
          <a:prstGeom prst="rect">
            <a:avLst/>
          </a:prstGeom>
          <a:noFill/>
          <a:ln w="9525">
            <a:noFill/>
          </a:ln>
        </p:spPr>
      </p:pic>
      <p:sp>
        <p:nvSpPr>
          <p:cNvPr id="90135" name="Rectangle 2"/>
          <p:cNvSpPr>
            <a:spLocks noGrp="1"/>
          </p:cNvSpPr>
          <p:nvPr>
            <p:ph type="title" idx="4294967295"/>
          </p:nvPr>
        </p:nvSpPr>
        <p:spPr>
          <a:xfrm>
            <a:off x="347663" y="80963"/>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丢包和时延是如何发生的</a:t>
            </a:r>
            <a:r>
              <a:rPr lang="en-US" altLang="zh-CN" dirty="0">
                <a:latin typeface="微软雅黑" panose="020B0503020204020204" pitchFamily="34" charset="-122"/>
                <a:ea typeface="微软雅黑" panose="020B0503020204020204" pitchFamily="34" charset="-122"/>
              </a:rPr>
              <a:t>?</a:t>
            </a:r>
            <a:endParaRPr lang="en-US" altLang="zh-CN" sz="4800" dirty="0">
              <a:latin typeface="微软雅黑" panose="020B0503020204020204" pitchFamily="34" charset="-122"/>
              <a:ea typeface="微软雅黑" panose="020B0503020204020204" pitchFamily="34" charset="-122"/>
            </a:endParaRPr>
          </a:p>
        </p:txBody>
      </p:sp>
      <p:sp>
        <p:nvSpPr>
          <p:cNvPr id="108548" name="Rectangle 3"/>
          <p:cNvSpPr>
            <a:spLocks noGrp="1" noChangeArrowheads="1"/>
          </p:cNvSpPr>
          <p:nvPr>
            <p:ph type="body" sz="half" idx="1"/>
          </p:nvPr>
        </p:nvSpPr>
        <p:spPr>
          <a:xfrm>
            <a:off x="579438" y="1371600"/>
            <a:ext cx="8564563" cy="211455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分组在路由器输出缓存中</a:t>
            </a:r>
            <a:r>
              <a:rPr kumimoji="0" lang="zh-CN" altLang="en-US" sz="28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排队</a:t>
            </a:r>
            <a:endParaRPr kumimoji="0" lang="en-US" sz="2400" b="0" i="1"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分组到达链路的速率</a:t>
            </a:r>
            <a:r>
              <a:rPr kumimoji="0" 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暂时地</a:t>
            </a:r>
            <a:r>
              <a:rPr kumimoji="0" 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超过输出链路的容量</a:t>
            </a:r>
            <a:endParaRPr kumimoji="0" lang="en-US" sz="24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分组排队等待</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5" name="Group 93"/>
          <p:cNvGrpSpPr/>
          <p:nvPr/>
        </p:nvGrpSpPr>
        <p:grpSpPr>
          <a:xfrm>
            <a:off x="3621088" y="2982913"/>
            <a:ext cx="2498725" cy="1454150"/>
            <a:chOff x="2259" y="2090"/>
            <a:chExt cx="1574" cy="916"/>
          </a:xfrm>
        </p:grpSpPr>
        <p:sp>
          <p:nvSpPr>
            <p:cNvPr id="90145" name="Text Box 66"/>
            <p:cNvSpPr txBox="1"/>
            <p:nvPr/>
          </p:nvSpPr>
          <p:spPr>
            <a:xfrm>
              <a:off x="2602" y="2090"/>
              <a:ext cx="1231" cy="23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分组被传输</a:t>
              </a:r>
              <a:r>
                <a:rPr lang="en-US" altLang="zh-CN" sz="1800" dirty="0">
                  <a:solidFill>
                    <a:srgbClr val="CC0000"/>
                  </a:solidFill>
                  <a:latin typeface="微软雅黑" panose="020B0503020204020204" pitchFamily="34" charset="-122"/>
                  <a:ea typeface="微软雅黑" panose="020B0503020204020204" pitchFamily="34" charset="-122"/>
                </a:rPr>
                <a:t>(</a:t>
              </a:r>
              <a:r>
                <a:rPr lang="zh-CN" altLang="en-US" sz="1800" dirty="0">
                  <a:solidFill>
                    <a:srgbClr val="CC0000"/>
                  </a:solidFill>
                  <a:latin typeface="微软雅黑" panose="020B0503020204020204" pitchFamily="34" charset="-122"/>
                  <a:ea typeface="微软雅黑" panose="020B0503020204020204" pitchFamily="34" charset="-122"/>
                </a:rPr>
                <a:t>时延</a:t>
              </a:r>
              <a:r>
                <a:rPr lang="en-US" altLang="zh-CN" sz="1800" dirty="0">
                  <a:solidFill>
                    <a:srgbClr val="CC0000"/>
                  </a:solidFill>
                  <a:latin typeface="微软雅黑" panose="020B0503020204020204" pitchFamily="34" charset="-122"/>
                  <a:ea typeface="微软雅黑" panose="020B0503020204020204" pitchFamily="34" charset="-122"/>
                </a:rPr>
                <a:t>)</a:t>
              </a:r>
            </a:p>
          </p:txBody>
        </p:sp>
        <p:sp>
          <p:nvSpPr>
            <p:cNvPr id="90146" name="Line 67"/>
            <p:cNvSpPr/>
            <p:nvPr/>
          </p:nvSpPr>
          <p:spPr>
            <a:xfrm rot="-10800000" flipV="1">
              <a:off x="2259" y="2294"/>
              <a:ext cx="1059" cy="71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6" name="Group 94"/>
          <p:cNvGrpSpPr/>
          <p:nvPr/>
        </p:nvGrpSpPr>
        <p:grpSpPr>
          <a:xfrm>
            <a:off x="3338513" y="4802188"/>
            <a:ext cx="2401887" cy="808037"/>
            <a:chOff x="2103" y="3214"/>
            <a:chExt cx="1513" cy="509"/>
          </a:xfrm>
        </p:grpSpPr>
        <p:sp>
          <p:nvSpPr>
            <p:cNvPr id="90143" name="Text Box 72"/>
            <p:cNvSpPr txBox="1"/>
            <p:nvPr/>
          </p:nvSpPr>
          <p:spPr>
            <a:xfrm>
              <a:off x="2530" y="3490"/>
              <a:ext cx="1086" cy="23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分组排队</a:t>
              </a:r>
              <a:r>
                <a:rPr lang="en-US" altLang="zh-CN" sz="1800" dirty="0">
                  <a:solidFill>
                    <a:srgbClr val="CC0000"/>
                  </a:solidFill>
                  <a:latin typeface="微软雅黑" panose="020B0503020204020204" pitchFamily="34" charset="-122"/>
                  <a:ea typeface="微软雅黑" panose="020B0503020204020204" pitchFamily="34" charset="-122"/>
                </a:rPr>
                <a:t>(</a:t>
              </a:r>
              <a:r>
                <a:rPr lang="zh-CN" altLang="en-US" sz="1800" dirty="0">
                  <a:solidFill>
                    <a:srgbClr val="CC0000"/>
                  </a:solidFill>
                  <a:latin typeface="微软雅黑" panose="020B0503020204020204" pitchFamily="34" charset="-122"/>
                  <a:ea typeface="微软雅黑" panose="020B0503020204020204" pitchFamily="34" charset="-122"/>
                </a:rPr>
                <a:t>时延</a:t>
              </a:r>
              <a:r>
                <a:rPr lang="en-US" altLang="zh-CN" sz="1800" dirty="0">
                  <a:solidFill>
                    <a:srgbClr val="CC0000"/>
                  </a:solidFill>
                  <a:latin typeface="微软雅黑" panose="020B0503020204020204" pitchFamily="34" charset="-122"/>
                  <a:ea typeface="微软雅黑" panose="020B0503020204020204" pitchFamily="34" charset="-122"/>
                </a:rPr>
                <a:t>)</a:t>
              </a:r>
            </a:p>
          </p:txBody>
        </p:sp>
        <p:sp>
          <p:nvSpPr>
            <p:cNvPr id="90144" name="Line 73"/>
            <p:cNvSpPr/>
            <p:nvPr/>
          </p:nvSpPr>
          <p:spPr>
            <a:xfrm rot="10800000">
              <a:off x="2103" y="3214"/>
              <a:ext cx="471" cy="404"/>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 name="Group 95"/>
          <p:cNvGrpSpPr/>
          <p:nvPr/>
        </p:nvGrpSpPr>
        <p:grpSpPr>
          <a:xfrm>
            <a:off x="2517775" y="4764088"/>
            <a:ext cx="3800475" cy="1516062"/>
            <a:chOff x="1586" y="3190"/>
            <a:chExt cx="2394" cy="955"/>
          </a:xfrm>
        </p:grpSpPr>
        <p:sp>
          <p:nvSpPr>
            <p:cNvPr id="90141" name="Line 91"/>
            <p:cNvSpPr/>
            <p:nvPr/>
          </p:nvSpPr>
          <p:spPr>
            <a:xfrm rot="-10800000" flipH="1">
              <a:off x="1798" y="3190"/>
              <a:ext cx="105" cy="58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90142" name="Text Box 92"/>
            <p:cNvSpPr txBox="1"/>
            <p:nvPr/>
          </p:nvSpPr>
          <p:spPr>
            <a:xfrm>
              <a:off x="1586" y="3738"/>
              <a:ext cx="2394" cy="40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到达的分组进入空闲缓冲区</a:t>
              </a:r>
            </a:p>
            <a:p>
              <a:pPr marL="0" lvl="0" indent="0">
                <a:lnSpc>
                  <a:spcPct val="100000"/>
                </a:lnSpc>
                <a:spcBef>
                  <a:spcPct val="0"/>
                </a:spcBef>
                <a:buClrTx/>
                <a:buSzTx/>
                <a:buFontTx/>
                <a:buNone/>
              </a:pPr>
              <a:r>
                <a:rPr lang="zh-CN" altLang="en-US" sz="1800" dirty="0">
                  <a:solidFill>
                    <a:srgbClr val="000000"/>
                  </a:solidFill>
                  <a:latin typeface="微软雅黑" panose="020B0503020204020204" pitchFamily="34" charset="-122"/>
                  <a:ea typeface="微软雅黑" panose="020B0503020204020204" pitchFamily="34" charset="-122"/>
                </a:rPr>
                <a:t>如果没有空闲缓冲区，则丢弃</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C00000"/>
                  </a:solidFill>
                  <a:latin typeface="微软雅黑" panose="020B0503020204020204" pitchFamily="34" charset="-122"/>
                  <a:ea typeface="微软雅黑" panose="020B0503020204020204" pitchFamily="34" charset="-122"/>
                </a:rPr>
                <a:t>丢包</a:t>
              </a:r>
              <a:r>
                <a:rPr lang="en-US" altLang="zh-CN" sz="1800" dirty="0">
                  <a:solidFill>
                    <a:srgbClr val="000000"/>
                  </a:solidFill>
                  <a:latin typeface="微软雅黑" panose="020B0503020204020204" pitchFamily="34" charset="-122"/>
                  <a:ea typeface="微软雅黑" panose="020B0503020204020204" pitchFamily="34" charset="-122"/>
                </a:rPr>
                <a:t>)</a:t>
              </a:r>
            </a:p>
          </p:txBody>
        </p:sp>
      </p:grpSp>
      <p:sp>
        <p:nvSpPr>
          <p:cNvPr id="9014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43</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cs typeface="+mn-cs"/>
              </a:rPr>
              <a:t>Introduction</a:t>
            </a:r>
          </a:p>
        </p:txBody>
      </p:sp>
      <p:pic>
        <p:nvPicPr>
          <p:cNvPr id="92163" name="Picture 65" descr="underline_base"/>
          <p:cNvPicPr/>
          <p:nvPr/>
        </p:nvPicPr>
        <p:blipFill>
          <a:blip r:embed="rId3"/>
          <a:stretch>
            <a:fillRect/>
          </a:stretch>
        </p:blipFill>
        <p:spPr>
          <a:xfrm>
            <a:off x="500063" y="828675"/>
            <a:ext cx="6856412" cy="173038"/>
          </a:xfrm>
          <a:prstGeom prst="rect">
            <a:avLst/>
          </a:prstGeom>
          <a:noFill/>
          <a:ln w="9525">
            <a:noFill/>
          </a:ln>
        </p:spPr>
      </p:pic>
      <p:sp>
        <p:nvSpPr>
          <p:cNvPr id="92164" name="Rectangle 2"/>
          <p:cNvSpPr>
            <a:spLocks noGrp="1"/>
          </p:cNvSpPr>
          <p:nvPr>
            <p:ph type="title" idx="4294967295"/>
          </p:nvPr>
        </p:nvSpPr>
        <p:spPr>
          <a:xfrm>
            <a:off x="452438" y="200025"/>
            <a:ext cx="7772400" cy="811213"/>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四种时延</a:t>
            </a:r>
            <a:endParaRPr lang="en-US" altLang="zh-CN" sz="4800" dirty="0">
              <a:latin typeface="微软雅黑" panose="020B0503020204020204" pitchFamily="34" charset="-122"/>
              <a:ea typeface="微软雅黑" panose="020B0503020204020204" pitchFamily="34" charset="-122"/>
            </a:endParaRPr>
          </a:p>
        </p:txBody>
      </p:sp>
      <p:sp>
        <p:nvSpPr>
          <p:cNvPr id="110596" name="Rectangle 4"/>
          <p:cNvSpPr>
            <a:spLocks noGrp="1" noChangeArrowheads="1"/>
          </p:cNvSpPr>
          <p:nvPr>
            <p:ph type="body" sz="half" idx="1"/>
          </p:nvPr>
        </p:nvSpPr>
        <p:spPr>
          <a:xfrm>
            <a:off x="862013" y="4491038"/>
            <a:ext cx="3810000" cy="1636713"/>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d</a:t>
            </a:r>
            <a:r>
              <a:rPr kumimoji="0" lang="en-US" sz="2800" b="0" i="0" u="none" strike="noStrike" kern="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proc</a:t>
            </a:r>
            <a:r>
              <a:rPr kumimoji="0" lang="en-US" sz="28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处理时延</a:t>
            </a:r>
            <a:endParaRPr kumimoji="0" 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检查比特级别的差错</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确定输出链路</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Tx/>
              <a:buFont typeface="Wingdings" panose="05000000000000000000" charset="0"/>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通常小于微秒</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0627" name="Rectangle 58"/>
          <p:cNvSpPr>
            <a:spLocks noChangeArrowheads="1"/>
          </p:cNvSpPr>
          <p:nvPr/>
        </p:nvSpPr>
        <p:spPr bwMode="auto">
          <a:xfrm>
            <a:off x="4802188" y="4492625"/>
            <a:ext cx="3810000" cy="2189163"/>
          </a:xfrm>
          <a:prstGeom prst="rect">
            <a:avLst/>
          </a:prstGeom>
          <a:noFill/>
          <a:ln>
            <a:noFill/>
          </a:ln>
        </p:spPr>
        <p:txBody>
          <a:bodyPr/>
          <a:lstStyle/>
          <a:p>
            <a:pPr marL="344805" marR="0" lvl="0" indent="-344805" algn="l" defTabSz="914400" rtl="0" eaLnBrk="0" fontAlgn="base" latinLnBrk="0" hangingPunct="0">
              <a:lnSpc>
                <a:spcPct val="85000"/>
              </a:lnSpc>
              <a:spcBef>
                <a:spcPct val="20000"/>
              </a:spcBef>
              <a:spcAft>
                <a:spcPct val="0"/>
              </a:spcAft>
              <a:buClr>
                <a:srgbClr val="3333CC"/>
              </a:buClr>
              <a:buSzPct val="85000"/>
              <a:buFont typeface="Wingdings" panose="05000000000000000000" charset="0"/>
              <a:buNone/>
              <a:defRPr/>
            </a:pPr>
            <a:r>
              <a:rPr kumimoji="0" 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en-US" sz="28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800" b="0" i="0" u="none" strike="noStrike" kern="120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queue</a:t>
            </a:r>
            <a:r>
              <a:rPr kumimoji="0" lang="en-US" sz="28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8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排队时延</a:t>
            </a:r>
            <a:endParaRPr kumimoji="0" lang="en-US" sz="28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231775" marR="0" lvl="0" indent="-231775" algn="l" defTabSz="914400" rtl="0" eaLnBrk="0" fontAlgn="base" latinLnBrk="0" hangingPunct="0">
              <a:lnSpc>
                <a:spcPct val="85000"/>
              </a:lnSpc>
              <a:spcBef>
                <a:spcPct val="20000"/>
              </a:spcBef>
              <a:spcAft>
                <a:spcPct val="0"/>
              </a:spcAft>
              <a:buClr>
                <a:srgbClr val="000099"/>
              </a:buClr>
              <a:buSzTx/>
              <a:buFont typeface="Wingdings" panose="05000000000000000000" charset="0"/>
              <a:buChar char="§"/>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在输出链路上等待传输的时间</a:t>
            </a:r>
          </a:p>
          <a:p>
            <a:pPr marL="231775" marR="0" lvl="0" indent="-231775" algn="l" defTabSz="914400" rtl="0" eaLnBrk="0" fontAlgn="base" latinLnBrk="0" hangingPunct="0">
              <a:lnSpc>
                <a:spcPct val="85000"/>
              </a:lnSpc>
              <a:spcBef>
                <a:spcPct val="20000"/>
              </a:spcBef>
              <a:spcAft>
                <a:spcPct val="0"/>
              </a:spcAft>
              <a:buClr>
                <a:srgbClr val="000099"/>
              </a:buClr>
              <a:buSzTx/>
              <a:buFont typeface="Wingdings" panose="05000000000000000000" charset="0"/>
              <a:buChar char="§"/>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取决于路由器的拥塞程度</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9216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44</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grpSp>
        <p:nvGrpSpPr>
          <p:cNvPr id="92168" name="Group 70"/>
          <p:cNvGrpSpPr/>
          <p:nvPr/>
        </p:nvGrpSpPr>
        <p:grpSpPr>
          <a:xfrm>
            <a:off x="1743075" y="1322388"/>
            <a:ext cx="6083300" cy="2862262"/>
            <a:chOff x="1743075" y="1322427"/>
            <a:chExt cx="6082801" cy="2862223"/>
          </a:xfrm>
        </p:grpSpPr>
        <p:sp>
          <p:nvSpPr>
            <p:cNvPr id="92169" name="Line 24"/>
            <p:cNvSpPr/>
            <p:nvPr/>
          </p:nvSpPr>
          <p:spPr>
            <a:xfrm>
              <a:off x="2620963" y="1857375"/>
              <a:ext cx="741362" cy="355600"/>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nvGrpSpPr>
            <p:cNvPr id="92170" name="Group 347"/>
            <p:cNvGrpSpPr/>
            <p:nvPr/>
          </p:nvGrpSpPr>
          <p:grpSpPr>
            <a:xfrm>
              <a:off x="3336378" y="1905474"/>
              <a:ext cx="1162562" cy="715538"/>
              <a:chOff x="1871277" y="1576300"/>
              <a:chExt cx="1128371" cy="437861"/>
            </a:xfrm>
          </p:grpSpPr>
          <p:sp>
            <p:nvSpPr>
              <p:cNvPr id="113" name="Oval 112"/>
              <p:cNvSpPr>
                <a:spLocks noChangeArrowheads="1"/>
              </p:cNvSpPr>
              <p:nvPr/>
            </p:nvSpPr>
            <p:spPr bwMode="auto">
              <a:xfrm flipV="1">
                <a:off x="1874805" y="1694526"/>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5" name="Oval 114"/>
              <p:cNvSpPr>
                <a:spLocks noChangeArrowheads="1"/>
              </p:cNvSpPr>
              <p:nvPr/>
            </p:nvSpPr>
            <p:spPr bwMode="auto">
              <a:xfrm flipV="1">
                <a:off x="1871723" y="1576010"/>
                <a:ext cx="1124731" cy="31960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7" name="Freeform 116"/>
              <p:cNvSpPr/>
              <p:nvPr/>
            </p:nvSpPr>
            <p:spPr bwMode="auto">
              <a:xfrm>
                <a:off x="2102832" y="1633325"/>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8" name="Freeform 117"/>
              <p:cNvSpPr/>
              <p:nvPr/>
            </p:nvSpPr>
            <p:spPr bwMode="auto">
              <a:xfrm>
                <a:off x="2537317" y="1727555"/>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9" name="Freeform 118"/>
              <p:cNvSpPr/>
              <p:nvPr/>
            </p:nvSpPr>
            <p:spPr bwMode="auto">
              <a:xfrm>
                <a:off x="2090507" y="1729498"/>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0" name="Straight Connector 119"/>
              <p:cNvCxnSpPr>
                <a:cxnSpLocks noChangeShapeType="1"/>
                <a:endCxn id="115" idx="2"/>
              </p:cNvCxnSpPr>
              <p:nvPr/>
            </p:nvCxnSpPr>
            <p:spPr bwMode="auto">
              <a:xfrm flipH="1" flipV="1">
                <a:off x="1871723" y="1737269"/>
                <a:ext cx="3081" cy="12337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1" name="Straight Connector 120"/>
              <p:cNvCxnSpPr>
                <a:cxnSpLocks noChangeShapeType="1"/>
              </p:cNvCxnSpPr>
              <p:nvPr/>
            </p:nvCxnSpPr>
            <p:spPr bwMode="auto">
              <a:xfrm flipH="1" flipV="1">
                <a:off x="2996454" y="1734355"/>
                <a:ext cx="3081" cy="12337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2171" name="Line 26"/>
            <p:cNvSpPr/>
            <p:nvPr/>
          </p:nvSpPr>
          <p:spPr>
            <a:xfrm>
              <a:off x="4545013" y="2276475"/>
              <a:ext cx="1933575" cy="952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2172" name="Rectangle 29"/>
            <p:cNvSpPr/>
            <p:nvPr/>
          </p:nvSpPr>
          <p:spPr>
            <a:xfrm>
              <a:off x="5464175" y="2076450"/>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73" name="Rectangle 30"/>
            <p:cNvSpPr/>
            <p:nvPr/>
          </p:nvSpPr>
          <p:spPr>
            <a:xfrm>
              <a:off x="4211638" y="21478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74" name="Rectangle 31"/>
            <p:cNvSpPr/>
            <p:nvPr/>
          </p:nvSpPr>
          <p:spPr>
            <a:xfrm>
              <a:off x="4373563" y="2147888"/>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75" name="Line 35"/>
            <p:cNvSpPr/>
            <p:nvPr/>
          </p:nvSpPr>
          <p:spPr>
            <a:xfrm flipV="1">
              <a:off x="6235700" y="1876425"/>
              <a:ext cx="366713"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2176" name="Rectangle 38"/>
            <p:cNvSpPr/>
            <p:nvPr/>
          </p:nvSpPr>
          <p:spPr>
            <a:xfrm>
              <a:off x="4502150" y="20859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77" name="Text Box 39"/>
            <p:cNvSpPr txBox="1"/>
            <p:nvPr/>
          </p:nvSpPr>
          <p:spPr>
            <a:xfrm>
              <a:off x="5180877" y="1640443"/>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传播</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2178" name="Line 40"/>
            <p:cNvSpPr/>
            <p:nvPr/>
          </p:nvSpPr>
          <p:spPr>
            <a:xfrm rot="10800000">
              <a:off x="4645025" y="1876425"/>
              <a:ext cx="319088"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2179" name="Text Box 43"/>
            <p:cNvSpPr txBox="1"/>
            <p:nvPr/>
          </p:nvSpPr>
          <p:spPr>
            <a:xfrm>
              <a:off x="3217933" y="2803525"/>
              <a:ext cx="1107935"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节点处理</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2180" name="Line 44"/>
            <p:cNvSpPr/>
            <p:nvPr/>
          </p:nvSpPr>
          <p:spPr>
            <a:xfrm rot="10800000">
              <a:off x="3378200" y="2847975"/>
              <a:ext cx="833438" cy="0"/>
            </a:xfrm>
            <a:prstGeom prst="line">
              <a:avLst/>
            </a:prstGeom>
            <a:ln w="9525" cap="flat" cmpd="sng">
              <a:solidFill>
                <a:schemeClr val="tx1"/>
              </a:solidFill>
              <a:prstDash val="solid"/>
              <a:headEnd type="triangle" w="med" len="med"/>
              <a:tailEnd type="triangle" w="med" len="med"/>
            </a:ln>
          </p:spPr>
          <p:txBody>
            <a:bodyPr/>
            <a:lstStyle/>
            <a:p>
              <a:endParaRPr lang="zh-CN" altLang="en-US"/>
            </a:p>
          </p:txBody>
        </p:sp>
        <p:sp>
          <p:nvSpPr>
            <p:cNvPr id="92181" name="Line 45"/>
            <p:cNvSpPr/>
            <p:nvPr/>
          </p:nvSpPr>
          <p:spPr>
            <a:xfrm rot="-10800000" flipV="1">
              <a:off x="4187825" y="2609850"/>
              <a:ext cx="385763" cy="0"/>
            </a:xfrm>
            <a:prstGeom prst="line">
              <a:avLst/>
            </a:prstGeom>
            <a:ln w="9525" cap="flat" cmpd="sng">
              <a:solidFill>
                <a:schemeClr val="tx1"/>
              </a:solidFill>
              <a:prstDash val="solid"/>
              <a:headEnd type="triangle" w="med" len="med"/>
              <a:tailEnd type="triangle" w="med" len="med"/>
            </a:ln>
          </p:spPr>
          <p:txBody>
            <a:bodyPr/>
            <a:lstStyle/>
            <a:p>
              <a:endParaRPr lang="zh-CN" altLang="en-US"/>
            </a:p>
          </p:txBody>
        </p:sp>
        <p:sp>
          <p:nvSpPr>
            <p:cNvPr id="92182" name="Text Box 46"/>
            <p:cNvSpPr txBox="1"/>
            <p:nvPr/>
          </p:nvSpPr>
          <p:spPr>
            <a:xfrm>
              <a:off x="4595813" y="3060700"/>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排队</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2183" name="Line 47"/>
            <p:cNvSpPr/>
            <p:nvPr/>
          </p:nvSpPr>
          <p:spPr>
            <a:xfrm rot="10800000">
              <a:off x="4349750" y="2609850"/>
              <a:ext cx="595313" cy="5524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92184" name="Rectangle 3"/>
            <p:cNvSpPr/>
            <p:nvPr/>
          </p:nvSpPr>
          <p:spPr>
            <a:xfrm>
              <a:off x="2116138" y="3630613"/>
              <a:ext cx="5709738" cy="554037"/>
            </a:xfrm>
            <a:prstGeom prst="rect">
              <a:avLst/>
            </a:prstGeom>
            <a:noFill/>
            <a:ln w="19050" cap="flat" cmpd="sng">
              <a:solidFill>
                <a:srgbClr val="FF0000"/>
              </a:solidFill>
              <a:prstDash val="solid"/>
              <a:miter/>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285750" lvl="0" indent="-285750" eaLnBrk="1" hangingPunct="1">
                <a:buClr>
                  <a:srgbClr val="000099"/>
                </a:buClr>
                <a:buSzPct val="75000"/>
                <a:buNone/>
              </a:pP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nodal</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proc</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queue</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trans</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prop</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92185" name="Line 25"/>
            <p:cNvSpPr/>
            <p:nvPr/>
          </p:nvSpPr>
          <p:spPr>
            <a:xfrm flipV="1">
              <a:off x="2619083" y="2397124"/>
              <a:ext cx="735306" cy="54993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2186" name="Rectangle 32"/>
            <p:cNvSpPr/>
            <p:nvPr/>
          </p:nvSpPr>
          <p:spPr>
            <a:xfrm>
              <a:off x="3159125" y="20478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87" name="Line 33"/>
            <p:cNvSpPr/>
            <p:nvPr/>
          </p:nvSpPr>
          <p:spPr>
            <a:xfrm>
              <a:off x="3109913" y="1984375"/>
              <a:ext cx="21113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2188" name="Text Box 36"/>
            <p:cNvSpPr txBox="1"/>
            <p:nvPr/>
          </p:nvSpPr>
          <p:spPr>
            <a:xfrm>
              <a:off x="1743075" y="1541463"/>
              <a:ext cx="402674" cy="46166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0000"/>
                  </a:solidFill>
                  <a:latin typeface="微软雅黑" panose="020B0503020204020204" pitchFamily="34" charset="-122"/>
                  <a:ea typeface="微软雅黑" panose="020B0503020204020204" pitchFamily="34" charset="-122"/>
                </a:rPr>
                <a:t>A</a:t>
              </a:r>
            </a:p>
          </p:txBody>
        </p:sp>
        <p:sp>
          <p:nvSpPr>
            <p:cNvPr id="92189" name="Text Box 37"/>
            <p:cNvSpPr txBox="1"/>
            <p:nvPr/>
          </p:nvSpPr>
          <p:spPr>
            <a:xfrm>
              <a:off x="1919288" y="2493963"/>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B</a:t>
              </a:r>
            </a:p>
          </p:txBody>
        </p:sp>
        <p:grpSp>
          <p:nvGrpSpPr>
            <p:cNvPr id="92190" name="Group 66"/>
            <p:cNvGrpSpPr/>
            <p:nvPr/>
          </p:nvGrpSpPr>
          <p:grpSpPr>
            <a:xfrm>
              <a:off x="1893888" y="1541463"/>
              <a:ext cx="779462" cy="679450"/>
              <a:chOff x="-44" y="1473"/>
              <a:chExt cx="981" cy="1105"/>
            </a:xfrm>
          </p:grpSpPr>
          <p:pic>
            <p:nvPicPr>
              <p:cNvPr id="92208" name="Picture 67"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92209" name="Freeform 68"/>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92191" name="Group 69"/>
            <p:cNvGrpSpPr/>
            <p:nvPr/>
          </p:nvGrpSpPr>
          <p:grpSpPr>
            <a:xfrm>
              <a:off x="1943685" y="2548431"/>
              <a:ext cx="779463" cy="679450"/>
              <a:chOff x="-44" y="1473"/>
              <a:chExt cx="981" cy="1105"/>
            </a:xfrm>
          </p:grpSpPr>
          <p:pic>
            <p:nvPicPr>
              <p:cNvPr id="92206" name="Picture 70"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92207" name="Freeform 71"/>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92192" name="Text Box 41"/>
            <p:cNvSpPr txBox="1"/>
            <p:nvPr/>
          </p:nvSpPr>
          <p:spPr>
            <a:xfrm>
              <a:off x="3517733" y="1322427"/>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传输</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2193" name="Line 42"/>
            <p:cNvSpPr/>
            <p:nvPr/>
          </p:nvSpPr>
          <p:spPr>
            <a:xfrm rot="10800000" flipH="1" flipV="1">
              <a:off x="4038600" y="1517650"/>
              <a:ext cx="528638" cy="53340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92194" name="Group 347"/>
            <p:cNvGrpSpPr/>
            <p:nvPr/>
          </p:nvGrpSpPr>
          <p:grpSpPr>
            <a:xfrm>
              <a:off x="6474579" y="1949848"/>
              <a:ext cx="1162562" cy="715538"/>
              <a:chOff x="1871277" y="1576300"/>
              <a:chExt cx="1128371" cy="437861"/>
            </a:xfrm>
          </p:grpSpPr>
          <p:sp>
            <p:nvSpPr>
              <p:cNvPr id="100" name="Oval 99"/>
              <p:cNvSpPr>
                <a:spLocks noChangeArrowheads="1"/>
              </p:cNvSpPr>
              <p:nvPr/>
            </p:nvSpPr>
            <p:spPr bwMode="auto">
              <a:xfrm flipV="1">
                <a:off x="1874917" y="1694572"/>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2" name="Oval 101"/>
              <p:cNvSpPr>
                <a:spLocks noChangeArrowheads="1"/>
              </p:cNvSpPr>
              <p:nvPr/>
            </p:nvSpPr>
            <p:spPr bwMode="auto">
              <a:xfrm flipV="1">
                <a:off x="1871836" y="1576056"/>
                <a:ext cx="1124731" cy="31960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4" name="Freeform 103"/>
              <p:cNvSpPr/>
              <p:nvPr/>
            </p:nvSpPr>
            <p:spPr bwMode="auto">
              <a:xfrm>
                <a:off x="2102945" y="1633372"/>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5" name="Freeform 104"/>
              <p:cNvSpPr/>
              <p:nvPr/>
            </p:nvSpPr>
            <p:spPr bwMode="auto">
              <a:xfrm>
                <a:off x="2537430" y="1727602"/>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6" name="Freeform 105"/>
              <p:cNvSpPr/>
              <p:nvPr/>
            </p:nvSpPr>
            <p:spPr bwMode="auto">
              <a:xfrm>
                <a:off x="2090619" y="1729544"/>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7" name="Straight Connector 106"/>
              <p:cNvCxnSpPr>
                <a:cxnSpLocks noChangeShapeType="1"/>
                <a:endCxn id="102" idx="2"/>
              </p:cNvCxnSpPr>
              <p:nvPr/>
            </p:nvCxnSpPr>
            <p:spPr bwMode="auto">
              <a:xfrm flipH="1" flipV="1">
                <a:off x="1871836" y="1737316"/>
                <a:ext cx="3081" cy="12337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8" name="Straight Connector 107"/>
              <p:cNvCxnSpPr>
                <a:cxnSpLocks noChangeShapeType="1"/>
              </p:cNvCxnSpPr>
              <p:nvPr/>
            </p:nvCxnSpPr>
            <p:spPr bwMode="auto">
              <a:xfrm flipH="1" flipV="1">
                <a:off x="2996567" y="1734402"/>
                <a:ext cx="3081" cy="12337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2195" name="Rectangle 31"/>
            <p:cNvSpPr/>
            <p:nvPr/>
          </p:nvSpPr>
          <p:spPr>
            <a:xfrm>
              <a:off x="2722387" y="2704007"/>
              <a:ext cx="139765" cy="18519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2196" name="Line 33"/>
            <p:cNvSpPr/>
            <p:nvPr/>
          </p:nvSpPr>
          <p:spPr>
            <a:xfrm flipV="1">
              <a:off x="2897708" y="2673625"/>
              <a:ext cx="219668" cy="161939"/>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cs typeface="+mn-cs"/>
              </a:rPr>
              <a:t>Introduction</a:t>
            </a:r>
          </a:p>
        </p:txBody>
      </p:sp>
      <p:sp>
        <p:nvSpPr>
          <p:cNvPr id="112642" name="Rectangle 3"/>
          <p:cNvSpPr>
            <a:spLocks noChangeArrowheads="1"/>
          </p:cNvSpPr>
          <p:nvPr/>
        </p:nvSpPr>
        <p:spPr bwMode="auto">
          <a:xfrm>
            <a:off x="627063" y="4459288"/>
            <a:ext cx="3810000" cy="2078038"/>
          </a:xfrm>
          <a:prstGeom prst="rect">
            <a:avLst/>
          </a:prstGeom>
          <a:noFill/>
          <a:ln>
            <a:noFill/>
          </a:ln>
        </p:spPr>
        <p:txBody>
          <a:bodyPr/>
          <a:lstStyle/>
          <a:p>
            <a:pPr marL="342900" marR="0" lvl="0" indent="-342900" algn="l" defTabSz="914400" rtl="0" eaLnBrk="1" fontAlgn="base" latinLnBrk="0" hangingPunct="1">
              <a:lnSpc>
                <a:spcPct val="85000"/>
              </a:lnSpc>
              <a:spcBef>
                <a:spcPct val="20000"/>
              </a:spcBef>
              <a:spcAft>
                <a:spcPct val="0"/>
              </a:spcAft>
              <a:buClr>
                <a:srgbClr val="000099"/>
              </a:buClr>
              <a:buSzPct val="65000"/>
              <a:buFont typeface="Wingdings" panose="05000000000000000000" charset="0"/>
              <a:buNone/>
              <a:defRPr/>
            </a:pPr>
            <a:r>
              <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400" b="0" i="0" u="none" strike="noStrike" kern="120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trans</a:t>
            </a:r>
            <a:r>
              <a:rPr kumimoji="0" 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传</a:t>
            </a:r>
            <a:r>
              <a:rPr kumimoji="0" lang="zh-CN" altLang="en-US" sz="2400" b="0" i="0" u="none" strike="noStrike" kern="1200" cap="none" spc="0" normalizeH="0" baseline="0" noProof="0" dirty="0">
                <a:ln>
                  <a:noFill/>
                </a:ln>
                <a:solidFill>
                  <a:srgbClr val="CC0000"/>
                </a:solidFill>
                <a:effectLst/>
                <a:highlight>
                  <a:srgbClr val="FFFF00"/>
                </a:highlight>
                <a:uLnTx/>
                <a:uFillTx/>
                <a:latin typeface="微软雅黑" panose="020B0503020204020204" pitchFamily="34" charset="-122"/>
                <a:ea typeface="微软雅黑" panose="020B0503020204020204" pitchFamily="34" charset="-122"/>
                <a:cs typeface="MS PGothic" panose="020B0600070205080204" pitchFamily="34" charset="-128"/>
              </a:rPr>
              <a:t>输</a:t>
            </a:r>
            <a:r>
              <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时延</a:t>
            </a:r>
            <a:r>
              <a:rPr kumimoji="0" 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L </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分组长度</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(bits) </a:t>
            </a: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R </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链路带宽</a:t>
            </a: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(bps)</a:t>
            </a: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000" b="0" i="1" u="none" strike="noStrike" kern="120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trans</a:t>
            </a:r>
            <a:r>
              <a:rPr kumimoji="0" lang="en-US" sz="20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L/R</a:t>
            </a:r>
          </a:p>
        </p:txBody>
      </p:sp>
      <p:sp>
        <p:nvSpPr>
          <p:cNvPr id="112643" name="Rectangle 4"/>
          <p:cNvSpPr>
            <a:spLocks noChangeArrowheads="1"/>
          </p:cNvSpPr>
          <p:nvPr/>
        </p:nvSpPr>
        <p:spPr bwMode="auto">
          <a:xfrm>
            <a:off x="4735513" y="4467225"/>
            <a:ext cx="4152900" cy="2190750"/>
          </a:xfrm>
          <a:prstGeom prst="rect">
            <a:avLst/>
          </a:prstGeom>
          <a:noFill/>
          <a:ln>
            <a:noFill/>
          </a:ln>
        </p:spPr>
        <p:txBody>
          <a:bodyPr/>
          <a:lstStyle/>
          <a:p>
            <a:pPr marL="342900" marR="0" lvl="0" indent="-342900" algn="l" defTabSz="914400" rtl="0" eaLnBrk="1" fontAlgn="base" latinLnBrk="0" hangingPunct="1">
              <a:lnSpc>
                <a:spcPct val="85000"/>
              </a:lnSpc>
              <a:spcBef>
                <a:spcPct val="20000"/>
              </a:spcBef>
              <a:spcAft>
                <a:spcPct val="0"/>
              </a:spcAft>
              <a:buClr>
                <a:srgbClr val="000099"/>
              </a:buClr>
              <a:buSzPct val="65000"/>
              <a:buFont typeface="Wingdings" panose="05000000000000000000" charset="0"/>
              <a:buNone/>
              <a:defRPr/>
            </a:pPr>
            <a:r>
              <a:rPr kumimoji="0" lang="en-US" sz="24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400" b="0" i="0" u="none" strike="noStrike" kern="120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prop</a:t>
            </a:r>
            <a:r>
              <a:rPr kumimoji="0" 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传</a:t>
            </a:r>
            <a:r>
              <a:rPr kumimoji="0" lang="zh-CN" altLang="en-US" sz="2400" b="0" i="0" u="none" strike="noStrike" kern="1200" cap="none" spc="0" normalizeH="0" baseline="0" noProof="0" dirty="0">
                <a:ln>
                  <a:noFill/>
                </a:ln>
                <a:solidFill>
                  <a:srgbClr val="CC0000"/>
                </a:solidFill>
                <a:effectLst/>
                <a:highlight>
                  <a:srgbClr val="FFFF00"/>
                </a:highlight>
                <a:uLnTx/>
                <a:uFillTx/>
                <a:latin typeface="微软雅黑" panose="020B0503020204020204" pitchFamily="34" charset="-122"/>
                <a:ea typeface="微软雅黑" panose="020B0503020204020204" pitchFamily="34" charset="-122"/>
                <a:cs typeface="MS PGothic" panose="020B0600070205080204" pitchFamily="34" charset="-128"/>
              </a:rPr>
              <a:t>播</a:t>
            </a:r>
            <a:r>
              <a:rPr kumimoji="0" lang="zh-CN" alt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时延</a:t>
            </a:r>
            <a:r>
              <a:rPr kumimoji="0" lang="en-US" sz="2400" b="0" i="0"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 </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物理链路长度</a:t>
            </a:r>
            <a:endPar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s </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传播速度</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(~2x10</a:t>
            </a:r>
            <a:r>
              <a:rPr kumimoji="0" lang="en-US" sz="2000" b="0" i="0" u="none" strike="noStrike" kern="120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8</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m/s)</a:t>
            </a:r>
          </a:p>
          <a:p>
            <a:pPr marL="231775" marR="0" lvl="0" indent="-231775" algn="l" defTabSz="914400" rtl="0" eaLnBrk="1" fontAlgn="base" latinLnBrk="0" hangingPunct="1">
              <a:lnSpc>
                <a:spcPct val="85000"/>
              </a:lnSpc>
              <a:spcBef>
                <a:spcPct val="20000"/>
              </a:spcBef>
              <a:spcAft>
                <a:spcPct val="0"/>
              </a:spcAft>
              <a:buClr>
                <a:srgbClr val="000099"/>
              </a:buClr>
              <a:buSzTx/>
              <a:buFont typeface="Wingdings" panose="05000000000000000000" charset="0"/>
              <a:buChar char="§"/>
              <a:defRPr/>
            </a:pPr>
            <a:r>
              <a:rPr kumimoji="0" lang="en-US" sz="2000" b="0" i="1" u="none" strike="noStrike" kern="120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000" b="0" i="0" u="none" strike="noStrike" kern="1200" cap="none" spc="0" normalizeH="0" baseline="-25000" noProof="0" dirty="0">
                <a:ln>
                  <a:noFill/>
                </a:ln>
                <a:solidFill>
                  <a:srgbClr val="CC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prop</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 = </a:t>
            </a: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d</a:t>
            </a:r>
            <a:r>
              <a:rPr kumimoji="0" 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a:t>
            </a:r>
            <a:r>
              <a:rPr kumimoji="0" lang="en-US" sz="2000" b="0" i="1"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S PGothic" panose="020B0600070205080204" pitchFamily="34" charset="-128"/>
              </a:rPr>
              <a:t>s</a:t>
            </a:r>
          </a:p>
        </p:txBody>
      </p:sp>
      <p:pic>
        <p:nvPicPr>
          <p:cNvPr id="94213" name="Picture 64" descr="underline_base"/>
          <p:cNvPicPr/>
          <p:nvPr/>
        </p:nvPicPr>
        <p:blipFill>
          <a:blip r:embed="rId3"/>
          <a:stretch>
            <a:fillRect/>
          </a:stretch>
        </p:blipFill>
        <p:spPr>
          <a:xfrm>
            <a:off x="500063" y="855663"/>
            <a:ext cx="6737350" cy="153987"/>
          </a:xfrm>
          <a:prstGeom prst="rect">
            <a:avLst/>
          </a:prstGeom>
          <a:noFill/>
          <a:ln w="9525">
            <a:noFill/>
          </a:ln>
        </p:spPr>
      </p:pic>
      <p:sp>
        <p:nvSpPr>
          <p:cNvPr id="9421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45</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94215" name="TextBox 1"/>
          <p:cNvSpPr txBox="1"/>
          <p:nvPr/>
        </p:nvSpPr>
        <p:spPr>
          <a:xfrm>
            <a:off x="61913" y="6392863"/>
            <a:ext cx="5975350" cy="2762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 Check out the Java applet for an interactive animation on trans vs. prop delay</a:t>
            </a:r>
          </a:p>
        </p:txBody>
      </p:sp>
      <p:grpSp>
        <p:nvGrpSpPr>
          <p:cNvPr id="11" name="Group 10"/>
          <p:cNvGrpSpPr/>
          <p:nvPr/>
        </p:nvGrpSpPr>
        <p:grpSpPr>
          <a:xfrm>
            <a:off x="2306638" y="5413375"/>
            <a:ext cx="2517775" cy="708025"/>
            <a:chOff x="2503257" y="5377200"/>
            <a:chExt cx="2517761" cy="707886"/>
          </a:xfrm>
        </p:grpSpPr>
        <p:sp>
          <p:nvSpPr>
            <p:cNvPr id="94270" name="Text Box 62"/>
            <p:cNvSpPr txBox="1"/>
            <p:nvPr/>
          </p:nvSpPr>
          <p:spPr>
            <a:xfrm>
              <a:off x="2658732" y="5377200"/>
              <a:ext cx="2105025" cy="70788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i="1" dirty="0">
                  <a:solidFill>
                    <a:srgbClr val="CC0000"/>
                  </a:solidFill>
                  <a:highlight>
                    <a:srgbClr val="FFFF00"/>
                  </a:highlight>
                  <a:latin typeface="微软雅黑" panose="020B0503020204020204" pitchFamily="34" charset="-122"/>
                  <a:ea typeface="微软雅黑" panose="020B0503020204020204" pitchFamily="34" charset="-122"/>
                </a:rPr>
                <a:t>传输时延和传播时延非常不同</a:t>
              </a:r>
            </a:p>
          </p:txBody>
        </p:sp>
        <p:cxnSp>
          <p:nvCxnSpPr>
            <p:cNvPr id="94271" name="Straight Arrow Connector 3"/>
            <p:cNvCxnSpPr/>
            <p:nvPr/>
          </p:nvCxnSpPr>
          <p:spPr>
            <a:xfrm>
              <a:off x="2503257" y="5616986"/>
              <a:ext cx="322664" cy="0"/>
            </a:xfrm>
            <a:prstGeom prst="straightConnector1">
              <a:avLst/>
            </a:prstGeom>
            <a:ln w="31750" cap="flat" cmpd="sng">
              <a:solidFill>
                <a:srgbClr val="FF0000"/>
              </a:solidFill>
              <a:prstDash val="solid"/>
              <a:headEnd type="triangle" w="lg" len="med"/>
              <a:tailEnd type="none" w="lg" len="med"/>
            </a:ln>
          </p:spPr>
        </p:cxnSp>
        <p:cxnSp>
          <p:nvCxnSpPr>
            <p:cNvPr id="94272" name="Straight Arrow Connector 72"/>
            <p:cNvCxnSpPr/>
            <p:nvPr/>
          </p:nvCxnSpPr>
          <p:spPr>
            <a:xfrm flipH="1">
              <a:off x="4633453" y="5616986"/>
              <a:ext cx="387565" cy="0"/>
            </a:xfrm>
            <a:prstGeom prst="straightConnector1">
              <a:avLst/>
            </a:prstGeom>
            <a:ln w="31750" cap="flat" cmpd="sng">
              <a:solidFill>
                <a:srgbClr val="FF0000"/>
              </a:solidFill>
              <a:prstDash val="solid"/>
              <a:headEnd type="triangle" w="lg" len="med"/>
              <a:tailEnd type="none" w="lg" len="med"/>
            </a:ln>
          </p:spPr>
        </p:cxnSp>
      </p:grpSp>
      <p:sp>
        <p:nvSpPr>
          <p:cNvPr id="94217" name="TextBox 1"/>
          <p:cNvSpPr txBox="1"/>
          <p:nvPr/>
        </p:nvSpPr>
        <p:spPr>
          <a:xfrm>
            <a:off x="61913" y="6619875"/>
            <a:ext cx="10953750" cy="27622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 Check out the online interactive exercises for more examples: h</a:t>
            </a:r>
            <a:r>
              <a:rPr lang="en-US" altLang="zh-CN" sz="1100" dirty="0">
                <a:latin typeface="微软雅黑" panose="020B0503020204020204" pitchFamily="34" charset="-122"/>
                <a:ea typeface="微软雅黑" panose="020B0503020204020204" pitchFamily="34" charset="-122"/>
              </a:rPr>
              <a:t>ttp://gaia.cs.umass.edu/kurose_ross/interactive/</a:t>
            </a:r>
          </a:p>
        </p:txBody>
      </p:sp>
      <p:sp>
        <p:nvSpPr>
          <p:cNvPr id="64" name="Rectangle 2"/>
          <p:cNvSpPr txBox="1">
            <a:spLocks noChangeArrowheads="1"/>
          </p:cNvSpPr>
          <p:nvPr/>
        </p:nvSpPr>
        <p:spPr bwMode="auto">
          <a:xfrm>
            <a:off x="452438" y="200025"/>
            <a:ext cx="7772400" cy="811213"/>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四种时延</a:t>
            </a:r>
            <a:endParaRPr kumimoji="0" lang="en-US" altLang="zh-CN" sz="48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grpSp>
        <p:nvGrpSpPr>
          <p:cNvPr id="94219" name="Group 70"/>
          <p:cNvGrpSpPr/>
          <p:nvPr/>
        </p:nvGrpSpPr>
        <p:grpSpPr>
          <a:xfrm>
            <a:off x="1743075" y="1322388"/>
            <a:ext cx="6083300" cy="2862262"/>
            <a:chOff x="1743075" y="1322427"/>
            <a:chExt cx="6082801" cy="2862223"/>
          </a:xfrm>
        </p:grpSpPr>
        <p:sp>
          <p:nvSpPr>
            <p:cNvPr id="94220" name="Line 24"/>
            <p:cNvSpPr/>
            <p:nvPr/>
          </p:nvSpPr>
          <p:spPr>
            <a:xfrm>
              <a:off x="2620963" y="1857375"/>
              <a:ext cx="741362" cy="355600"/>
            </a:xfrm>
            <a:prstGeom prst="line">
              <a:avLst/>
            </a:prstGeom>
            <a:ln w="19050" cap="flat" cmpd="sng">
              <a:solidFill>
                <a:schemeClr val="tx1"/>
              </a:solidFill>
              <a:prstDash val="solid"/>
              <a:headEnd type="none" w="med" len="med"/>
              <a:tailEnd type="none" w="med" len="med"/>
            </a:ln>
          </p:spPr>
          <p:txBody>
            <a:bodyPr/>
            <a:lstStyle/>
            <a:p>
              <a:endParaRPr lang="zh-CN" altLang="en-US"/>
            </a:p>
          </p:txBody>
        </p:sp>
        <p:grpSp>
          <p:nvGrpSpPr>
            <p:cNvPr id="94221" name="Group 347"/>
            <p:cNvGrpSpPr/>
            <p:nvPr/>
          </p:nvGrpSpPr>
          <p:grpSpPr>
            <a:xfrm>
              <a:off x="3336378" y="1905474"/>
              <a:ext cx="1162562" cy="715538"/>
              <a:chOff x="1871277" y="1576300"/>
              <a:chExt cx="1128371" cy="437861"/>
            </a:xfrm>
          </p:grpSpPr>
          <p:sp>
            <p:nvSpPr>
              <p:cNvPr id="125" name="Oval 112"/>
              <p:cNvSpPr>
                <a:spLocks noChangeArrowheads="1"/>
              </p:cNvSpPr>
              <p:nvPr/>
            </p:nvSpPr>
            <p:spPr bwMode="auto">
              <a:xfrm flipV="1">
                <a:off x="1874805" y="1694526"/>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6"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7" name="Oval 114"/>
              <p:cNvSpPr>
                <a:spLocks noChangeArrowheads="1"/>
              </p:cNvSpPr>
              <p:nvPr/>
            </p:nvSpPr>
            <p:spPr bwMode="auto">
              <a:xfrm flipV="1">
                <a:off x="1871723" y="1576010"/>
                <a:ext cx="1124731" cy="31960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8"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9" name="Freeform 116"/>
              <p:cNvSpPr/>
              <p:nvPr/>
            </p:nvSpPr>
            <p:spPr bwMode="auto">
              <a:xfrm>
                <a:off x="2102832" y="1633325"/>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0" name="Freeform 117"/>
              <p:cNvSpPr/>
              <p:nvPr/>
            </p:nvSpPr>
            <p:spPr bwMode="auto">
              <a:xfrm>
                <a:off x="2537317" y="1727555"/>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1" name="Freeform 118"/>
              <p:cNvSpPr/>
              <p:nvPr/>
            </p:nvSpPr>
            <p:spPr bwMode="auto">
              <a:xfrm>
                <a:off x="2090507" y="1729498"/>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32" name="Straight Connector 119"/>
              <p:cNvCxnSpPr>
                <a:cxnSpLocks noChangeShapeType="1"/>
                <a:endCxn id="127" idx="2"/>
              </p:cNvCxnSpPr>
              <p:nvPr/>
            </p:nvCxnSpPr>
            <p:spPr bwMode="auto">
              <a:xfrm flipH="1" flipV="1">
                <a:off x="1871723" y="1737269"/>
                <a:ext cx="3081" cy="12337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33" name="Straight Connector 120"/>
              <p:cNvCxnSpPr>
                <a:cxnSpLocks noChangeShapeType="1"/>
              </p:cNvCxnSpPr>
              <p:nvPr/>
            </p:nvCxnSpPr>
            <p:spPr bwMode="auto">
              <a:xfrm flipH="1" flipV="1">
                <a:off x="2996454" y="1734355"/>
                <a:ext cx="3081" cy="12337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4222" name="Line 26"/>
            <p:cNvSpPr/>
            <p:nvPr/>
          </p:nvSpPr>
          <p:spPr>
            <a:xfrm>
              <a:off x="4545013" y="2276475"/>
              <a:ext cx="1933575" cy="952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4223" name="Rectangle 29"/>
            <p:cNvSpPr/>
            <p:nvPr/>
          </p:nvSpPr>
          <p:spPr>
            <a:xfrm>
              <a:off x="5464175" y="2076450"/>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24" name="Rectangle 30"/>
            <p:cNvSpPr/>
            <p:nvPr/>
          </p:nvSpPr>
          <p:spPr>
            <a:xfrm>
              <a:off x="4211638" y="21478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25" name="Rectangle 31"/>
            <p:cNvSpPr/>
            <p:nvPr/>
          </p:nvSpPr>
          <p:spPr>
            <a:xfrm>
              <a:off x="4373563" y="2147888"/>
              <a:ext cx="147637" cy="2000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26" name="Line 35"/>
            <p:cNvSpPr/>
            <p:nvPr/>
          </p:nvSpPr>
          <p:spPr>
            <a:xfrm flipV="1">
              <a:off x="6235700" y="1876425"/>
              <a:ext cx="366713"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4227" name="Rectangle 38"/>
            <p:cNvSpPr/>
            <p:nvPr/>
          </p:nvSpPr>
          <p:spPr>
            <a:xfrm>
              <a:off x="4502150" y="20859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28" name="Text Box 39"/>
            <p:cNvSpPr txBox="1"/>
            <p:nvPr/>
          </p:nvSpPr>
          <p:spPr>
            <a:xfrm>
              <a:off x="5180877" y="1640443"/>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传播</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4229" name="Line 40"/>
            <p:cNvSpPr/>
            <p:nvPr/>
          </p:nvSpPr>
          <p:spPr>
            <a:xfrm rot="10800000">
              <a:off x="4645025" y="1876425"/>
              <a:ext cx="319088"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4230" name="Text Box 43"/>
            <p:cNvSpPr txBox="1"/>
            <p:nvPr/>
          </p:nvSpPr>
          <p:spPr>
            <a:xfrm>
              <a:off x="3217933" y="2803525"/>
              <a:ext cx="1107935"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节点处理</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4231" name="Line 44"/>
            <p:cNvSpPr/>
            <p:nvPr/>
          </p:nvSpPr>
          <p:spPr>
            <a:xfrm rot="10800000">
              <a:off x="3378200" y="2847975"/>
              <a:ext cx="833438" cy="0"/>
            </a:xfrm>
            <a:prstGeom prst="line">
              <a:avLst/>
            </a:prstGeom>
            <a:ln w="9525" cap="flat" cmpd="sng">
              <a:solidFill>
                <a:schemeClr val="tx1"/>
              </a:solidFill>
              <a:prstDash val="solid"/>
              <a:headEnd type="triangle" w="med" len="med"/>
              <a:tailEnd type="triangle" w="med" len="med"/>
            </a:ln>
          </p:spPr>
          <p:txBody>
            <a:bodyPr/>
            <a:lstStyle/>
            <a:p>
              <a:endParaRPr lang="zh-CN" altLang="en-US"/>
            </a:p>
          </p:txBody>
        </p:sp>
        <p:sp>
          <p:nvSpPr>
            <p:cNvPr id="94232" name="Line 45"/>
            <p:cNvSpPr/>
            <p:nvPr/>
          </p:nvSpPr>
          <p:spPr>
            <a:xfrm rot="-10800000" flipV="1">
              <a:off x="4187825" y="2609850"/>
              <a:ext cx="385763" cy="0"/>
            </a:xfrm>
            <a:prstGeom prst="line">
              <a:avLst/>
            </a:prstGeom>
            <a:ln w="9525" cap="flat" cmpd="sng">
              <a:solidFill>
                <a:schemeClr val="tx1"/>
              </a:solidFill>
              <a:prstDash val="solid"/>
              <a:headEnd type="triangle" w="med" len="med"/>
              <a:tailEnd type="triangle" w="med" len="med"/>
            </a:ln>
          </p:spPr>
          <p:txBody>
            <a:bodyPr/>
            <a:lstStyle/>
            <a:p>
              <a:endParaRPr lang="zh-CN" altLang="en-US"/>
            </a:p>
          </p:txBody>
        </p:sp>
        <p:sp>
          <p:nvSpPr>
            <p:cNvPr id="94233" name="Text Box 46"/>
            <p:cNvSpPr txBox="1"/>
            <p:nvPr/>
          </p:nvSpPr>
          <p:spPr>
            <a:xfrm>
              <a:off x="4595813" y="3060700"/>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排队</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4234" name="Line 47"/>
            <p:cNvSpPr/>
            <p:nvPr/>
          </p:nvSpPr>
          <p:spPr>
            <a:xfrm rot="10800000">
              <a:off x="4349750" y="2609850"/>
              <a:ext cx="595313" cy="5524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94235" name="Rectangle 3"/>
            <p:cNvSpPr/>
            <p:nvPr/>
          </p:nvSpPr>
          <p:spPr>
            <a:xfrm>
              <a:off x="2116138" y="3630613"/>
              <a:ext cx="5709738" cy="554037"/>
            </a:xfrm>
            <a:prstGeom prst="rect">
              <a:avLst/>
            </a:prstGeom>
            <a:noFill/>
            <a:ln w="19050" cap="flat" cmpd="sng">
              <a:solidFill>
                <a:srgbClr val="FF0000"/>
              </a:solidFill>
              <a:prstDash val="solid"/>
              <a:miter/>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285750" lvl="0" indent="-285750" eaLnBrk="1" hangingPunct="1">
                <a:buClr>
                  <a:srgbClr val="000099"/>
                </a:buClr>
                <a:buSzPct val="75000"/>
                <a:buNone/>
              </a:pP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nodal</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proc</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queue</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trans</a:t>
              </a:r>
              <a:r>
                <a:rPr lang="en-US" altLang="zh-CN" sz="2400" dirty="0">
                  <a:solidFill>
                    <a:srgbClr val="000000"/>
                  </a:solidFill>
                  <a:latin typeface="微软雅黑" panose="020B0503020204020204" pitchFamily="34" charset="-122"/>
                  <a:ea typeface="微软雅黑" panose="020B0503020204020204" pitchFamily="34" charset="-122"/>
                </a:rPr>
                <a:t> +  </a:t>
              </a:r>
              <a:r>
                <a:rPr lang="en-US" altLang="zh-CN" sz="2400" i="1" dirty="0">
                  <a:solidFill>
                    <a:srgbClr val="000000"/>
                  </a:solidFill>
                  <a:latin typeface="微软雅黑" panose="020B0503020204020204" pitchFamily="34" charset="-122"/>
                  <a:ea typeface="微软雅黑" panose="020B0503020204020204" pitchFamily="34" charset="-122"/>
                </a:rPr>
                <a:t>d</a:t>
              </a:r>
              <a:r>
                <a:rPr lang="en-US" altLang="zh-CN" sz="2400" baseline="-25000" dirty="0">
                  <a:solidFill>
                    <a:srgbClr val="000000"/>
                  </a:solidFill>
                  <a:latin typeface="微软雅黑" panose="020B0503020204020204" pitchFamily="34" charset="-122"/>
                  <a:ea typeface="微软雅黑" panose="020B0503020204020204" pitchFamily="34" charset="-122"/>
                </a:rPr>
                <a:t>prop</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94236" name="Line 25"/>
            <p:cNvSpPr/>
            <p:nvPr/>
          </p:nvSpPr>
          <p:spPr>
            <a:xfrm flipV="1">
              <a:off x="2619083" y="2397124"/>
              <a:ext cx="735306" cy="549939"/>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94237" name="Rectangle 32"/>
            <p:cNvSpPr/>
            <p:nvPr/>
          </p:nvSpPr>
          <p:spPr>
            <a:xfrm>
              <a:off x="3159125" y="2047875"/>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38" name="Line 33"/>
            <p:cNvSpPr/>
            <p:nvPr/>
          </p:nvSpPr>
          <p:spPr>
            <a:xfrm>
              <a:off x="3109913" y="1984375"/>
              <a:ext cx="211137"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4239" name="Text Box 36"/>
            <p:cNvSpPr txBox="1"/>
            <p:nvPr/>
          </p:nvSpPr>
          <p:spPr>
            <a:xfrm>
              <a:off x="1743075" y="1541463"/>
              <a:ext cx="402674" cy="46166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0000"/>
                  </a:solidFill>
                  <a:latin typeface="微软雅黑" panose="020B0503020204020204" pitchFamily="34" charset="-122"/>
                  <a:ea typeface="微软雅黑" panose="020B0503020204020204" pitchFamily="34" charset="-122"/>
                </a:rPr>
                <a:t>A</a:t>
              </a:r>
            </a:p>
          </p:txBody>
        </p:sp>
        <p:sp>
          <p:nvSpPr>
            <p:cNvPr id="94240" name="Text Box 37"/>
            <p:cNvSpPr txBox="1"/>
            <p:nvPr/>
          </p:nvSpPr>
          <p:spPr>
            <a:xfrm>
              <a:off x="1919288" y="2493963"/>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B</a:t>
              </a:r>
            </a:p>
          </p:txBody>
        </p:sp>
        <p:grpSp>
          <p:nvGrpSpPr>
            <p:cNvPr id="94241" name="Group 66"/>
            <p:cNvGrpSpPr/>
            <p:nvPr/>
          </p:nvGrpSpPr>
          <p:grpSpPr>
            <a:xfrm>
              <a:off x="1893888" y="1541463"/>
              <a:ext cx="779462" cy="679450"/>
              <a:chOff x="-44" y="1473"/>
              <a:chExt cx="981" cy="1105"/>
            </a:xfrm>
          </p:grpSpPr>
          <p:pic>
            <p:nvPicPr>
              <p:cNvPr id="94259" name="Picture 67"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94260" name="Freeform 68"/>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94242" name="Group 69"/>
            <p:cNvGrpSpPr/>
            <p:nvPr/>
          </p:nvGrpSpPr>
          <p:grpSpPr>
            <a:xfrm>
              <a:off x="1943685" y="2548431"/>
              <a:ext cx="779463" cy="679450"/>
              <a:chOff x="-44" y="1473"/>
              <a:chExt cx="981" cy="1105"/>
            </a:xfrm>
          </p:grpSpPr>
          <p:pic>
            <p:nvPicPr>
              <p:cNvPr id="94257" name="Picture 70"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94258" name="Freeform 71"/>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94243" name="Text Box 41"/>
            <p:cNvSpPr txBox="1"/>
            <p:nvPr/>
          </p:nvSpPr>
          <p:spPr>
            <a:xfrm>
              <a:off x="3517733" y="1322427"/>
              <a:ext cx="646296" cy="36933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传输</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94244" name="Line 42"/>
            <p:cNvSpPr/>
            <p:nvPr/>
          </p:nvSpPr>
          <p:spPr>
            <a:xfrm rot="10800000" flipH="1" flipV="1">
              <a:off x="4038600" y="1517650"/>
              <a:ext cx="528638" cy="53340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94245" name="Group 347"/>
            <p:cNvGrpSpPr/>
            <p:nvPr/>
          </p:nvGrpSpPr>
          <p:grpSpPr>
            <a:xfrm>
              <a:off x="6474579" y="1949848"/>
              <a:ext cx="1162562" cy="715538"/>
              <a:chOff x="1871277" y="1576300"/>
              <a:chExt cx="1128371" cy="437861"/>
            </a:xfrm>
          </p:grpSpPr>
          <p:sp>
            <p:nvSpPr>
              <p:cNvPr id="112" name="Oval 99"/>
              <p:cNvSpPr>
                <a:spLocks noChangeArrowheads="1"/>
              </p:cNvSpPr>
              <p:nvPr/>
            </p:nvSpPr>
            <p:spPr bwMode="auto">
              <a:xfrm flipV="1">
                <a:off x="1874917" y="1694572"/>
                <a:ext cx="1124731" cy="31960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3"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4" name="Oval 101"/>
              <p:cNvSpPr>
                <a:spLocks noChangeArrowheads="1"/>
              </p:cNvSpPr>
              <p:nvPr/>
            </p:nvSpPr>
            <p:spPr bwMode="auto">
              <a:xfrm flipV="1">
                <a:off x="1871836" y="1576056"/>
                <a:ext cx="1124731" cy="31960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5"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6" name="Freeform 103"/>
              <p:cNvSpPr/>
              <p:nvPr/>
            </p:nvSpPr>
            <p:spPr bwMode="auto">
              <a:xfrm>
                <a:off x="2102945" y="1633372"/>
                <a:ext cx="662512" cy="11074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7" name="Freeform 104"/>
              <p:cNvSpPr/>
              <p:nvPr/>
            </p:nvSpPr>
            <p:spPr bwMode="auto">
              <a:xfrm>
                <a:off x="2537430" y="1727602"/>
                <a:ext cx="243435" cy="97144"/>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8" name="Freeform 105"/>
              <p:cNvSpPr/>
              <p:nvPr/>
            </p:nvSpPr>
            <p:spPr bwMode="auto">
              <a:xfrm>
                <a:off x="2090619" y="1729544"/>
                <a:ext cx="240353" cy="971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9" name="Straight Connector 106"/>
              <p:cNvCxnSpPr>
                <a:cxnSpLocks noChangeShapeType="1"/>
                <a:endCxn id="114" idx="2"/>
              </p:cNvCxnSpPr>
              <p:nvPr/>
            </p:nvCxnSpPr>
            <p:spPr bwMode="auto">
              <a:xfrm flipH="1" flipV="1">
                <a:off x="1871836" y="1737316"/>
                <a:ext cx="3081" cy="123374"/>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0" name="Straight Connector 107"/>
              <p:cNvCxnSpPr>
                <a:cxnSpLocks noChangeShapeType="1"/>
              </p:cNvCxnSpPr>
              <p:nvPr/>
            </p:nvCxnSpPr>
            <p:spPr bwMode="auto">
              <a:xfrm flipH="1" flipV="1">
                <a:off x="2996567" y="1734402"/>
                <a:ext cx="3081" cy="12337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94246" name="Rectangle 31"/>
            <p:cNvSpPr/>
            <p:nvPr/>
          </p:nvSpPr>
          <p:spPr>
            <a:xfrm>
              <a:off x="2722387" y="2704007"/>
              <a:ext cx="139765" cy="185197"/>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94247" name="Line 33"/>
            <p:cNvSpPr/>
            <p:nvPr/>
          </p:nvSpPr>
          <p:spPr>
            <a:xfrm flipV="1">
              <a:off x="2897708" y="2673625"/>
              <a:ext cx="219668" cy="161939"/>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3"/>
                                        </p:tgtEl>
                                        <p:attrNameLst>
                                          <p:attrName>style.visibility</p:attrName>
                                        </p:attrNameLst>
                                      </p:cBhvr>
                                      <p:to>
                                        <p:strVal val="visible"/>
                                      </p:to>
                                    </p:set>
                                    <p:animEffect transition="in" filter="dissolve">
                                      <p:cBhvr>
                                        <p:cTn id="12" dur="500"/>
                                        <p:tgtEl>
                                          <p:spTgt spid="1126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96259" name="Picture 37" descr="underline_base"/>
          <p:cNvPicPr/>
          <p:nvPr/>
        </p:nvPicPr>
        <p:blipFill>
          <a:blip r:embed="rId3"/>
          <a:stretch>
            <a:fillRect/>
          </a:stretch>
        </p:blipFill>
        <p:spPr>
          <a:xfrm>
            <a:off x="465138" y="811213"/>
            <a:ext cx="3986212" cy="185737"/>
          </a:xfrm>
          <a:prstGeom prst="rect">
            <a:avLst/>
          </a:prstGeom>
          <a:noFill/>
          <a:ln w="9525">
            <a:noFill/>
          </a:ln>
        </p:spPr>
      </p:pic>
      <p:sp>
        <p:nvSpPr>
          <p:cNvPr id="96260" name="Rectangle 2"/>
          <p:cNvSpPr>
            <a:spLocks noGrp="1"/>
          </p:cNvSpPr>
          <p:nvPr>
            <p:ph type="title" idx="4294967295"/>
          </p:nvPr>
        </p:nvSpPr>
        <p:spPr>
          <a:xfrm>
            <a:off x="365125" y="0"/>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车队的类比</a:t>
            </a:r>
            <a:endParaRPr lang="en-US" altLang="zh-CN" dirty="0">
              <a:latin typeface="微软雅黑" panose="020B0503020204020204" pitchFamily="34" charset="-122"/>
              <a:ea typeface="微软雅黑" panose="020B0503020204020204" pitchFamily="34" charset="-122"/>
            </a:endParaRPr>
          </a:p>
        </p:txBody>
      </p:sp>
      <p:sp>
        <p:nvSpPr>
          <p:cNvPr id="96261" name="Rectangle 3"/>
          <p:cNvSpPr>
            <a:spLocks noGrp="1"/>
          </p:cNvSpPr>
          <p:nvPr>
            <p:ph type="body" sz="half" idx="4294967295"/>
          </p:nvPr>
        </p:nvSpPr>
        <p:spPr>
          <a:xfrm>
            <a:off x="541338" y="2927350"/>
            <a:ext cx="4216400" cy="33178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汽车以</a:t>
            </a:r>
            <a:r>
              <a:rPr lang="en-US" altLang="ja-JP" dirty="0">
                <a:latin typeface="微软雅黑" panose="020B0503020204020204" pitchFamily="34" charset="-122"/>
                <a:ea typeface="微软雅黑" panose="020B0503020204020204" pitchFamily="34" charset="-122"/>
              </a:rPr>
              <a:t>100 km/h</a:t>
            </a:r>
            <a:r>
              <a:rPr lang="zh-CN" altLang="en-US" dirty="0">
                <a:latin typeface="微软雅黑" panose="020B0503020204020204" pitchFamily="34" charset="-122"/>
                <a:ea typeface="微软雅黑" panose="020B0503020204020204" pitchFamily="34" charset="-122"/>
              </a:rPr>
              <a:t>的速度“传播”</a:t>
            </a:r>
            <a:endParaRPr lang="en-US" altLang="ja-JP" dirty="0">
              <a:latin typeface="微软雅黑" panose="020B0503020204020204" pitchFamily="34" charset="-122"/>
              <a:ea typeface="微软雅黑" panose="020B0503020204020204" pitchFamily="34" charset="-122"/>
            </a:endParaRPr>
          </a:p>
          <a:p>
            <a:pPr marL="287655" lvl="0" indent="-287655" eaLnBrk="1" hangingPunct="1"/>
            <a:r>
              <a:rPr lang="zh-CN" altLang="en-US" dirty="0">
                <a:latin typeface="微软雅黑" panose="020B0503020204020204" pitchFamily="34" charset="-122"/>
                <a:ea typeface="微软雅黑" panose="020B0503020204020204" pitchFamily="34" charset="-122"/>
              </a:rPr>
              <a:t>收费站服务一辆车需要</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比特传输时间</a:t>
            </a:r>
            <a:r>
              <a:rPr lang="en-US" altLang="zh-CN" dirty="0">
                <a:latin typeface="微软雅黑" panose="020B0503020204020204" pitchFamily="34" charset="-122"/>
                <a:ea typeface="微软雅黑" panose="020B0503020204020204" pitchFamily="34" charset="-122"/>
              </a:rPr>
              <a:t>)</a:t>
            </a:r>
          </a:p>
          <a:p>
            <a:pPr marL="287655" lvl="0" indent="-287655" eaLnBrk="1" hangingPunct="1"/>
            <a:r>
              <a:rPr lang="zh-CN" altLang="en-US" dirty="0">
                <a:latin typeface="微软雅黑" panose="020B0503020204020204" pitchFamily="34" charset="-122"/>
                <a:ea typeface="微软雅黑" panose="020B0503020204020204" pitchFamily="34" charset="-122"/>
              </a:rPr>
              <a:t>汽车</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比特</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车队</a:t>
            </a: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分组</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zh-CN" altLang="en-US" i="1" dirty="0">
                <a:solidFill>
                  <a:srgbClr val="CC0000"/>
                </a:solidFill>
                <a:latin typeface="微软雅黑" panose="020B0503020204020204" pitchFamily="34" charset="-122"/>
                <a:ea typeface="微软雅黑" panose="020B0503020204020204" pitchFamily="34" charset="-122"/>
              </a:rPr>
              <a:t>问</a:t>
            </a:r>
            <a:r>
              <a:rPr lang="en-US" altLang="zh-CN" i="1" dirty="0">
                <a:solidFill>
                  <a:srgbClr val="CC0000"/>
                </a:solidFill>
                <a:latin typeface="微软雅黑" panose="020B0503020204020204" pitchFamily="34" charset="-122"/>
                <a:ea typeface="微软雅黑" panose="020B0503020204020204" pitchFamily="34" charset="-122"/>
              </a:rPr>
              <a:t>:</a:t>
            </a:r>
            <a:r>
              <a:rPr lang="zh-CN" altLang="en-US" i="1" dirty="0">
                <a:solidFill>
                  <a:srgbClr val="CC0000"/>
                </a:solidFill>
                <a:latin typeface="微软雅黑" panose="020B0503020204020204" pitchFamily="34" charset="-122"/>
                <a:ea typeface="微软雅黑" panose="020B0503020204020204" pitchFamily="34" charset="-122"/>
              </a:rPr>
              <a:t>在第二个收费站前，车队需要多长时间排队</a:t>
            </a:r>
            <a:r>
              <a:rPr lang="en-US" altLang="zh-CN" i="1" dirty="0">
                <a:solidFill>
                  <a:srgbClr val="CC0000"/>
                </a:solidFill>
                <a:latin typeface="微软雅黑" panose="020B0503020204020204" pitchFamily="34" charset="-122"/>
                <a:ea typeface="微软雅黑" panose="020B0503020204020204" pitchFamily="34" charset="-122"/>
              </a:rPr>
              <a:t>?</a:t>
            </a:r>
            <a:endParaRPr lang="en-US" altLang="zh-CN" dirty="0">
              <a:solidFill>
                <a:srgbClr val="CC0000"/>
              </a:solidFill>
              <a:latin typeface="微软雅黑" panose="020B0503020204020204" pitchFamily="34" charset="-122"/>
              <a:ea typeface="微软雅黑" panose="020B0503020204020204" pitchFamily="34" charset="-122"/>
            </a:endParaRPr>
          </a:p>
        </p:txBody>
      </p:sp>
      <p:sp>
        <p:nvSpPr>
          <p:cNvPr id="73734" name="Rectangle 4"/>
          <p:cNvSpPr>
            <a:spLocks noGrp="1"/>
          </p:cNvSpPr>
          <p:nvPr>
            <p:ph type="body" sz="half" idx="4294967295"/>
          </p:nvPr>
        </p:nvSpPr>
        <p:spPr>
          <a:xfrm>
            <a:off x="5227638" y="2941638"/>
            <a:ext cx="3521075" cy="33655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buSzTx/>
            </a:pPr>
            <a:r>
              <a:rPr lang="zh-CN" altLang="en-US" dirty="0">
                <a:latin typeface="微软雅黑" panose="020B0503020204020204" pitchFamily="34" charset="-122"/>
                <a:ea typeface="微软雅黑" panose="020B0503020204020204" pitchFamily="34" charset="-122"/>
              </a:rPr>
              <a:t>收费站将整个车队推上高速公路的时间</a:t>
            </a:r>
            <a:r>
              <a:rPr lang="en-US" altLang="zh-CN" dirty="0">
                <a:latin typeface="微软雅黑" panose="020B0503020204020204" pitchFamily="34" charset="-122"/>
                <a:ea typeface="微软雅黑" panose="020B0503020204020204" pitchFamily="34" charset="-122"/>
              </a:rPr>
              <a:t>= 12*10 = 120s=2min</a:t>
            </a:r>
          </a:p>
          <a:p>
            <a:pPr marL="287655" lvl="0" indent="-287655" eaLnBrk="1" hangingPunct="1">
              <a:buSzTx/>
            </a:pPr>
            <a:r>
              <a:rPr lang="zh-CN" altLang="en-US" dirty="0">
                <a:latin typeface="微软雅黑" panose="020B0503020204020204" pitchFamily="34" charset="-122"/>
                <a:ea typeface="微软雅黑" panose="020B0503020204020204" pitchFamily="34" charset="-122"/>
              </a:rPr>
              <a:t>汽车从一个收费站出口行驶到下一个收费站所需时间</a:t>
            </a:r>
            <a:r>
              <a:rPr lang="en-US" altLang="zh-CN" dirty="0">
                <a:latin typeface="微软雅黑" panose="020B0503020204020204" pitchFamily="34" charset="-122"/>
                <a:ea typeface="微软雅黑" panose="020B0503020204020204" pitchFamily="34" charset="-122"/>
              </a:rPr>
              <a:t>100km/(100km/h)= 1 h</a:t>
            </a:r>
          </a:p>
          <a:p>
            <a:pPr marL="287655" lvl="0" indent="-287655" eaLnBrk="1" hangingPunct="1">
              <a:buSzTx/>
            </a:pPr>
            <a:r>
              <a:rPr lang="zh-CN" altLang="en-US" i="1" dirty="0">
                <a:solidFill>
                  <a:srgbClr val="CC0000"/>
                </a:solidFill>
                <a:latin typeface="微软雅黑" panose="020B0503020204020204" pitchFamily="34" charset="-122"/>
                <a:ea typeface="微软雅黑" panose="020B0503020204020204" pitchFamily="34" charset="-122"/>
              </a:rPr>
              <a:t>答</a:t>
            </a:r>
            <a:r>
              <a:rPr lang="en-US" altLang="zh-CN" i="1" dirty="0">
                <a:solidFill>
                  <a:srgbClr val="CC0000"/>
                </a:solidFill>
                <a:latin typeface="微软雅黑" panose="020B0503020204020204" pitchFamily="34" charset="-122"/>
                <a:ea typeface="微软雅黑" panose="020B0503020204020204" pitchFamily="34" charset="-122"/>
              </a:rPr>
              <a:t>:</a:t>
            </a:r>
            <a:r>
              <a:rPr lang="en-US" altLang="zh-CN" dirty="0">
                <a:solidFill>
                  <a:srgbClr val="CC0000"/>
                </a:solidFill>
                <a:latin typeface="微软雅黑" panose="020B0503020204020204" pitchFamily="34" charset="-122"/>
                <a:ea typeface="微软雅黑" panose="020B0503020204020204" pitchFamily="34" charset="-122"/>
              </a:rPr>
              <a:t> 62 min</a:t>
            </a:r>
          </a:p>
        </p:txBody>
      </p:sp>
      <p:grpSp>
        <p:nvGrpSpPr>
          <p:cNvPr id="96263" name="Group 42"/>
          <p:cNvGrpSpPr/>
          <p:nvPr/>
        </p:nvGrpSpPr>
        <p:grpSpPr>
          <a:xfrm>
            <a:off x="406400" y="1231900"/>
            <a:ext cx="8594725" cy="1179513"/>
            <a:chOff x="165" y="725"/>
            <a:chExt cx="5414" cy="743"/>
          </a:xfrm>
        </p:grpSpPr>
        <p:grpSp>
          <p:nvGrpSpPr>
            <p:cNvPr id="96265" name="Group 43"/>
            <p:cNvGrpSpPr/>
            <p:nvPr/>
          </p:nvGrpSpPr>
          <p:grpSpPr>
            <a:xfrm>
              <a:off x="3492" y="781"/>
              <a:ext cx="601" cy="687"/>
              <a:chOff x="1314" y="938"/>
              <a:chExt cx="601" cy="687"/>
            </a:xfrm>
          </p:grpSpPr>
          <p:sp>
            <p:nvSpPr>
              <p:cNvPr id="96289" name="Rectangle 44"/>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6290" name="Text Box 45"/>
              <p:cNvSpPr txBox="1"/>
              <p:nvPr/>
            </p:nvSpPr>
            <p:spPr>
              <a:xfrm>
                <a:off x="1314" y="1373"/>
                <a:ext cx="601"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收费站</a:t>
                </a:r>
                <a:endParaRPr lang="en-US" altLang="zh-CN" sz="2000" dirty="0">
                  <a:latin typeface="微软雅黑" panose="020B0503020204020204" pitchFamily="34" charset="-122"/>
                  <a:ea typeface="微软雅黑" panose="020B0503020204020204" pitchFamily="34" charset="-122"/>
                </a:endParaRPr>
              </a:p>
            </p:txBody>
          </p:sp>
        </p:grpSp>
        <p:grpSp>
          <p:nvGrpSpPr>
            <p:cNvPr id="96266" name="Group 46"/>
            <p:cNvGrpSpPr/>
            <p:nvPr/>
          </p:nvGrpSpPr>
          <p:grpSpPr>
            <a:xfrm>
              <a:off x="1695" y="781"/>
              <a:ext cx="601" cy="687"/>
              <a:chOff x="1314" y="938"/>
              <a:chExt cx="601" cy="687"/>
            </a:xfrm>
          </p:grpSpPr>
          <p:sp>
            <p:nvSpPr>
              <p:cNvPr id="96287" name="Rectangle 47"/>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6288" name="Text Box 48"/>
              <p:cNvSpPr txBox="1"/>
              <p:nvPr/>
            </p:nvSpPr>
            <p:spPr>
              <a:xfrm>
                <a:off x="1314" y="1373"/>
                <a:ext cx="601"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收费站</a:t>
                </a:r>
                <a:endParaRPr lang="en-US" altLang="zh-CN" sz="2000" dirty="0">
                  <a:latin typeface="微软雅黑" panose="020B0503020204020204" pitchFamily="34" charset="-122"/>
                  <a:ea typeface="微软雅黑" panose="020B0503020204020204" pitchFamily="34" charset="-122"/>
                </a:endParaRPr>
              </a:p>
            </p:txBody>
          </p:sp>
        </p:grpSp>
        <p:sp>
          <p:nvSpPr>
            <p:cNvPr id="96267" name="AutoShape 49"/>
            <p:cNvSpPr/>
            <p:nvPr/>
          </p:nvSpPr>
          <p:spPr>
            <a:xfrm rot="-5400000">
              <a:off x="1011" y="307"/>
              <a:ext cx="50" cy="1743"/>
            </a:xfrm>
            <a:prstGeom prst="leftBrace">
              <a:avLst>
                <a:gd name="adj1" fmla="val 290500"/>
                <a:gd name="adj2" fmla="val 50000"/>
              </a:avLst>
            </a:prstGeom>
            <a:noFill/>
            <a:ln w="952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6268" name="Text Box 50"/>
            <p:cNvSpPr txBox="1"/>
            <p:nvPr/>
          </p:nvSpPr>
          <p:spPr>
            <a:xfrm>
              <a:off x="376" y="1139"/>
              <a:ext cx="1276"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辆汽车的车队</a:t>
              </a:r>
              <a:endParaRPr lang="en-US" altLang="zh-CN" sz="2000" dirty="0">
                <a:latin typeface="微软雅黑" panose="020B0503020204020204" pitchFamily="34" charset="-122"/>
                <a:ea typeface="微软雅黑" panose="020B0503020204020204" pitchFamily="34" charset="-122"/>
              </a:endParaRPr>
            </a:p>
          </p:txBody>
        </p:sp>
        <p:sp>
          <p:nvSpPr>
            <p:cNvPr id="96269" name="Line 51"/>
            <p:cNvSpPr/>
            <p:nvPr/>
          </p:nvSpPr>
          <p:spPr>
            <a:xfrm flipH="1">
              <a:off x="2100" y="976"/>
              <a:ext cx="415"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6270" name="Text Box 52"/>
            <p:cNvSpPr txBox="1"/>
            <p:nvPr/>
          </p:nvSpPr>
          <p:spPr>
            <a:xfrm>
              <a:off x="2424" y="850"/>
              <a:ext cx="863" cy="25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100 km</a:t>
              </a:r>
            </a:p>
          </p:txBody>
        </p:sp>
        <p:sp>
          <p:nvSpPr>
            <p:cNvPr id="96271" name="Line 53"/>
            <p:cNvSpPr/>
            <p:nvPr/>
          </p:nvSpPr>
          <p:spPr>
            <a:xfrm flipH="1" flipV="1">
              <a:off x="3985" y="975"/>
              <a:ext cx="392" cy="1"/>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6272" name="Text Box 54"/>
            <p:cNvSpPr txBox="1"/>
            <p:nvPr/>
          </p:nvSpPr>
          <p:spPr>
            <a:xfrm>
              <a:off x="4377" y="850"/>
              <a:ext cx="1202" cy="25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100 km</a:t>
              </a:r>
            </a:p>
          </p:txBody>
        </p:sp>
        <p:sp>
          <p:nvSpPr>
            <p:cNvPr id="96273" name="Line 55"/>
            <p:cNvSpPr/>
            <p:nvPr/>
          </p:nvSpPr>
          <p:spPr>
            <a:xfrm>
              <a:off x="5057" y="976"/>
              <a:ext cx="175"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96274" name="Oval 56"/>
            <p:cNvSpPr/>
            <p:nvPr/>
          </p:nvSpPr>
          <p:spPr>
            <a:xfrm>
              <a:off x="679"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6275" name="Oval 57"/>
            <p:cNvSpPr/>
            <p:nvPr/>
          </p:nvSpPr>
          <p:spPr>
            <a:xfrm>
              <a:off x="775"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6276" name="Oval 58"/>
            <p:cNvSpPr/>
            <p:nvPr/>
          </p:nvSpPr>
          <p:spPr>
            <a:xfrm>
              <a:off x="916"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96277" name="Picture 59" descr="MCj03985170000[1]"/>
            <p:cNvPicPr>
              <a:picLocks noChangeAspect="1"/>
            </p:cNvPicPr>
            <p:nvPr/>
          </p:nvPicPr>
          <p:blipFill>
            <a:blip r:embed="rId4"/>
            <a:stretch>
              <a:fillRect/>
            </a:stretch>
          </p:blipFill>
          <p:spPr>
            <a:xfrm flipH="1">
              <a:off x="984" y="920"/>
              <a:ext cx="472" cy="138"/>
            </a:xfrm>
            <a:prstGeom prst="rect">
              <a:avLst/>
            </a:prstGeom>
            <a:noFill/>
            <a:ln w="9525">
              <a:noFill/>
            </a:ln>
          </p:spPr>
        </p:pic>
        <p:pic>
          <p:nvPicPr>
            <p:cNvPr id="96278" name="Picture 60" descr="MCj03985170000[1]"/>
            <p:cNvPicPr>
              <a:picLocks noChangeAspect="1"/>
            </p:cNvPicPr>
            <p:nvPr/>
          </p:nvPicPr>
          <p:blipFill>
            <a:blip r:embed="rId4"/>
            <a:stretch>
              <a:fillRect/>
            </a:stretch>
          </p:blipFill>
          <p:spPr>
            <a:xfrm flipH="1">
              <a:off x="186" y="917"/>
              <a:ext cx="472" cy="138"/>
            </a:xfrm>
            <a:prstGeom prst="rect">
              <a:avLst/>
            </a:prstGeom>
            <a:noFill/>
            <a:ln w="9525">
              <a:noFill/>
            </a:ln>
          </p:spPr>
        </p:pic>
        <p:grpSp>
          <p:nvGrpSpPr>
            <p:cNvPr id="96279" name="Group 61"/>
            <p:cNvGrpSpPr/>
            <p:nvPr/>
          </p:nvGrpSpPr>
          <p:grpSpPr>
            <a:xfrm>
              <a:off x="1815" y="725"/>
              <a:ext cx="289" cy="490"/>
              <a:chOff x="2365" y="1352"/>
              <a:chExt cx="1022" cy="1616"/>
            </a:xfrm>
          </p:grpSpPr>
          <p:pic>
            <p:nvPicPr>
              <p:cNvPr id="96285" name="Picture 62"/>
              <p:cNvPicPr>
                <a:picLocks noChangeAspect="1"/>
              </p:cNvPicPr>
              <p:nvPr/>
            </p:nvPicPr>
            <p:blipFill>
              <a:blip r:embed="rId5"/>
              <a:stretch>
                <a:fillRect/>
              </a:stretch>
            </p:blipFill>
            <p:spPr>
              <a:xfrm>
                <a:off x="2373" y="1352"/>
                <a:ext cx="1014" cy="1616"/>
              </a:xfrm>
              <a:prstGeom prst="rect">
                <a:avLst/>
              </a:prstGeom>
              <a:noFill/>
              <a:ln w="9525">
                <a:noFill/>
              </a:ln>
            </p:spPr>
          </p:pic>
          <p:sp>
            <p:nvSpPr>
              <p:cNvPr id="96286" name="Rectangle 63"/>
              <p:cNvSpPr/>
              <p:nvPr/>
            </p:nvSpPr>
            <p:spPr>
              <a:xfrm>
                <a:off x="2365" y="2129"/>
                <a:ext cx="367" cy="210"/>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96280" name="Picture 64" descr="MCj03985170000[1]"/>
            <p:cNvPicPr>
              <a:picLocks noChangeAspect="1"/>
            </p:cNvPicPr>
            <p:nvPr/>
          </p:nvPicPr>
          <p:blipFill>
            <a:blip r:embed="rId4"/>
            <a:stretch>
              <a:fillRect/>
            </a:stretch>
          </p:blipFill>
          <p:spPr>
            <a:xfrm flipH="1">
              <a:off x="1465" y="933"/>
              <a:ext cx="472" cy="138"/>
            </a:xfrm>
            <a:prstGeom prst="rect">
              <a:avLst/>
            </a:prstGeom>
            <a:noFill/>
            <a:ln w="9525">
              <a:noFill/>
            </a:ln>
          </p:spPr>
        </p:pic>
        <p:grpSp>
          <p:nvGrpSpPr>
            <p:cNvPr id="96281" name="Group 65"/>
            <p:cNvGrpSpPr/>
            <p:nvPr/>
          </p:nvGrpSpPr>
          <p:grpSpPr>
            <a:xfrm>
              <a:off x="3656" y="743"/>
              <a:ext cx="289" cy="490"/>
              <a:chOff x="2365" y="1352"/>
              <a:chExt cx="1022" cy="1616"/>
            </a:xfrm>
          </p:grpSpPr>
          <p:pic>
            <p:nvPicPr>
              <p:cNvPr id="96283" name="Picture 66"/>
              <p:cNvPicPr>
                <a:picLocks noChangeAspect="1"/>
              </p:cNvPicPr>
              <p:nvPr/>
            </p:nvPicPr>
            <p:blipFill>
              <a:blip r:embed="rId5"/>
              <a:stretch>
                <a:fillRect/>
              </a:stretch>
            </p:blipFill>
            <p:spPr>
              <a:xfrm>
                <a:off x="2373" y="1352"/>
                <a:ext cx="1014" cy="1616"/>
              </a:xfrm>
              <a:prstGeom prst="rect">
                <a:avLst/>
              </a:prstGeom>
              <a:noFill/>
              <a:ln w="9525">
                <a:noFill/>
              </a:ln>
            </p:spPr>
          </p:pic>
          <p:sp>
            <p:nvSpPr>
              <p:cNvPr id="96284" name="Rectangle 67"/>
              <p:cNvSpPr/>
              <p:nvPr/>
            </p:nvSpPr>
            <p:spPr>
              <a:xfrm>
                <a:off x="2365" y="2129"/>
                <a:ext cx="367" cy="210"/>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96282" name="Line 68"/>
            <p:cNvSpPr/>
            <p:nvPr/>
          </p:nvSpPr>
          <p:spPr>
            <a:xfrm>
              <a:off x="3057" y="975"/>
              <a:ext cx="684" cy="1"/>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sp>
        <p:nvSpPr>
          <p:cNvPr id="9626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46</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98307" name="Picture 36" descr="underline_base"/>
          <p:cNvPicPr/>
          <p:nvPr/>
        </p:nvPicPr>
        <p:blipFill>
          <a:blip r:embed="rId3"/>
          <a:stretch>
            <a:fillRect/>
          </a:stretch>
        </p:blipFill>
        <p:spPr>
          <a:xfrm>
            <a:off x="528638" y="803275"/>
            <a:ext cx="5484812" cy="173038"/>
          </a:xfrm>
          <a:prstGeom prst="rect">
            <a:avLst/>
          </a:prstGeom>
          <a:noFill/>
          <a:ln w="9525">
            <a:noFill/>
          </a:ln>
        </p:spPr>
      </p:pic>
      <p:sp>
        <p:nvSpPr>
          <p:cNvPr id="98308" name="Rectangle 3"/>
          <p:cNvSpPr>
            <a:spLocks noGrp="1"/>
          </p:cNvSpPr>
          <p:nvPr>
            <p:ph type="body" sz="half" idx="4294967295"/>
          </p:nvPr>
        </p:nvSpPr>
        <p:spPr>
          <a:xfrm>
            <a:off x="492125" y="2862263"/>
            <a:ext cx="8323263" cy="33178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假设汽车现在以</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公里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小时的速度“传播”</a:t>
            </a:r>
          </a:p>
          <a:p>
            <a:pPr marL="287655" lvl="0" indent="-287655" eaLnBrk="1" hangingPunct="1"/>
            <a:r>
              <a:rPr lang="zh-CN" altLang="en-US" dirty="0">
                <a:latin typeface="微软雅黑" panose="020B0503020204020204" pitchFamily="34" charset="-122"/>
                <a:ea typeface="微软雅黑" panose="020B0503020204020204" pitchFamily="34" charset="-122"/>
              </a:rPr>
              <a:t>假设收费站现在服务一辆车需要一分钟</a:t>
            </a:r>
          </a:p>
          <a:p>
            <a:pPr marL="287655" lvl="0" indent="-287655" eaLnBrk="1" hangingPunct="1"/>
            <a:r>
              <a:rPr lang="zh-CN" altLang="en-US" i="1" u="sng" dirty="0">
                <a:solidFill>
                  <a:srgbClr val="CC0000"/>
                </a:solidFill>
                <a:latin typeface="微软雅黑" panose="020B0503020204020204" pitchFamily="34" charset="-122"/>
                <a:ea typeface="微软雅黑" panose="020B0503020204020204" pitchFamily="34" charset="-122"/>
              </a:rPr>
              <a:t>问</a:t>
            </a:r>
            <a:r>
              <a:rPr lang="en-US" altLang="zh-CN" i="1" u="sng" dirty="0">
                <a:solidFill>
                  <a:srgbClr val="CC0000"/>
                </a:solidFill>
                <a:latin typeface="微软雅黑" panose="020B0503020204020204" pitchFamily="34" charset="-122"/>
                <a:ea typeface="微软雅黑" panose="020B0503020204020204" pitchFamily="34" charset="-122"/>
              </a:rPr>
              <a:t>:</a:t>
            </a:r>
            <a:r>
              <a:rPr lang="zh-CN" altLang="en-US" i="1" u="sng" dirty="0">
                <a:solidFill>
                  <a:srgbClr val="CC0000"/>
                </a:solidFill>
                <a:latin typeface="微软雅黑" panose="020B0503020204020204" pitchFamily="34" charset="-122"/>
                <a:ea typeface="微软雅黑" panose="020B0503020204020204" pitchFamily="34" charset="-122"/>
              </a:rPr>
              <a:t>在车队后几辆车离开第一个收费站之前，车队前几辆车会先到第二个收费站吗</a:t>
            </a:r>
            <a:r>
              <a:rPr lang="en-US" altLang="zh-CN" i="1" u="sng" dirty="0">
                <a:solidFill>
                  <a:srgbClr val="CC0000"/>
                </a:solidFill>
                <a:latin typeface="微软雅黑" panose="020B0503020204020204" pitchFamily="34" charset="-122"/>
                <a:ea typeface="微软雅黑" panose="020B0503020204020204" pitchFamily="34" charset="-122"/>
              </a:rPr>
              <a:t>?</a:t>
            </a:r>
            <a:endParaRPr lang="en-US" altLang="zh-CN" dirty="0">
              <a:solidFill>
                <a:srgbClr val="CC0000"/>
              </a:solidFill>
              <a:latin typeface="微软雅黑" panose="020B0503020204020204" pitchFamily="34" charset="-122"/>
              <a:ea typeface="微软雅黑" panose="020B0503020204020204" pitchFamily="34" charset="-122"/>
            </a:endParaRPr>
          </a:p>
        </p:txBody>
      </p:sp>
      <p:sp>
        <p:nvSpPr>
          <p:cNvPr id="98309" name="Rectangle 4"/>
          <p:cNvSpPr>
            <a:spLocks noGrp="1"/>
          </p:cNvSpPr>
          <p:nvPr>
            <p:ph type="body" sz="half" idx="4294967295"/>
          </p:nvPr>
        </p:nvSpPr>
        <p:spPr>
          <a:xfrm>
            <a:off x="942975" y="4524375"/>
            <a:ext cx="7989888" cy="1751013"/>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31775" lvl="0" indent="-231775" eaLnBrk="1" hangingPunct="1">
              <a:buSzTx/>
              <a:buFont typeface="Arial" panose="020B0604020202020204" pitchFamily="34" charset="0"/>
              <a:buChar char="•"/>
            </a:pPr>
            <a:r>
              <a:rPr lang="zh-CN" altLang="en-US" i="1" u="sng" dirty="0">
                <a:solidFill>
                  <a:srgbClr val="CC0000"/>
                </a:solidFill>
                <a:latin typeface="微软雅黑" panose="020B0503020204020204" pitchFamily="34" charset="-122"/>
                <a:ea typeface="微软雅黑" panose="020B0503020204020204" pitchFamily="34" charset="-122"/>
              </a:rPr>
              <a:t>答：会！</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分钟后，第一辆车到达第二个收费站</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第一个收费站上还有三辆车</a:t>
            </a:r>
            <a:endParaRPr lang="en-US" altLang="zh-CN" dirty="0">
              <a:latin typeface="微软雅黑" panose="020B0503020204020204" pitchFamily="34" charset="-122"/>
              <a:ea typeface="微软雅黑" panose="020B0503020204020204" pitchFamily="34" charset="-122"/>
            </a:endParaRPr>
          </a:p>
        </p:txBody>
      </p:sp>
      <p:sp>
        <p:nvSpPr>
          <p:cNvPr id="9831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47</a:t>
            </a:fld>
            <a:endParaRPr lang="en-US" altLang="zh-CN" sz="1200" dirty="0">
              <a:latin typeface="微软雅黑" panose="020B0503020204020204" pitchFamily="34" charset="-122"/>
              <a:ea typeface="微软雅黑" panose="020B0503020204020204" pitchFamily="34" charset="-122"/>
            </a:endParaRPr>
          </a:p>
        </p:txBody>
      </p:sp>
      <p:sp>
        <p:nvSpPr>
          <p:cNvPr id="35" name="Rectangle 2"/>
          <p:cNvSpPr txBox="1">
            <a:spLocks noChangeArrowheads="1"/>
          </p:cNvSpPr>
          <p:nvPr/>
        </p:nvSpPr>
        <p:spPr bwMode="auto">
          <a:xfrm>
            <a:off x="365125" y="0"/>
            <a:ext cx="7772400" cy="11430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车队的类比（深入）</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grpSp>
        <p:nvGrpSpPr>
          <p:cNvPr id="98312" name="Group 42"/>
          <p:cNvGrpSpPr/>
          <p:nvPr/>
        </p:nvGrpSpPr>
        <p:grpSpPr>
          <a:xfrm>
            <a:off x="406400" y="1231900"/>
            <a:ext cx="8594725" cy="1179513"/>
            <a:chOff x="165" y="725"/>
            <a:chExt cx="5414" cy="743"/>
          </a:xfrm>
        </p:grpSpPr>
        <p:grpSp>
          <p:nvGrpSpPr>
            <p:cNvPr id="98313" name="Group 43"/>
            <p:cNvGrpSpPr/>
            <p:nvPr/>
          </p:nvGrpSpPr>
          <p:grpSpPr>
            <a:xfrm>
              <a:off x="3492" y="781"/>
              <a:ext cx="601" cy="687"/>
              <a:chOff x="1314" y="938"/>
              <a:chExt cx="601" cy="687"/>
            </a:xfrm>
          </p:grpSpPr>
          <p:sp>
            <p:nvSpPr>
              <p:cNvPr id="98337" name="Rectangle 44"/>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8338" name="Text Box 45"/>
              <p:cNvSpPr txBox="1"/>
              <p:nvPr/>
            </p:nvSpPr>
            <p:spPr>
              <a:xfrm>
                <a:off x="1314" y="1373"/>
                <a:ext cx="601"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收费站</a:t>
                </a:r>
                <a:endParaRPr lang="en-US" altLang="zh-CN" sz="2000" dirty="0">
                  <a:latin typeface="微软雅黑" panose="020B0503020204020204" pitchFamily="34" charset="-122"/>
                  <a:ea typeface="微软雅黑" panose="020B0503020204020204" pitchFamily="34" charset="-122"/>
                </a:endParaRPr>
              </a:p>
            </p:txBody>
          </p:sp>
        </p:grpSp>
        <p:grpSp>
          <p:nvGrpSpPr>
            <p:cNvPr id="98314" name="Group 46"/>
            <p:cNvGrpSpPr/>
            <p:nvPr/>
          </p:nvGrpSpPr>
          <p:grpSpPr>
            <a:xfrm>
              <a:off x="1695" y="781"/>
              <a:ext cx="601" cy="687"/>
              <a:chOff x="1314" y="938"/>
              <a:chExt cx="601" cy="687"/>
            </a:xfrm>
          </p:grpSpPr>
          <p:sp>
            <p:nvSpPr>
              <p:cNvPr id="98335" name="Rectangle 47"/>
              <p:cNvSpPr/>
              <p:nvPr/>
            </p:nvSpPr>
            <p:spPr>
              <a:xfrm>
                <a:off x="1568" y="938"/>
                <a:ext cx="47" cy="42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8336" name="Text Box 48"/>
              <p:cNvSpPr txBox="1"/>
              <p:nvPr/>
            </p:nvSpPr>
            <p:spPr>
              <a:xfrm>
                <a:off x="1314" y="1373"/>
                <a:ext cx="601"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收费站</a:t>
                </a:r>
                <a:endParaRPr lang="en-US" altLang="zh-CN" sz="2000" dirty="0">
                  <a:latin typeface="微软雅黑" panose="020B0503020204020204" pitchFamily="34" charset="-122"/>
                  <a:ea typeface="微软雅黑" panose="020B0503020204020204" pitchFamily="34" charset="-122"/>
                </a:endParaRPr>
              </a:p>
            </p:txBody>
          </p:sp>
        </p:grpSp>
        <p:sp>
          <p:nvSpPr>
            <p:cNvPr id="98315" name="AutoShape 49"/>
            <p:cNvSpPr/>
            <p:nvPr/>
          </p:nvSpPr>
          <p:spPr>
            <a:xfrm rot="-5400000">
              <a:off x="1011" y="307"/>
              <a:ext cx="50" cy="1743"/>
            </a:xfrm>
            <a:prstGeom prst="leftBrace">
              <a:avLst>
                <a:gd name="adj1" fmla="val 290500"/>
                <a:gd name="adj2" fmla="val 50000"/>
              </a:avLst>
            </a:prstGeom>
            <a:noFill/>
            <a:ln w="952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8316" name="Text Box 50"/>
            <p:cNvSpPr txBox="1"/>
            <p:nvPr/>
          </p:nvSpPr>
          <p:spPr>
            <a:xfrm>
              <a:off x="376" y="1139"/>
              <a:ext cx="1276"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辆汽车的车队</a:t>
              </a:r>
              <a:endParaRPr lang="en-US" altLang="zh-CN" sz="2000" dirty="0">
                <a:latin typeface="微软雅黑" panose="020B0503020204020204" pitchFamily="34" charset="-122"/>
                <a:ea typeface="微软雅黑" panose="020B0503020204020204" pitchFamily="34" charset="-122"/>
              </a:endParaRPr>
            </a:p>
          </p:txBody>
        </p:sp>
        <p:sp>
          <p:nvSpPr>
            <p:cNvPr id="98317" name="Line 51"/>
            <p:cNvSpPr/>
            <p:nvPr/>
          </p:nvSpPr>
          <p:spPr>
            <a:xfrm flipH="1">
              <a:off x="2100" y="976"/>
              <a:ext cx="415" cy="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8318" name="Text Box 52"/>
            <p:cNvSpPr txBox="1"/>
            <p:nvPr/>
          </p:nvSpPr>
          <p:spPr>
            <a:xfrm>
              <a:off x="2424" y="850"/>
              <a:ext cx="863" cy="25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100 km</a:t>
              </a:r>
            </a:p>
          </p:txBody>
        </p:sp>
        <p:sp>
          <p:nvSpPr>
            <p:cNvPr id="98319" name="Line 53"/>
            <p:cNvSpPr/>
            <p:nvPr/>
          </p:nvSpPr>
          <p:spPr>
            <a:xfrm flipH="1" flipV="1">
              <a:off x="3985" y="975"/>
              <a:ext cx="392" cy="1"/>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98320" name="Text Box 54"/>
            <p:cNvSpPr txBox="1"/>
            <p:nvPr/>
          </p:nvSpPr>
          <p:spPr>
            <a:xfrm>
              <a:off x="4377" y="850"/>
              <a:ext cx="1202" cy="25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100 km</a:t>
              </a:r>
            </a:p>
          </p:txBody>
        </p:sp>
        <p:sp>
          <p:nvSpPr>
            <p:cNvPr id="98321" name="Line 55"/>
            <p:cNvSpPr/>
            <p:nvPr/>
          </p:nvSpPr>
          <p:spPr>
            <a:xfrm>
              <a:off x="5057" y="976"/>
              <a:ext cx="175"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98322" name="Oval 56"/>
            <p:cNvSpPr/>
            <p:nvPr/>
          </p:nvSpPr>
          <p:spPr>
            <a:xfrm>
              <a:off x="679"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8323" name="Oval 57"/>
            <p:cNvSpPr/>
            <p:nvPr/>
          </p:nvSpPr>
          <p:spPr>
            <a:xfrm>
              <a:off x="775"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98324" name="Oval 58"/>
            <p:cNvSpPr/>
            <p:nvPr/>
          </p:nvSpPr>
          <p:spPr>
            <a:xfrm>
              <a:off x="916" y="976"/>
              <a:ext cx="47" cy="47"/>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98325" name="Picture 59" descr="MCj03985170000[1]"/>
            <p:cNvPicPr>
              <a:picLocks noChangeAspect="1"/>
            </p:cNvPicPr>
            <p:nvPr/>
          </p:nvPicPr>
          <p:blipFill>
            <a:blip r:embed="rId4"/>
            <a:stretch>
              <a:fillRect/>
            </a:stretch>
          </p:blipFill>
          <p:spPr>
            <a:xfrm flipH="1">
              <a:off x="984" y="920"/>
              <a:ext cx="472" cy="138"/>
            </a:xfrm>
            <a:prstGeom prst="rect">
              <a:avLst/>
            </a:prstGeom>
            <a:noFill/>
            <a:ln w="9525">
              <a:noFill/>
            </a:ln>
          </p:spPr>
        </p:pic>
        <p:pic>
          <p:nvPicPr>
            <p:cNvPr id="98326" name="Picture 60" descr="MCj03985170000[1]"/>
            <p:cNvPicPr>
              <a:picLocks noChangeAspect="1"/>
            </p:cNvPicPr>
            <p:nvPr/>
          </p:nvPicPr>
          <p:blipFill>
            <a:blip r:embed="rId4"/>
            <a:stretch>
              <a:fillRect/>
            </a:stretch>
          </p:blipFill>
          <p:spPr>
            <a:xfrm flipH="1">
              <a:off x="186" y="917"/>
              <a:ext cx="472" cy="138"/>
            </a:xfrm>
            <a:prstGeom prst="rect">
              <a:avLst/>
            </a:prstGeom>
            <a:noFill/>
            <a:ln w="9525">
              <a:noFill/>
            </a:ln>
          </p:spPr>
        </p:pic>
        <p:grpSp>
          <p:nvGrpSpPr>
            <p:cNvPr id="98327" name="Group 61"/>
            <p:cNvGrpSpPr/>
            <p:nvPr/>
          </p:nvGrpSpPr>
          <p:grpSpPr>
            <a:xfrm>
              <a:off x="1815" y="725"/>
              <a:ext cx="289" cy="490"/>
              <a:chOff x="2365" y="1352"/>
              <a:chExt cx="1022" cy="1616"/>
            </a:xfrm>
          </p:grpSpPr>
          <p:pic>
            <p:nvPicPr>
              <p:cNvPr id="98333" name="Picture 62"/>
              <p:cNvPicPr>
                <a:picLocks noChangeAspect="1"/>
              </p:cNvPicPr>
              <p:nvPr/>
            </p:nvPicPr>
            <p:blipFill>
              <a:blip r:embed="rId5"/>
              <a:stretch>
                <a:fillRect/>
              </a:stretch>
            </p:blipFill>
            <p:spPr>
              <a:xfrm>
                <a:off x="2373" y="1352"/>
                <a:ext cx="1014" cy="1616"/>
              </a:xfrm>
              <a:prstGeom prst="rect">
                <a:avLst/>
              </a:prstGeom>
              <a:noFill/>
              <a:ln w="9525">
                <a:noFill/>
              </a:ln>
            </p:spPr>
          </p:pic>
          <p:sp>
            <p:nvSpPr>
              <p:cNvPr id="98334" name="Rectangle 63"/>
              <p:cNvSpPr/>
              <p:nvPr/>
            </p:nvSpPr>
            <p:spPr>
              <a:xfrm>
                <a:off x="2365" y="2129"/>
                <a:ext cx="367" cy="210"/>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98328" name="Picture 64" descr="MCj03985170000[1]"/>
            <p:cNvPicPr>
              <a:picLocks noChangeAspect="1"/>
            </p:cNvPicPr>
            <p:nvPr/>
          </p:nvPicPr>
          <p:blipFill>
            <a:blip r:embed="rId4"/>
            <a:stretch>
              <a:fillRect/>
            </a:stretch>
          </p:blipFill>
          <p:spPr>
            <a:xfrm flipH="1">
              <a:off x="1465" y="933"/>
              <a:ext cx="472" cy="138"/>
            </a:xfrm>
            <a:prstGeom prst="rect">
              <a:avLst/>
            </a:prstGeom>
            <a:noFill/>
            <a:ln w="9525">
              <a:noFill/>
            </a:ln>
          </p:spPr>
        </p:pic>
        <p:grpSp>
          <p:nvGrpSpPr>
            <p:cNvPr id="98329" name="Group 65"/>
            <p:cNvGrpSpPr/>
            <p:nvPr/>
          </p:nvGrpSpPr>
          <p:grpSpPr>
            <a:xfrm>
              <a:off x="3656" y="743"/>
              <a:ext cx="289" cy="490"/>
              <a:chOff x="2365" y="1352"/>
              <a:chExt cx="1022" cy="1616"/>
            </a:xfrm>
          </p:grpSpPr>
          <p:pic>
            <p:nvPicPr>
              <p:cNvPr id="98331" name="Picture 66"/>
              <p:cNvPicPr>
                <a:picLocks noChangeAspect="1"/>
              </p:cNvPicPr>
              <p:nvPr/>
            </p:nvPicPr>
            <p:blipFill>
              <a:blip r:embed="rId5"/>
              <a:stretch>
                <a:fillRect/>
              </a:stretch>
            </p:blipFill>
            <p:spPr>
              <a:xfrm>
                <a:off x="2373" y="1352"/>
                <a:ext cx="1014" cy="1616"/>
              </a:xfrm>
              <a:prstGeom prst="rect">
                <a:avLst/>
              </a:prstGeom>
              <a:noFill/>
              <a:ln w="9525">
                <a:noFill/>
              </a:ln>
            </p:spPr>
          </p:pic>
          <p:sp>
            <p:nvSpPr>
              <p:cNvPr id="98332" name="Rectangle 67"/>
              <p:cNvSpPr/>
              <p:nvPr/>
            </p:nvSpPr>
            <p:spPr>
              <a:xfrm>
                <a:off x="2365" y="2129"/>
                <a:ext cx="367" cy="210"/>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98330" name="Line 68"/>
            <p:cNvSpPr/>
            <p:nvPr/>
          </p:nvSpPr>
          <p:spPr>
            <a:xfrm>
              <a:off x="3057" y="975"/>
              <a:ext cx="684" cy="1"/>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00355" name="Picture 60" descr="queueDelay"/>
          <p:cNvPicPr>
            <a:picLocks noChangeAspect="1"/>
          </p:cNvPicPr>
          <p:nvPr/>
        </p:nvPicPr>
        <p:blipFill>
          <a:blip r:embed="rId3"/>
          <a:stretch>
            <a:fillRect/>
          </a:stretch>
        </p:blipFill>
        <p:spPr>
          <a:xfrm>
            <a:off x="4013200" y="852488"/>
            <a:ext cx="4968875" cy="3051175"/>
          </a:xfrm>
          <a:prstGeom prst="rect">
            <a:avLst/>
          </a:prstGeom>
          <a:noFill/>
          <a:ln w="9525">
            <a:noFill/>
          </a:ln>
        </p:spPr>
      </p:pic>
      <p:sp>
        <p:nvSpPr>
          <p:cNvPr id="100356" name="Rectangle 3"/>
          <p:cNvSpPr>
            <a:spLocks noGrp="1"/>
          </p:cNvSpPr>
          <p:nvPr>
            <p:ph type="body" sz="half" idx="4294967295"/>
          </p:nvPr>
        </p:nvSpPr>
        <p:spPr>
          <a:xfrm>
            <a:off x="509588" y="1806575"/>
            <a:ext cx="3810000" cy="17811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31775" lvl="0" indent="-231775" eaLnBrk="1" hangingPunct="1"/>
            <a:r>
              <a:rPr lang="en-US" altLang="zh-CN" i="1" dirty="0">
                <a:latin typeface="微软雅黑" panose="020B0503020204020204" pitchFamily="34" charset="-122"/>
                <a:ea typeface="微软雅黑" panose="020B0503020204020204" pitchFamily="34" charset="-122"/>
              </a:rPr>
              <a:t>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链路带宽</a:t>
            </a:r>
            <a:r>
              <a:rPr lang="en-US" altLang="zh-CN" dirty="0">
                <a:latin typeface="微软雅黑" panose="020B0503020204020204" pitchFamily="34" charset="-122"/>
                <a:ea typeface="微软雅黑" panose="020B0503020204020204" pitchFamily="34" charset="-122"/>
              </a:rPr>
              <a:t>(bps)</a:t>
            </a:r>
          </a:p>
          <a:p>
            <a:pPr marL="231775" lvl="0" indent="-231775" eaLnBrk="1" hangingPunct="1"/>
            <a:r>
              <a:rPr lang="en-US" altLang="zh-CN" i="1" dirty="0">
                <a:latin typeface="微软雅黑" panose="020B0503020204020204" pitchFamily="34" charset="-122"/>
                <a:ea typeface="微软雅黑" panose="020B0503020204020204" pitchFamily="34" charset="-122"/>
              </a:rPr>
              <a:t>L:</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分组长度</a:t>
            </a:r>
            <a:r>
              <a:rPr lang="en-US" altLang="zh-CN" dirty="0">
                <a:latin typeface="微软雅黑" panose="020B0503020204020204" pitchFamily="34" charset="-122"/>
                <a:ea typeface="微软雅黑" panose="020B0503020204020204" pitchFamily="34" charset="-122"/>
              </a:rPr>
              <a:t>(bits)</a:t>
            </a:r>
          </a:p>
          <a:p>
            <a:pPr marL="231775" lvl="0" indent="-231775" eaLnBrk="1" hangingPunct="1"/>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平均分组到达速率</a:t>
            </a:r>
            <a:endParaRPr lang="en-US" altLang="zh-CN" dirty="0">
              <a:latin typeface="微软雅黑" panose="020B0503020204020204" pitchFamily="34" charset="-122"/>
              <a:ea typeface="微软雅黑" panose="020B0503020204020204" pitchFamily="34" charset="-122"/>
            </a:endParaRPr>
          </a:p>
        </p:txBody>
      </p:sp>
      <p:sp>
        <p:nvSpPr>
          <p:cNvPr id="100357" name="Rectangle 61"/>
          <p:cNvSpPr/>
          <p:nvPr/>
        </p:nvSpPr>
        <p:spPr>
          <a:xfrm>
            <a:off x="4187825" y="3451225"/>
            <a:ext cx="3810000" cy="5048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gn="ctr">
              <a:spcBef>
                <a:spcPct val="0"/>
              </a:spcBef>
              <a:buClr>
                <a:schemeClr val="accent2"/>
              </a:buClr>
              <a:buSzPct val="85000"/>
              <a:buNone/>
            </a:pPr>
            <a:r>
              <a:rPr lang="zh-CN" altLang="en-US" sz="2000" dirty="0">
                <a:solidFill>
                  <a:srgbClr val="000099"/>
                </a:solidFill>
                <a:latin typeface="微软雅黑" panose="020B0503020204020204" pitchFamily="34" charset="-122"/>
                <a:ea typeface="微软雅黑" panose="020B0503020204020204" pitchFamily="34" charset="-122"/>
              </a:rPr>
              <a:t>流量强度</a:t>
            </a:r>
            <a:r>
              <a:rPr lang="en-US" altLang="zh-CN" sz="2000" dirty="0">
                <a:solidFill>
                  <a:srgbClr val="000099"/>
                </a:solidFill>
                <a:latin typeface="微软雅黑" panose="020B0503020204020204" pitchFamily="34" charset="-122"/>
                <a:ea typeface="微软雅黑" panose="020B0503020204020204" pitchFamily="34" charset="-122"/>
              </a:rPr>
              <a:t>= </a:t>
            </a:r>
            <a:r>
              <a:rPr lang="en-US" altLang="zh-CN" sz="2000" i="1" dirty="0">
                <a:solidFill>
                  <a:srgbClr val="000099"/>
                </a:solidFill>
                <a:latin typeface="微软雅黑" panose="020B0503020204020204" pitchFamily="34" charset="-122"/>
                <a:ea typeface="微软雅黑" panose="020B0503020204020204" pitchFamily="34" charset="-122"/>
              </a:rPr>
              <a:t>La/R</a:t>
            </a:r>
          </a:p>
        </p:txBody>
      </p:sp>
      <p:sp>
        <p:nvSpPr>
          <p:cNvPr id="100358" name="Rectangle 62"/>
          <p:cNvSpPr>
            <a:spLocks noChangeArrowheads="1"/>
          </p:cNvSpPr>
          <p:nvPr/>
        </p:nvSpPr>
        <p:spPr bwMode="auto">
          <a:xfrm>
            <a:off x="511175" y="4113213"/>
            <a:ext cx="6972300" cy="1933575"/>
          </a:xfrm>
          <a:prstGeom prst="rect">
            <a:avLst/>
          </a:prstGeom>
          <a:noFill/>
          <a:ln>
            <a:noFill/>
          </a:ln>
        </p:spPr>
        <p:txBody>
          <a:bodyPr/>
          <a:lstStyle>
            <a:lvl1pPr marL="231775" indent="-231775">
              <a:lnSpc>
                <a:spcPct val="85000"/>
              </a:lnSpc>
              <a:spcBef>
                <a:spcPct val="20000"/>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ct val="20000"/>
              </a:spcBef>
              <a:buClr>
                <a:srgbClr val="000090"/>
              </a:buClr>
              <a:buFont typeface="Arial" panose="020B0604020202020204" pitchFamily="34" charset="0"/>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231775" marR="0" lvl="0" indent="-231775" algn="l" defTabSz="914400" rtl="0" eaLnBrk="0" fontAlgn="base" latinLnBrk="0" hangingPunct="0">
              <a:lnSpc>
                <a:spcPct val="100000"/>
              </a:lnSpc>
              <a:spcBef>
                <a:spcPct val="20000"/>
              </a:spcBef>
              <a:spcAft>
                <a:spcPct val="0"/>
              </a:spcAft>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La/R</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 0: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平均排队延迟小</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31775" marR="0" lvl="0" indent="-231775" algn="l" defTabSz="914400" rtl="0" eaLnBrk="0" fontAlgn="base" latinLnBrk="0" hangingPunct="0">
              <a:lnSpc>
                <a:spcPct val="100000"/>
              </a:lnSpc>
              <a:spcBef>
                <a:spcPct val="20000"/>
              </a:spcBef>
              <a:spcAft>
                <a:spcPct val="0"/>
              </a:spcAft>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La/R </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-&gt; 1:</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平均排队延迟大</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La/R </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&gt; 1:</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到达的分组数量超过可容</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纳范围，平均延迟无限</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p:txBody>
      </p:sp>
      <p:sp>
        <p:nvSpPr>
          <p:cNvPr id="100359" name="Rectangle 61"/>
          <p:cNvSpPr/>
          <p:nvPr/>
        </p:nvSpPr>
        <p:spPr>
          <a:xfrm rot="-5400000">
            <a:off x="3595688" y="2179638"/>
            <a:ext cx="2433637" cy="504825"/>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gn="ctr">
              <a:spcBef>
                <a:spcPct val="0"/>
              </a:spcBef>
              <a:buClr>
                <a:schemeClr val="accent2"/>
              </a:buClr>
              <a:buSzPct val="85000"/>
              <a:buNone/>
            </a:pPr>
            <a:r>
              <a:rPr lang="zh-CN" altLang="en-US" sz="2000" dirty="0">
                <a:solidFill>
                  <a:srgbClr val="000099"/>
                </a:solidFill>
                <a:latin typeface="微软雅黑" panose="020B0503020204020204" pitchFamily="34" charset="-122"/>
                <a:ea typeface="微软雅黑" panose="020B0503020204020204" pitchFamily="34" charset="-122"/>
              </a:rPr>
              <a:t>平均排队时延</a:t>
            </a:r>
            <a:endParaRPr lang="en-US" altLang="zh-CN" sz="2000" dirty="0">
              <a:solidFill>
                <a:srgbClr val="000099"/>
              </a:solidFill>
              <a:latin typeface="微软雅黑" panose="020B0503020204020204" pitchFamily="34" charset="-122"/>
              <a:ea typeface="微软雅黑" panose="020B0503020204020204" pitchFamily="34" charset="-122"/>
            </a:endParaRPr>
          </a:p>
        </p:txBody>
      </p:sp>
      <p:pic>
        <p:nvPicPr>
          <p:cNvPr id="100360" name="Picture 13"/>
          <p:cNvPicPr>
            <a:picLocks noChangeAspect="1"/>
          </p:cNvPicPr>
          <p:nvPr/>
        </p:nvPicPr>
        <p:blipFill>
          <a:blip r:embed="rId4"/>
          <a:stretch>
            <a:fillRect/>
          </a:stretch>
        </p:blipFill>
        <p:spPr>
          <a:xfrm>
            <a:off x="7383463" y="4935538"/>
            <a:ext cx="1546225" cy="1239837"/>
          </a:xfrm>
          <a:prstGeom prst="rect">
            <a:avLst/>
          </a:prstGeom>
          <a:noFill/>
          <a:ln w="9525">
            <a:noFill/>
          </a:ln>
        </p:spPr>
      </p:pic>
      <p:pic>
        <p:nvPicPr>
          <p:cNvPr id="100361" name="Picture 14"/>
          <p:cNvPicPr>
            <a:picLocks noChangeAspect="1"/>
          </p:cNvPicPr>
          <p:nvPr/>
        </p:nvPicPr>
        <p:blipFill>
          <a:blip r:embed="rId5"/>
          <a:stretch>
            <a:fillRect/>
          </a:stretch>
        </p:blipFill>
        <p:spPr>
          <a:xfrm>
            <a:off x="6146800" y="4197350"/>
            <a:ext cx="1481138" cy="1117600"/>
          </a:xfrm>
          <a:prstGeom prst="rect">
            <a:avLst/>
          </a:prstGeom>
          <a:noFill/>
          <a:ln w="9525">
            <a:noFill/>
          </a:ln>
        </p:spPr>
      </p:pic>
      <p:sp>
        <p:nvSpPr>
          <p:cNvPr id="100362" name="Text Box 15"/>
          <p:cNvSpPr txBox="1"/>
          <p:nvPr/>
        </p:nvSpPr>
        <p:spPr>
          <a:xfrm>
            <a:off x="7554913" y="4141788"/>
            <a:ext cx="1125537"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La/R </a:t>
            </a:r>
            <a:r>
              <a:rPr lang="en-US" altLang="zh-CN" sz="1800" dirty="0">
                <a:latin typeface="微软雅黑" panose="020B0503020204020204" pitchFamily="34" charset="-122"/>
                <a:ea typeface="微软雅黑" panose="020B0503020204020204" pitchFamily="34" charset="-122"/>
              </a:rPr>
              <a:t>~ 0</a:t>
            </a:r>
          </a:p>
        </p:txBody>
      </p:sp>
      <p:sp>
        <p:nvSpPr>
          <p:cNvPr id="100363" name="Text Box 16"/>
          <p:cNvSpPr txBox="1"/>
          <p:nvPr/>
        </p:nvSpPr>
        <p:spPr>
          <a:xfrm>
            <a:off x="7885113" y="6110288"/>
            <a:ext cx="1225550"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i="1" dirty="0">
                <a:latin typeface="微软雅黑" panose="020B0503020204020204" pitchFamily="34" charset="-122"/>
                <a:ea typeface="微软雅黑" panose="020B0503020204020204" pitchFamily="34" charset="-122"/>
              </a:rPr>
              <a:t>La/R -&gt; 1</a:t>
            </a:r>
          </a:p>
        </p:txBody>
      </p:sp>
      <p:sp>
        <p:nvSpPr>
          <p:cNvPr id="10036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48</a:t>
            </a:fld>
            <a:endParaRPr lang="en-US" altLang="zh-CN" sz="1200" dirty="0">
              <a:latin typeface="微软雅黑" panose="020B0503020204020204" pitchFamily="34" charset="-122"/>
              <a:ea typeface="微软雅黑" panose="020B0503020204020204" pitchFamily="34" charset="-122"/>
            </a:endParaRPr>
          </a:p>
        </p:txBody>
      </p:sp>
      <p:sp>
        <p:nvSpPr>
          <p:cNvPr id="100365" name="TextBox 1"/>
          <p:cNvSpPr txBox="1"/>
          <p:nvPr/>
        </p:nvSpPr>
        <p:spPr>
          <a:xfrm>
            <a:off x="493713" y="6348413"/>
            <a:ext cx="5099050" cy="3079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 Check online interactive animation on queuing and loss</a:t>
            </a:r>
          </a:p>
        </p:txBody>
      </p:sp>
      <p:sp>
        <p:nvSpPr>
          <p:cNvPr id="100366" name="Rectangle 11"/>
          <p:cNvSpPr/>
          <p:nvPr/>
        </p:nvSpPr>
        <p:spPr>
          <a:xfrm>
            <a:off x="4500563" y="868363"/>
            <a:ext cx="1271587" cy="427037"/>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100367" name="Picture 18" descr="underline_base"/>
          <p:cNvPicPr/>
          <p:nvPr/>
        </p:nvPicPr>
        <p:blipFill>
          <a:blip r:embed="rId6"/>
          <a:stretch>
            <a:fillRect/>
          </a:stretch>
        </p:blipFill>
        <p:spPr>
          <a:xfrm>
            <a:off x="438150" y="917575"/>
            <a:ext cx="5484813" cy="173038"/>
          </a:xfrm>
          <a:prstGeom prst="rect">
            <a:avLst/>
          </a:prstGeom>
          <a:noFill/>
          <a:ln w="9525">
            <a:noFill/>
          </a:ln>
        </p:spPr>
      </p:pic>
      <p:sp>
        <p:nvSpPr>
          <p:cNvPr id="100368" name="Rectangle 2"/>
          <p:cNvSpPr>
            <a:spLocks noGrp="1"/>
          </p:cNvSpPr>
          <p:nvPr>
            <p:ph type="title" idx="4294967295"/>
          </p:nvPr>
        </p:nvSpPr>
        <p:spPr>
          <a:xfrm>
            <a:off x="333375" y="123825"/>
            <a:ext cx="7772400" cy="1143000"/>
          </a:xfrm>
          <a:ln/>
        </p:spPr>
        <p:txBody>
          <a:bodyPr vert="horz" wrap="square" lIns="91440" tIns="45720" rIns="91440" bIns="45720" anchor="ctr" anchorCtr="0"/>
          <a:lstStyle/>
          <a:p>
            <a:pPr eaLnBrk="1" hangingPunct="1">
              <a:buNone/>
            </a:pPr>
            <a:r>
              <a:rPr lang="zh-CN" altLang="en-US" sz="4000" dirty="0">
                <a:latin typeface="微软雅黑" panose="020B0503020204020204" pitchFamily="34" charset="-122"/>
                <a:ea typeface="微软雅黑" panose="020B0503020204020204" pitchFamily="34" charset="-122"/>
              </a:rPr>
              <a:t>排队延迟</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修改</a:t>
            </a:r>
            <a:r>
              <a:rPr lang="en-US" altLang="zh-CN" sz="40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02403" name="Picture 99" descr="underline_base"/>
          <p:cNvPicPr/>
          <p:nvPr/>
        </p:nvPicPr>
        <p:blipFill>
          <a:blip r:embed="rId3"/>
          <a:stretch>
            <a:fillRect/>
          </a:stretch>
        </p:blipFill>
        <p:spPr>
          <a:xfrm>
            <a:off x="536575" y="911225"/>
            <a:ext cx="6856413" cy="173038"/>
          </a:xfrm>
          <a:prstGeom prst="rect">
            <a:avLst/>
          </a:prstGeom>
          <a:noFill/>
          <a:ln w="9525">
            <a:noFill/>
          </a:ln>
        </p:spPr>
      </p:pic>
      <p:sp>
        <p:nvSpPr>
          <p:cNvPr id="102404" name="Rectangle 2"/>
          <p:cNvSpPr>
            <a:spLocks noGrp="1"/>
          </p:cNvSpPr>
          <p:nvPr>
            <p:ph type="title" idx="4294967295"/>
          </p:nvPr>
        </p:nvSpPr>
        <p:spPr>
          <a:xfrm>
            <a:off x="276225" y="128588"/>
            <a:ext cx="7772400" cy="1143000"/>
          </a:xfrm>
          <a:ln/>
        </p:spPr>
        <p:txBody>
          <a:bodyPr vert="horz" wrap="square" lIns="91440" tIns="45720" rIns="91440" bIns="45720" anchor="ctr" anchorCtr="0"/>
          <a:lstStyle/>
          <a:p>
            <a:pPr eaLnBrk="1" hangingPunct="1"/>
            <a:r>
              <a:rPr lang="ja-JP" altLang="en-US"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真正的“因特网时延和路由</a:t>
            </a:r>
            <a:endParaRPr lang="en-US" altLang="zh-CN" sz="4000" dirty="0">
              <a:latin typeface="微软雅黑" panose="020B0503020204020204" pitchFamily="34" charset="-122"/>
              <a:ea typeface="微软雅黑" panose="020B0503020204020204" pitchFamily="34" charset="-122"/>
            </a:endParaRPr>
          </a:p>
        </p:txBody>
      </p:sp>
      <p:sp>
        <p:nvSpPr>
          <p:cNvPr id="102405" name="Rectangle 5"/>
          <p:cNvSpPr>
            <a:spLocks noGrp="1"/>
          </p:cNvSpPr>
          <p:nvPr>
            <p:ph type="body" idx="4294967295"/>
          </p:nvPr>
        </p:nvSpPr>
        <p:spPr>
          <a:xfrm>
            <a:off x="500063" y="1270000"/>
            <a:ext cx="7772400" cy="3563938"/>
          </a:xfrm>
          <a:ln/>
        </p:spPr>
        <p:txBody>
          <a:bodyPr vert="horz" wrap="square" lIns="91440" tIns="45720" rIns="91440" bIns="45720" anchor="t" anchorCtr="0"/>
          <a:lstStyle/>
          <a:p>
            <a:pPr marL="287655" indent="-287655" eaLnBrk="1" hangingPunct="1"/>
            <a:r>
              <a:rPr lang="zh-CN" altLang="en-US" dirty="0">
                <a:latin typeface="微软雅黑" panose="020B0503020204020204" pitchFamily="34" charset="-122"/>
                <a:ea typeface="微软雅黑" panose="020B0503020204020204" pitchFamily="34" charset="-122"/>
              </a:rPr>
              <a:t>“真正的”互联网时延和丢包是什么样的</a:t>
            </a:r>
            <a:r>
              <a:rPr lang="en-US" altLang="ja-JP" dirty="0">
                <a:latin typeface="微软雅黑" panose="020B0503020204020204" pitchFamily="34" charset="-122"/>
                <a:ea typeface="微软雅黑" panose="020B0503020204020204" pitchFamily="34" charset="-122"/>
              </a:rPr>
              <a:t>? </a:t>
            </a:r>
          </a:p>
          <a:p>
            <a:pPr marL="287655" indent="-287655" eaLnBrk="1" hangingPunct="1"/>
            <a:r>
              <a:rPr lang="en-US" altLang="zh-CN" sz="2400" b="1" dirty="0">
                <a:solidFill>
                  <a:srgbClr val="FF0000"/>
                </a:solidFill>
                <a:latin typeface="微软雅黑" panose="020B0503020204020204" pitchFamily="34" charset="-122"/>
                <a:ea typeface="微软雅黑" panose="020B0503020204020204" pitchFamily="34" charset="-122"/>
              </a:rPr>
              <a:t>traceroute </a:t>
            </a:r>
            <a:r>
              <a:rPr lang="zh-CN" altLang="en-US" sz="2400" dirty="0">
                <a:latin typeface="微软雅黑" panose="020B0503020204020204" pitchFamily="34" charset="-122"/>
                <a:ea typeface="微软雅黑" panose="020B0503020204020204" pitchFamily="34" charset="-122"/>
              </a:rPr>
              <a:t>程序：提供从源到路由器的时延测量。向目的地发送特殊分组，分组经过一系列路由器。路由器向源回送报文</a:t>
            </a:r>
            <a:r>
              <a:rPr lang="en-US" altLang="zh-CN" dirty="0">
                <a:latin typeface="微软雅黑" panose="020B0503020204020204" pitchFamily="34" charset="-122"/>
                <a:ea typeface="微软雅黑" panose="020B0503020204020204" pitchFamily="34" charset="-122"/>
              </a:rPr>
              <a:t>.</a:t>
            </a:r>
          </a:p>
          <a:p>
            <a:pPr marL="287655" indent="-287655" eaLnBrk="1" hangingPunct="1"/>
            <a:r>
              <a:rPr lang="en-US" altLang="zh-CN" dirty="0">
                <a:latin typeface="微软雅黑" panose="020B0503020204020204" pitchFamily="34" charset="-122"/>
                <a:ea typeface="微软雅黑" panose="020B0503020204020204" pitchFamily="34" charset="-122"/>
              </a:rPr>
              <a:t>For router(</a:t>
            </a:r>
            <a:r>
              <a:rPr lang="zh-CN" altLang="en-US" dirty="0">
                <a:latin typeface="微软雅黑" panose="020B0503020204020204" pitchFamily="34" charset="-122"/>
                <a:ea typeface="微软雅黑" panose="020B0503020204020204" pitchFamily="34" charset="-122"/>
              </a:rPr>
              <a:t>路由器</a:t>
            </a:r>
            <a:r>
              <a:rPr lang="en-US" altLang="zh-CN" dirty="0">
                <a:latin typeface="微软雅黑" panose="020B0503020204020204" pitchFamily="34" charset="-122"/>
                <a:ea typeface="微软雅黑" panose="020B0503020204020204" pitchFamily="34" charset="-122"/>
              </a:rPr>
              <a:t>) i</a:t>
            </a:r>
            <a:r>
              <a:rPr lang="en-US" altLang="zh-CN" i="1" dirty="0">
                <a:latin typeface="微软雅黑" panose="020B0503020204020204" pitchFamily="34" charset="-122"/>
                <a:ea typeface="微软雅黑" panose="020B0503020204020204" pitchFamily="34" charset="-122"/>
              </a:rPr>
              <a:t>:</a:t>
            </a:r>
          </a:p>
          <a:p>
            <a:pPr marL="682625" lvl="1" indent="-225425" eaLnBrk="1" hangingPunct="1"/>
            <a:r>
              <a:rPr lang="zh-CN" altLang="en-US" dirty="0">
                <a:latin typeface="微软雅黑" panose="020B0503020204020204" pitchFamily="34" charset="-122"/>
                <a:ea typeface="微软雅黑" panose="020B0503020204020204" pitchFamily="34" charset="-122"/>
              </a:rPr>
              <a:t>发送三个分组，这些分组将在通往目的地的路径上到达路由器 </a:t>
            </a:r>
            <a:r>
              <a:rPr lang="en-US" altLang="zh-CN" dirty="0">
                <a:latin typeface="微软雅黑" panose="020B0503020204020204" pitchFamily="34" charset="-122"/>
                <a:ea typeface="微软雅黑" panose="020B0503020204020204" pitchFamily="34" charset="-122"/>
              </a:rPr>
              <a:t>i</a:t>
            </a:r>
          </a:p>
          <a:p>
            <a:pPr marL="682625" lvl="1" indent="-225425" eaLnBrk="1" hangingPunct="1"/>
            <a:r>
              <a:rPr lang="zh-CN" altLang="en-US" dirty="0">
                <a:latin typeface="微软雅黑" panose="020B0503020204020204" pitchFamily="34" charset="-122"/>
                <a:ea typeface="微软雅黑" panose="020B0503020204020204" pitchFamily="34" charset="-122"/>
              </a:rPr>
              <a:t>路由器</a:t>
            </a:r>
            <a:r>
              <a:rPr lang="en-US" altLang="zh-CN" dirty="0">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将回送给源一个短报文</a:t>
            </a:r>
          </a:p>
          <a:p>
            <a:pPr marL="682625" lvl="1" indent="-225425" eaLnBrk="1" hangingPunct="1"/>
            <a:r>
              <a:rPr lang="zh-CN" altLang="en-US" dirty="0">
                <a:latin typeface="微软雅黑" panose="020B0503020204020204" pitchFamily="34" charset="-122"/>
                <a:ea typeface="微软雅黑" panose="020B0503020204020204" pitchFamily="34" charset="-122"/>
              </a:rPr>
              <a:t>往返时延（发送与收到回复之间的时间间隔）</a:t>
            </a:r>
            <a:endParaRPr lang="en-US" altLang="zh-CN" sz="2800" dirty="0">
              <a:latin typeface="微软雅黑" panose="020B0503020204020204" pitchFamily="34" charset="-122"/>
              <a:ea typeface="微软雅黑" panose="020B0503020204020204" pitchFamily="34" charset="-122"/>
            </a:endParaRPr>
          </a:p>
        </p:txBody>
      </p:sp>
      <p:sp>
        <p:nvSpPr>
          <p:cNvPr id="102406" name="Line 38"/>
          <p:cNvSpPr/>
          <p:nvPr/>
        </p:nvSpPr>
        <p:spPr>
          <a:xfrm>
            <a:off x="1285875" y="5319713"/>
            <a:ext cx="288925" cy="2651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07" name="Line 105"/>
          <p:cNvSpPr/>
          <p:nvPr/>
        </p:nvSpPr>
        <p:spPr>
          <a:xfrm flipV="1">
            <a:off x="2079625" y="5370513"/>
            <a:ext cx="458788" cy="20796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08" name="Line 106"/>
          <p:cNvSpPr/>
          <p:nvPr/>
        </p:nvSpPr>
        <p:spPr>
          <a:xfrm>
            <a:off x="3014663" y="5354638"/>
            <a:ext cx="485775" cy="20796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09" name="Line 108"/>
          <p:cNvSpPr/>
          <p:nvPr/>
        </p:nvSpPr>
        <p:spPr>
          <a:xfrm flipH="1">
            <a:off x="2776538" y="5086350"/>
            <a:ext cx="349250" cy="1524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0" name="Line 113"/>
          <p:cNvSpPr/>
          <p:nvPr/>
        </p:nvSpPr>
        <p:spPr>
          <a:xfrm flipH="1">
            <a:off x="3990975" y="5414963"/>
            <a:ext cx="620713" cy="14446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1" name="Line 260"/>
          <p:cNvSpPr/>
          <p:nvPr/>
        </p:nvSpPr>
        <p:spPr>
          <a:xfrm>
            <a:off x="5110163" y="5380038"/>
            <a:ext cx="485775" cy="20796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2" name="Line 261"/>
          <p:cNvSpPr/>
          <p:nvPr/>
        </p:nvSpPr>
        <p:spPr>
          <a:xfrm flipH="1">
            <a:off x="6048375" y="5326063"/>
            <a:ext cx="557213" cy="2778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3" name="Line 291"/>
          <p:cNvSpPr/>
          <p:nvPr/>
        </p:nvSpPr>
        <p:spPr>
          <a:xfrm>
            <a:off x="2744788" y="5486400"/>
            <a:ext cx="228600" cy="311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4" name="Line 292"/>
          <p:cNvSpPr/>
          <p:nvPr/>
        </p:nvSpPr>
        <p:spPr>
          <a:xfrm>
            <a:off x="4668838" y="5073650"/>
            <a:ext cx="228600" cy="311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5" name="Line 294"/>
          <p:cNvSpPr/>
          <p:nvPr/>
        </p:nvSpPr>
        <p:spPr>
          <a:xfrm flipH="1">
            <a:off x="3386138" y="5676900"/>
            <a:ext cx="349250" cy="1524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2416" name="Line 295"/>
          <p:cNvSpPr/>
          <p:nvPr/>
        </p:nvSpPr>
        <p:spPr>
          <a:xfrm>
            <a:off x="3741738" y="5181600"/>
            <a:ext cx="6350" cy="2603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83244" name="Text Box 300"/>
          <p:cNvSpPr txBox="1"/>
          <p:nvPr/>
        </p:nvSpPr>
        <p:spPr>
          <a:xfrm>
            <a:off x="1387475" y="5038725"/>
            <a:ext cx="1011238"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solidFill>
                  <a:srgbClr val="FF0000"/>
                </a:solidFill>
                <a:latin typeface="微软雅黑" panose="020B0503020204020204" pitchFamily="34" charset="-122"/>
                <a:ea typeface="微软雅黑" panose="020B0503020204020204" pitchFamily="34" charset="-122"/>
              </a:rPr>
              <a:t>3</a:t>
            </a:r>
            <a:r>
              <a:rPr lang="zh-CN" altLang="en-US" sz="1800" dirty="0">
                <a:solidFill>
                  <a:srgbClr val="FF0000"/>
                </a:solidFill>
                <a:latin typeface="微软雅黑" panose="020B0503020204020204" pitchFamily="34" charset="-122"/>
                <a:ea typeface="微软雅黑" panose="020B0503020204020204" pitchFamily="34" charset="-122"/>
              </a:rPr>
              <a:t>个分组</a:t>
            </a:r>
            <a:endParaRPr lang="en-US" altLang="zh-CN" sz="1800" dirty="0">
              <a:solidFill>
                <a:srgbClr val="FF0000"/>
              </a:solidFill>
              <a:latin typeface="微软雅黑" panose="020B0503020204020204" pitchFamily="34" charset="-122"/>
              <a:ea typeface="微软雅黑" panose="020B0503020204020204" pitchFamily="34" charset="-122"/>
            </a:endParaRPr>
          </a:p>
        </p:txBody>
      </p:sp>
      <p:sp>
        <p:nvSpPr>
          <p:cNvPr id="83246" name="Text Box 302"/>
          <p:cNvSpPr txBox="1"/>
          <p:nvPr/>
        </p:nvSpPr>
        <p:spPr>
          <a:xfrm>
            <a:off x="2001838" y="5599113"/>
            <a:ext cx="1011237"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solidFill>
                  <a:srgbClr val="FF0000"/>
                </a:solidFill>
                <a:latin typeface="微软雅黑" panose="020B0503020204020204" pitchFamily="34" charset="-122"/>
                <a:ea typeface="微软雅黑" panose="020B0503020204020204" pitchFamily="34" charset="-122"/>
              </a:rPr>
              <a:t>3</a:t>
            </a:r>
            <a:r>
              <a:rPr lang="zh-CN" altLang="en-US" sz="1800" dirty="0">
                <a:solidFill>
                  <a:srgbClr val="FF0000"/>
                </a:solidFill>
                <a:latin typeface="微软雅黑" panose="020B0503020204020204" pitchFamily="34" charset="-122"/>
                <a:ea typeface="微软雅黑" panose="020B0503020204020204" pitchFamily="34" charset="-122"/>
              </a:rPr>
              <a:t>个分组</a:t>
            </a:r>
            <a:endParaRPr lang="en-US" altLang="zh-CN" sz="1800" dirty="0">
              <a:solidFill>
                <a:srgbClr val="FF0000"/>
              </a:solidFill>
              <a:latin typeface="微软雅黑" panose="020B0503020204020204" pitchFamily="34" charset="-122"/>
              <a:ea typeface="微软雅黑" panose="020B0503020204020204" pitchFamily="34" charset="-122"/>
            </a:endParaRPr>
          </a:p>
        </p:txBody>
      </p:sp>
      <p:sp>
        <p:nvSpPr>
          <p:cNvPr id="83248" name="Text Box 304"/>
          <p:cNvSpPr txBox="1"/>
          <p:nvPr/>
        </p:nvSpPr>
        <p:spPr>
          <a:xfrm>
            <a:off x="3025775" y="5013325"/>
            <a:ext cx="1011238"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solidFill>
                  <a:srgbClr val="FF0000"/>
                </a:solidFill>
                <a:latin typeface="微软雅黑" panose="020B0503020204020204" pitchFamily="34" charset="-122"/>
                <a:ea typeface="微软雅黑" panose="020B0503020204020204" pitchFamily="34" charset="-122"/>
              </a:rPr>
              <a:t>3</a:t>
            </a:r>
            <a:r>
              <a:rPr lang="zh-CN" altLang="en-US" sz="1800" dirty="0">
                <a:solidFill>
                  <a:srgbClr val="FF0000"/>
                </a:solidFill>
                <a:latin typeface="微软雅黑" panose="020B0503020204020204" pitchFamily="34" charset="-122"/>
                <a:ea typeface="微软雅黑" panose="020B0503020204020204" pitchFamily="34" charset="-122"/>
              </a:rPr>
              <a:t>个分组</a:t>
            </a:r>
            <a:endParaRPr lang="en-US" altLang="zh-CN" sz="1800" dirty="0">
              <a:solidFill>
                <a:srgbClr val="FF0000"/>
              </a:solidFill>
              <a:latin typeface="微软雅黑" panose="020B0503020204020204" pitchFamily="34" charset="-122"/>
              <a:ea typeface="微软雅黑" panose="020B0503020204020204" pitchFamily="34" charset="-122"/>
            </a:endParaRPr>
          </a:p>
        </p:txBody>
      </p:sp>
      <p:grpSp>
        <p:nvGrpSpPr>
          <p:cNvPr id="102420" name="Group 100"/>
          <p:cNvGrpSpPr/>
          <p:nvPr/>
        </p:nvGrpSpPr>
        <p:grpSpPr>
          <a:xfrm>
            <a:off x="517525" y="4975225"/>
            <a:ext cx="820738" cy="688975"/>
            <a:chOff x="-44" y="1473"/>
            <a:chExt cx="981" cy="1105"/>
          </a:xfrm>
        </p:grpSpPr>
        <p:pic>
          <p:nvPicPr>
            <p:cNvPr id="102523" name="Picture 10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02524" name="Freeform 10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02421" name="Group 103"/>
          <p:cNvGrpSpPr/>
          <p:nvPr/>
        </p:nvGrpSpPr>
        <p:grpSpPr>
          <a:xfrm flipH="1">
            <a:off x="6565900" y="5013325"/>
            <a:ext cx="754063" cy="669925"/>
            <a:chOff x="-44" y="1473"/>
            <a:chExt cx="981" cy="1105"/>
          </a:xfrm>
        </p:grpSpPr>
        <p:pic>
          <p:nvPicPr>
            <p:cNvPr id="102521" name="Picture 104"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02522" name="Freeform 105"/>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02422" name="Group 124"/>
          <p:cNvGrpSpPr/>
          <p:nvPr/>
        </p:nvGrpSpPr>
        <p:grpSpPr>
          <a:xfrm>
            <a:off x="5513388" y="5513388"/>
            <a:ext cx="617537" cy="250825"/>
            <a:chOff x="2356" y="1300"/>
            <a:chExt cx="555" cy="194"/>
          </a:xfrm>
        </p:grpSpPr>
        <p:sp>
          <p:nvSpPr>
            <p:cNvPr id="10251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51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51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2516" name="Group 128"/>
            <p:cNvGrpSpPr/>
            <p:nvPr/>
          </p:nvGrpSpPr>
          <p:grpSpPr>
            <a:xfrm>
              <a:off x="2468" y="1332"/>
              <a:ext cx="310" cy="60"/>
              <a:chOff x="2468" y="1332"/>
              <a:chExt cx="310" cy="60"/>
            </a:xfrm>
          </p:grpSpPr>
          <p:sp>
            <p:nvSpPr>
              <p:cNvPr id="102519" name="Freeform 12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2520" name="Freeform 13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517" name="Line 131"/>
            <p:cNvSpPr/>
            <p:nvPr/>
          </p:nvSpPr>
          <p:spPr>
            <a:xfrm>
              <a:off x="2357" y="1361"/>
              <a:ext cx="0" cy="8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2518" name="Line 132"/>
            <p:cNvSpPr/>
            <p:nvPr/>
          </p:nvSpPr>
          <p:spPr>
            <a:xfrm>
              <a:off x="2907" y="1363"/>
              <a:ext cx="0" cy="8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2423" name="Group 133"/>
          <p:cNvGrpSpPr/>
          <p:nvPr/>
        </p:nvGrpSpPr>
        <p:grpSpPr>
          <a:xfrm>
            <a:off x="4545013" y="5241925"/>
            <a:ext cx="617537" cy="250825"/>
            <a:chOff x="2356" y="1300"/>
            <a:chExt cx="555" cy="194"/>
          </a:xfrm>
        </p:grpSpPr>
        <p:sp>
          <p:nvSpPr>
            <p:cNvPr id="10250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50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50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2508" name="Group 137"/>
            <p:cNvGrpSpPr/>
            <p:nvPr/>
          </p:nvGrpSpPr>
          <p:grpSpPr>
            <a:xfrm>
              <a:off x="2468" y="1332"/>
              <a:ext cx="310" cy="60"/>
              <a:chOff x="2468" y="1332"/>
              <a:chExt cx="310" cy="60"/>
            </a:xfrm>
          </p:grpSpPr>
          <p:sp>
            <p:nvSpPr>
              <p:cNvPr id="10251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251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509" name="Line 140"/>
            <p:cNvSpPr/>
            <p:nvPr/>
          </p:nvSpPr>
          <p:spPr>
            <a:xfrm>
              <a:off x="2357" y="1361"/>
              <a:ext cx="0" cy="8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2510" name="Line 141"/>
            <p:cNvSpPr/>
            <p:nvPr/>
          </p:nvSpPr>
          <p:spPr>
            <a:xfrm>
              <a:off x="2907" y="1363"/>
              <a:ext cx="0" cy="8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2424" name="Group 142"/>
          <p:cNvGrpSpPr/>
          <p:nvPr/>
        </p:nvGrpSpPr>
        <p:grpSpPr>
          <a:xfrm>
            <a:off x="3394075" y="5451475"/>
            <a:ext cx="617538" cy="250825"/>
            <a:chOff x="2356" y="1300"/>
            <a:chExt cx="555" cy="194"/>
          </a:xfrm>
        </p:grpSpPr>
        <p:sp>
          <p:nvSpPr>
            <p:cNvPr id="10249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9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9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2500" name="Group 146"/>
            <p:cNvGrpSpPr/>
            <p:nvPr/>
          </p:nvGrpSpPr>
          <p:grpSpPr>
            <a:xfrm>
              <a:off x="2468" y="1332"/>
              <a:ext cx="310" cy="60"/>
              <a:chOff x="2468" y="1332"/>
              <a:chExt cx="310" cy="60"/>
            </a:xfrm>
          </p:grpSpPr>
          <p:sp>
            <p:nvSpPr>
              <p:cNvPr id="102503" name="Freeform 14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2504" name="Freeform 14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501" name="Line 149"/>
            <p:cNvSpPr/>
            <p:nvPr/>
          </p:nvSpPr>
          <p:spPr>
            <a:xfrm>
              <a:off x="2357" y="1361"/>
              <a:ext cx="0" cy="8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2502" name="Line 150"/>
            <p:cNvSpPr/>
            <p:nvPr/>
          </p:nvSpPr>
          <p:spPr>
            <a:xfrm>
              <a:off x="2907" y="1363"/>
              <a:ext cx="0" cy="8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2425" name="Group 151"/>
          <p:cNvGrpSpPr/>
          <p:nvPr/>
        </p:nvGrpSpPr>
        <p:grpSpPr>
          <a:xfrm>
            <a:off x="2392363" y="5205413"/>
            <a:ext cx="617537" cy="250825"/>
            <a:chOff x="2356" y="1300"/>
            <a:chExt cx="555" cy="194"/>
          </a:xfrm>
        </p:grpSpPr>
        <p:sp>
          <p:nvSpPr>
            <p:cNvPr id="10248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9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9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2492" name="Group 155"/>
            <p:cNvGrpSpPr/>
            <p:nvPr/>
          </p:nvGrpSpPr>
          <p:grpSpPr>
            <a:xfrm>
              <a:off x="2468" y="1332"/>
              <a:ext cx="310" cy="60"/>
              <a:chOff x="2468" y="1332"/>
              <a:chExt cx="310" cy="60"/>
            </a:xfrm>
          </p:grpSpPr>
          <p:sp>
            <p:nvSpPr>
              <p:cNvPr id="102495" name="Freeform 15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2496" name="Freeform 15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493" name="Line 158"/>
            <p:cNvSpPr/>
            <p:nvPr/>
          </p:nvSpPr>
          <p:spPr>
            <a:xfrm>
              <a:off x="2357" y="1361"/>
              <a:ext cx="0" cy="8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2494" name="Line 159"/>
            <p:cNvSpPr/>
            <p:nvPr/>
          </p:nvSpPr>
          <p:spPr>
            <a:xfrm>
              <a:off x="2907" y="1363"/>
              <a:ext cx="0" cy="8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02426" name="Group 160"/>
          <p:cNvGrpSpPr/>
          <p:nvPr/>
        </p:nvGrpSpPr>
        <p:grpSpPr>
          <a:xfrm>
            <a:off x="1517650" y="5472113"/>
            <a:ext cx="617538" cy="250825"/>
            <a:chOff x="2356" y="1300"/>
            <a:chExt cx="555" cy="194"/>
          </a:xfrm>
        </p:grpSpPr>
        <p:sp>
          <p:nvSpPr>
            <p:cNvPr id="10248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8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248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2484" name="Group 164"/>
            <p:cNvGrpSpPr/>
            <p:nvPr/>
          </p:nvGrpSpPr>
          <p:grpSpPr>
            <a:xfrm>
              <a:off x="2468" y="1332"/>
              <a:ext cx="310" cy="60"/>
              <a:chOff x="2468" y="1332"/>
              <a:chExt cx="310" cy="60"/>
            </a:xfrm>
          </p:grpSpPr>
          <p:sp>
            <p:nvSpPr>
              <p:cNvPr id="102487" name="Freeform 16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02488" name="Freeform 16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102485" name="Line 167"/>
            <p:cNvSpPr/>
            <p:nvPr/>
          </p:nvSpPr>
          <p:spPr>
            <a:xfrm>
              <a:off x="2357" y="1361"/>
              <a:ext cx="0" cy="8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02486" name="Line 168"/>
            <p:cNvSpPr/>
            <p:nvPr/>
          </p:nvSpPr>
          <p:spPr>
            <a:xfrm>
              <a:off x="2907" y="1363"/>
              <a:ext cx="0" cy="8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0242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49</a:t>
            </a:fld>
            <a:endParaRPr lang="en-US" altLang="zh-CN" sz="1200" dirty="0">
              <a:latin typeface="微软雅黑" panose="020B0503020204020204" pitchFamily="34" charset="-122"/>
              <a:ea typeface="微软雅黑" panose="020B0503020204020204" pitchFamily="34" charset="-122"/>
            </a:endParaRPr>
          </a:p>
        </p:txBody>
      </p:sp>
      <p:grpSp>
        <p:nvGrpSpPr>
          <p:cNvPr id="102428" name="Group 347"/>
          <p:cNvGrpSpPr/>
          <p:nvPr/>
        </p:nvGrpSpPr>
        <p:grpSpPr>
          <a:xfrm>
            <a:off x="1504950" y="5454650"/>
            <a:ext cx="649288" cy="303213"/>
            <a:chOff x="1871277" y="1576300"/>
            <a:chExt cx="1128371" cy="437861"/>
          </a:xfrm>
        </p:grpSpPr>
        <p:sp>
          <p:nvSpPr>
            <p:cNvPr id="76" name="Oval 75"/>
            <p:cNvSpPr>
              <a:spLocks noChangeArrowheads="1"/>
            </p:cNvSpPr>
            <p:nvPr/>
          </p:nvSpPr>
          <p:spPr bwMode="auto">
            <a:xfrm flipV="1">
              <a:off x="1874037" y="1695508"/>
              <a:ext cx="1125611"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8" name="Oval 77"/>
            <p:cNvSpPr>
              <a:spLocks noChangeArrowheads="1"/>
            </p:cNvSpPr>
            <p:nvPr/>
          </p:nvSpPr>
          <p:spPr bwMode="auto">
            <a:xfrm flipV="1">
              <a:off x="1871277" y="1576300"/>
              <a:ext cx="1125611" cy="31865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0" name="Freeform 79"/>
            <p:cNvSpPr/>
            <p:nvPr/>
          </p:nvSpPr>
          <p:spPr bwMode="auto">
            <a:xfrm>
              <a:off x="2103020" y="1633612"/>
              <a:ext cx="662124"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 name="Freeform 80"/>
            <p:cNvSpPr/>
            <p:nvPr/>
          </p:nvSpPr>
          <p:spPr bwMode="auto">
            <a:xfrm>
              <a:off x="2536161" y="1727603"/>
              <a:ext cx="245537"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 name="Freeform 81"/>
            <p:cNvSpPr/>
            <p:nvPr/>
          </p:nvSpPr>
          <p:spPr bwMode="auto">
            <a:xfrm>
              <a:off x="2089227"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3" name="Straight Connector 82"/>
            <p:cNvCxnSpPr>
              <a:cxnSpLocks noChangeShapeType="1"/>
              <a:endCxn id="78" idx="2"/>
            </p:cNvCxnSpPr>
            <p:nvPr/>
          </p:nvCxnSpPr>
          <p:spPr bwMode="auto">
            <a:xfrm flipH="1" flipV="1">
              <a:off x="1871277" y="1736772"/>
              <a:ext cx="2760" cy="12379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4" name="Straight Connector 83"/>
            <p:cNvCxnSpPr>
              <a:cxnSpLocks noChangeShapeType="1"/>
            </p:cNvCxnSpPr>
            <p:nvPr/>
          </p:nvCxnSpPr>
          <p:spPr bwMode="auto">
            <a:xfrm flipH="1" flipV="1">
              <a:off x="2996888" y="1734481"/>
              <a:ext cx="2760" cy="12379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02429" name="Group 347"/>
          <p:cNvGrpSpPr/>
          <p:nvPr/>
        </p:nvGrpSpPr>
        <p:grpSpPr>
          <a:xfrm>
            <a:off x="2382838" y="5189538"/>
            <a:ext cx="649287" cy="301625"/>
            <a:chOff x="1871277" y="1576300"/>
            <a:chExt cx="1128371" cy="437861"/>
          </a:xfrm>
        </p:grpSpPr>
        <p:sp>
          <p:nvSpPr>
            <p:cNvPr id="86" name="Oval 85"/>
            <p:cNvSpPr>
              <a:spLocks noChangeArrowheads="1"/>
            </p:cNvSpPr>
            <p:nvPr/>
          </p:nvSpPr>
          <p:spPr bwMode="auto">
            <a:xfrm flipV="1">
              <a:off x="1874035" y="1693830"/>
              <a:ext cx="1125613"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8" name="Oval 87"/>
            <p:cNvSpPr>
              <a:spLocks noChangeArrowheads="1"/>
            </p:cNvSpPr>
            <p:nvPr/>
          </p:nvSpPr>
          <p:spPr bwMode="auto">
            <a:xfrm flipV="1">
              <a:off x="1871277" y="1576300"/>
              <a:ext cx="1125613" cy="32032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 name="Freeform 89"/>
            <p:cNvSpPr/>
            <p:nvPr/>
          </p:nvSpPr>
          <p:spPr bwMode="auto">
            <a:xfrm>
              <a:off x="2103021" y="1633913"/>
              <a:ext cx="662125"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 name="Freeform 90"/>
            <p:cNvSpPr/>
            <p:nvPr/>
          </p:nvSpPr>
          <p:spPr bwMode="auto">
            <a:xfrm>
              <a:off x="2536160" y="1728399"/>
              <a:ext cx="245539"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2" name="Freeform 91"/>
            <p:cNvSpPr/>
            <p:nvPr/>
          </p:nvSpPr>
          <p:spPr bwMode="auto">
            <a:xfrm>
              <a:off x="2089226" y="1730703"/>
              <a:ext cx="242779"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3" name="Straight Connector 92"/>
            <p:cNvCxnSpPr>
              <a:cxnSpLocks noChangeShapeType="1"/>
              <a:endCxn id="88" idx="2"/>
            </p:cNvCxnSpPr>
            <p:nvPr/>
          </p:nvCxnSpPr>
          <p:spPr bwMode="auto">
            <a:xfrm flipH="1" flipV="1">
              <a:off x="1871277" y="1737617"/>
              <a:ext cx="2758" cy="12213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4" name="Straight Connector 93"/>
            <p:cNvCxnSpPr>
              <a:cxnSpLocks noChangeShapeType="1"/>
            </p:cNvCxnSpPr>
            <p:nvPr/>
          </p:nvCxnSpPr>
          <p:spPr bwMode="auto">
            <a:xfrm flipH="1" flipV="1">
              <a:off x="2996890" y="1735312"/>
              <a:ext cx="2758" cy="12214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02430" name="Group 347"/>
          <p:cNvGrpSpPr/>
          <p:nvPr/>
        </p:nvGrpSpPr>
        <p:grpSpPr>
          <a:xfrm>
            <a:off x="3371850" y="5438775"/>
            <a:ext cx="650875" cy="303213"/>
            <a:chOff x="1871277" y="1576300"/>
            <a:chExt cx="1128371" cy="437861"/>
          </a:xfrm>
        </p:grpSpPr>
        <p:sp>
          <p:nvSpPr>
            <p:cNvPr id="96" name="Oval 95"/>
            <p:cNvSpPr>
              <a:spLocks noChangeArrowheads="1"/>
            </p:cNvSpPr>
            <p:nvPr/>
          </p:nvSpPr>
          <p:spPr bwMode="auto">
            <a:xfrm flipV="1">
              <a:off x="1874030" y="1695508"/>
              <a:ext cx="1125618"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8" name="Oval 97"/>
            <p:cNvSpPr>
              <a:spLocks noChangeArrowheads="1"/>
            </p:cNvSpPr>
            <p:nvPr/>
          </p:nvSpPr>
          <p:spPr bwMode="auto">
            <a:xfrm flipV="1">
              <a:off x="1871277" y="1576300"/>
              <a:ext cx="1125620" cy="31865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0" name="Freeform 99"/>
            <p:cNvSpPr/>
            <p:nvPr/>
          </p:nvSpPr>
          <p:spPr bwMode="auto">
            <a:xfrm>
              <a:off x="2102455" y="1633612"/>
              <a:ext cx="663263"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1" name="Freeform 100"/>
            <p:cNvSpPr/>
            <p:nvPr/>
          </p:nvSpPr>
          <p:spPr bwMode="auto">
            <a:xfrm>
              <a:off x="2537291" y="1727603"/>
              <a:ext cx="244940"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2" name="Freeform 101"/>
            <p:cNvSpPr/>
            <p:nvPr/>
          </p:nvSpPr>
          <p:spPr bwMode="auto">
            <a:xfrm>
              <a:off x="2088696" y="1729896"/>
              <a:ext cx="242187"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3" name="Straight Connector 102"/>
            <p:cNvCxnSpPr>
              <a:cxnSpLocks noChangeShapeType="1"/>
              <a:endCxn id="98" idx="2"/>
            </p:cNvCxnSpPr>
            <p:nvPr/>
          </p:nvCxnSpPr>
          <p:spPr bwMode="auto">
            <a:xfrm flipH="1" flipV="1">
              <a:off x="1871277" y="1736772"/>
              <a:ext cx="2753" cy="12379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4" name="Straight Connector 103"/>
            <p:cNvCxnSpPr>
              <a:cxnSpLocks noChangeShapeType="1"/>
            </p:cNvCxnSpPr>
            <p:nvPr/>
          </p:nvCxnSpPr>
          <p:spPr bwMode="auto">
            <a:xfrm flipH="1" flipV="1">
              <a:off x="2996897" y="1734481"/>
              <a:ext cx="2751" cy="12379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02431" name="Group 347"/>
          <p:cNvGrpSpPr/>
          <p:nvPr/>
        </p:nvGrpSpPr>
        <p:grpSpPr>
          <a:xfrm>
            <a:off x="4529138" y="5214938"/>
            <a:ext cx="650875" cy="301625"/>
            <a:chOff x="1871277" y="1576300"/>
            <a:chExt cx="1128371" cy="437861"/>
          </a:xfrm>
        </p:grpSpPr>
        <p:sp>
          <p:nvSpPr>
            <p:cNvPr id="106" name="Oval 105"/>
            <p:cNvSpPr>
              <a:spLocks noChangeArrowheads="1"/>
            </p:cNvSpPr>
            <p:nvPr/>
          </p:nvSpPr>
          <p:spPr bwMode="auto">
            <a:xfrm flipV="1">
              <a:off x="1874028" y="1693830"/>
              <a:ext cx="1125620" cy="32033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08" name="Oval 107"/>
            <p:cNvSpPr>
              <a:spLocks noChangeArrowheads="1"/>
            </p:cNvSpPr>
            <p:nvPr/>
          </p:nvSpPr>
          <p:spPr bwMode="auto">
            <a:xfrm flipV="1">
              <a:off x="1871277" y="1576300"/>
              <a:ext cx="1125618" cy="320329"/>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0" name="Freeform 109"/>
            <p:cNvSpPr/>
            <p:nvPr/>
          </p:nvSpPr>
          <p:spPr bwMode="auto">
            <a:xfrm>
              <a:off x="2102455" y="1633913"/>
              <a:ext cx="663261" cy="11061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1" name="Freeform 110"/>
            <p:cNvSpPr/>
            <p:nvPr/>
          </p:nvSpPr>
          <p:spPr bwMode="auto">
            <a:xfrm>
              <a:off x="2537291" y="1728399"/>
              <a:ext cx="244938"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12" name="Freeform 111"/>
            <p:cNvSpPr/>
            <p:nvPr/>
          </p:nvSpPr>
          <p:spPr bwMode="auto">
            <a:xfrm>
              <a:off x="2088694" y="1730703"/>
              <a:ext cx="242187" cy="96790"/>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13" name="Straight Connector 112"/>
            <p:cNvCxnSpPr>
              <a:cxnSpLocks noChangeShapeType="1"/>
              <a:endCxn id="108" idx="2"/>
            </p:cNvCxnSpPr>
            <p:nvPr/>
          </p:nvCxnSpPr>
          <p:spPr bwMode="auto">
            <a:xfrm flipH="1" flipV="1">
              <a:off x="1871277" y="1737617"/>
              <a:ext cx="2751" cy="122139"/>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14" name="Straight Connector 113"/>
            <p:cNvCxnSpPr>
              <a:cxnSpLocks noChangeShapeType="1"/>
            </p:cNvCxnSpPr>
            <p:nvPr/>
          </p:nvCxnSpPr>
          <p:spPr bwMode="auto">
            <a:xfrm flipH="1" flipV="1">
              <a:off x="2996895" y="1735312"/>
              <a:ext cx="2753" cy="12214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02432" name="Group 347"/>
          <p:cNvGrpSpPr/>
          <p:nvPr/>
        </p:nvGrpSpPr>
        <p:grpSpPr>
          <a:xfrm>
            <a:off x="5497513" y="5486400"/>
            <a:ext cx="649287" cy="303213"/>
            <a:chOff x="1871277" y="1576300"/>
            <a:chExt cx="1128371" cy="437861"/>
          </a:xfrm>
        </p:grpSpPr>
        <p:sp>
          <p:nvSpPr>
            <p:cNvPr id="116" name="Oval 115"/>
            <p:cNvSpPr>
              <a:spLocks noChangeArrowheads="1"/>
            </p:cNvSpPr>
            <p:nvPr/>
          </p:nvSpPr>
          <p:spPr bwMode="auto">
            <a:xfrm flipV="1">
              <a:off x="1874035" y="1695508"/>
              <a:ext cx="1125613" cy="31865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18" name="Oval 117"/>
            <p:cNvSpPr>
              <a:spLocks noChangeArrowheads="1"/>
            </p:cNvSpPr>
            <p:nvPr/>
          </p:nvSpPr>
          <p:spPr bwMode="auto">
            <a:xfrm flipV="1">
              <a:off x="1871277" y="1576300"/>
              <a:ext cx="1125613" cy="31865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20" name="Freeform 119"/>
            <p:cNvSpPr/>
            <p:nvPr/>
          </p:nvSpPr>
          <p:spPr bwMode="auto">
            <a:xfrm>
              <a:off x="2103021" y="1633612"/>
              <a:ext cx="662125" cy="110038"/>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1" name="Freeform 120"/>
            <p:cNvSpPr/>
            <p:nvPr/>
          </p:nvSpPr>
          <p:spPr bwMode="auto">
            <a:xfrm>
              <a:off x="2536160" y="1727603"/>
              <a:ext cx="245539" cy="96283"/>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2" name="Freeform 121"/>
            <p:cNvSpPr/>
            <p:nvPr/>
          </p:nvSpPr>
          <p:spPr bwMode="auto">
            <a:xfrm>
              <a:off x="2089226" y="1729896"/>
              <a:ext cx="242779" cy="9628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23" name="Straight Connector 122"/>
            <p:cNvCxnSpPr>
              <a:cxnSpLocks noChangeShapeType="1"/>
              <a:endCxn id="118" idx="2"/>
            </p:cNvCxnSpPr>
            <p:nvPr/>
          </p:nvCxnSpPr>
          <p:spPr bwMode="auto">
            <a:xfrm flipH="1" flipV="1">
              <a:off x="1871277" y="1736772"/>
              <a:ext cx="2758" cy="123793"/>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24" name="Straight Connector 123"/>
            <p:cNvCxnSpPr>
              <a:cxnSpLocks noChangeShapeType="1"/>
            </p:cNvCxnSpPr>
            <p:nvPr/>
          </p:nvCxnSpPr>
          <p:spPr bwMode="auto">
            <a:xfrm flipH="1" flipV="1">
              <a:off x="2996890" y="1734481"/>
              <a:ext cx="2758" cy="123793"/>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83247" name="Freeform 303"/>
          <p:cNvSpPr/>
          <p:nvPr/>
        </p:nvSpPr>
        <p:spPr>
          <a:xfrm>
            <a:off x="1257300" y="5259388"/>
            <a:ext cx="2247900" cy="403225"/>
          </a:xfrm>
          <a:custGeom>
            <a:avLst/>
            <a:gdLst>
              <a:gd name="txL" fmla="*/ 0 w 1416"/>
              <a:gd name="txT" fmla="*/ 0 h 254"/>
              <a:gd name="txR" fmla="*/ 1416 w 1416"/>
              <a:gd name="txB" fmla="*/ 254 h 25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ap="flat" cmpd="sng">
            <a:solidFill>
              <a:srgbClr val="FF0000">
                <a:alpha val="100000"/>
              </a:srgbClr>
            </a:solidFill>
            <a:prstDash val="solid"/>
            <a:round/>
            <a:headEnd type="none" w="med" len="med"/>
            <a:tailEnd type="triangle" w="med" len="med"/>
          </a:ln>
        </p:spPr>
        <p:txBody>
          <a:bodyPr/>
          <a:lstStyle/>
          <a:p>
            <a:endParaRPr lang="zh-CN" altLang="en-US"/>
          </a:p>
        </p:txBody>
      </p:sp>
      <p:sp>
        <p:nvSpPr>
          <p:cNvPr id="83243" name="Freeform 299"/>
          <p:cNvSpPr/>
          <p:nvPr/>
        </p:nvSpPr>
        <p:spPr>
          <a:xfrm>
            <a:off x="1289050" y="5295900"/>
            <a:ext cx="419100" cy="419100"/>
          </a:xfrm>
          <a:custGeom>
            <a:avLst/>
            <a:gdLst>
              <a:gd name="txL" fmla="*/ 0 w 264"/>
              <a:gd name="txT" fmla="*/ 0 h 264"/>
              <a:gd name="txR" fmla="*/ 264 w 264"/>
              <a:gd name="txB" fmla="*/ 264 h 264"/>
            </a:gdLst>
            <a:ahLst/>
            <a:cxnLst>
              <a:cxn ang="0">
                <a:pos x="2147483646" y="0"/>
              </a:cxn>
              <a:cxn ang="0">
                <a:pos x="2147483646" y="2147483646"/>
              </a:cxn>
              <a:cxn ang="0">
                <a:pos x="0" y="2147483646"/>
              </a:cxn>
            </a:cxnLst>
            <a:rect l="txL" t="txT" r="txR" b="txB"/>
            <a:pathLst>
              <a:path w="264" h="264">
                <a:moveTo>
                  <a:pt x="60" y="0"/>
                </a:moveTo>
                <a:cubicBezTo>
                  <a:pt x="86" y="31"/>
                  <a:pt x="264" y="176"/>
                  <a:pt x="228" y="220"/>
                </a:cubicBezTo>
                <a:cubicBezTo>
                  <a:pt x="192" y="264"/>
                  <a:pt x="60" y="109"/>
                  <a:pt x="0" y="88"/>
                </a:cubicBezTo>
              </a:path>
            </a:pathLst>
          </a:custGeom>
          <a:noFill/>
          <a:ln w="28575" cap="flat" cmpd="sng">
            <a:solidFill>
              <a:srgbClr val="FF0000">
                <a:alpha val="100000"/>
              </a:srgbClr>
            </a:solidFill>
            <a:prstDash val="solid"/>
            <a:round/>
            <a:headEnd type="none" w="med" len="med"/>
            <a:tailEnd type="triangle" w="med" len="med"/>
          </a:ln>
        </p:spPr>
        <p:txBody>
          <a:bodyPr/>
          <a:lstStyle/>
          <a:p>
            <a:endParaRPr lang="zh-CN" altLang="en-US"/>
          </a:p>
        </p:txBody>
      </p:sp>
      <p:sp>
        <p:nvSpPr>
          <p:cNvPr id="83245" name="Freeform 301"/>
          <p:cNvSpPr/>
          <p:nvPr/>
        </p:nvSpPr>
        <p:spPr>
          <a:xfrm>
            <a:off x="1282700" y="5210175"/>
            <a:ext cx="1346200" cy="474663"/>
          </a:xfrm>
          <a:custGeom>
            <a:avLst/>
            <a:gdLst>
              <a:gd name="txL" fmla="*/ 0 w 848"/>
              <a:gd name="txT" fmla="*/ 0 h 299"/>
              <a:gd name="txR" fmla="*/ 848 w 848"/>
              <a:gd name="txB" fmla="*/ 299 h 299"/>
            </a:gdLst>
            <a:ahLst/>
            <a:cxnLst>
              <a:cxn ang="0">
                <a:pos x="2147483646" y="2147483646"/>
              </a:cxn>
              <a:cxn ang="0">
                <a:pos x="2147483646" y="2147483646"/>
              </a:cxn>
              <a:cxn ang="0">
                <a:pos x="2147483646" y="2147483646"/>
              </a:cxn>
              <a:cxn ang="0">
                <a:pos x="2147483646" y="2147483646"/>
              </a:cxn>
              <a:cxn ang="0">
                <a:pos x="0" y="2147483646"/>
              </a:cxn>
            </a:cxnLst>
            <a:rect l="txL" t="txT" r="txR" b="txB"/>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ap="flat" cmpd="sng">
            <a:solidFill>
              <a:srgbClr val="FF0000">
                <a:alpha val="100000"/>
              </a:srgbClr>
            </a:solidFill>
            <a:prstDash val="solid"/>
            <a:round/>
            <a:headEnd type="none" w="med" len="me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8435" name="Picture 19" descr="underline_base"/>
          <p:cNvPicPr/>
          <p:nvPr/>
        </p:nvPicPr>
        <p:blipFill>
          <a:blip r:embed="rId3"/>
          <a:stretch>
            <a:fillRect/>
          </a:stretch>
        </p:blipFill>
        <p:spPr>
          <a:xfrm>
            <a:off x="768350" y="1004888"/>
            <a:ext cx="7562850" cy="200025"/>
          </a:xfrm>
          <a:prstGeom prst="rect">
            <a:avLst/>
          </a:prstGeom>
          <a:noFill/>
          <a:ln w="9525">
            <a:noFill/>
          </a:ln>
        </p:spPr>
      </p:pic>
      <p:sp>
        <p:nvSpPr>
          <p:cNvPr id="18436" name="Rectangle 2"/>
          <p:cNvSpPr>
            <a:spLocks noGrp="1"/>
          </p:cNvSpPr>
          <p:nvPr>
            <p:ph type="title" idx="4294967295"/>
          </p:nvPr>
        </p:nvSpPr>
        <p:spPr>
          <a:xfrm>
            <a:off x="533400" y="220663"/>
            <a:ext cx="8077200" cy="1006475"/>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 有趣的联网设备</a:t>
            </a:r>
            <a:endParaRPr lang="en-US" altLang="zh-CN" dirty="0">
              <a:latin typeface="微软雅黑" panose="020B0503020204020204" pitchFamily="34" charset="-122"/>
              <a:ea typeface="微软雅黑" panose="020B0503020204020204" pitchFamily="34" charset="-122"/>
            </a:endParaRPr>
          </a:p>
        </p:txBody>
      </p:sp>
      <p:pic>
        <p:nvPicPr>
          <p:cNvPr id="18437" name="Picture 3" descr="toaster"/>
          <p:cNvPicPr>
            <a:picLocks noChangeAspect="1"/>
          </p:cNvPicPr>
          <p:nvPr/>
        </p:nvPicPr>
        <p:blipFill>
          <a:blip r:embed="rId4"/>
          <a:stretch>
            <a:fillRect/>
          </a:stretch>
        </p:blipFill>
        <p:spPr>
          <a:xfrm>
            <a:off x="3625850" y="1460500"/>
            <a:ext cx="2495550" cy="2935288"/>
          </a:xfrm>
          <a:prstGeom prst="rect">
            <a:avLst/>
          </a:prstGeom>
          <a:noFill/>
          <a:ln w="9525">
            <a:noFill/>
          </a:ln>
        </p:spPr>
      </p:pic>
      <p:pic>
        <p:nvPicPr>
          <p:cNvPr id="18438" name="Picture 4" descr="whisper"/>
          <p:cNvPicPr>
            <a:picLocks noChangeAspect="1"/>
          </p:cNvPicPr>
          <p:nvPr/>
        </p:nvPicPr>
        <p:blipFill>
          <a:blip r:embed="rId5"/>
          <a:stretch>
            <a:fillRect/>
          </a:stretch>
        </p:blipFill>
        <p:spPr>
          <a:xfrm>
            <a:off x="966788" y="1425575"/>
            <a:ext cx="1895475" cy="1560513"/>
          </a:xfrm>
          <a:prstGeom prst="rect">
            <a:avLst/>
          </a:prstGeom>
          <a:noFill/>
          <a:ln w="9525">
            <a:noFill/>
          </a:ln>
        </p:spPr>
      </p:pic>
      <p:sp>
        <p:nvSpPr>
          <p:cNvPr id="18439" name="Text Box 7"/>
          <p:cNvSpPr txBox="1"/>
          <p:nvPr/>
        </p:nvSpPr>
        <p:spPr>
          <a:xfrm>
            <a:off x="895350" y="2789238"/>
            <a:ext cx="2400300" cy="584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IP </a:t>
            </a:r>
            <a:r>
              <a:rPr lang="zh-CN" altLang="en-US" sz="1600" dirty="0">
                <a:latin typeface="微软雅黑" panose="020B0503020204020204" pitchFamily="34" charset="-122"/>
                <a:ea typeface="微软雅黑" panose="020B0503020204020204" pitchFamily="34" charset="-122"/>
              </a:rPr>
              <a:t>相框</a:t>
            </a:r>
            <a:endParaRPr lang="en-US" altLang="zh-CN" sz="1600" dirty="0">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http://www.ceiva.com/</a:t>
            </a:r>
          </a:p>
        </p:txBody>
      </p:sp>
      <p:sp>
        <p:nvSpPr>
          <p:cNvPr id="18440" name="Text Box 8"/>
          <p:cNvSpPr txBox="1"/>
          <p:nvPr/>
        </p:nvSpPr>
        <p:spPr>
          <a:xfrm>
            <a:off x="5626100" y="1989138"/>
            <a:ext cx="1568450" cy="584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网络烤面包机</a:t>
            </a:r>
            <a:r>
              <a:rPr lang="en-US" altLang="zh-CN" sz="1600" dirty="0">
                <a:latin typeface="微软雅黑" panose="020B0503020204020204" pitchFamily="34" charset="-122"/>
                <a:ea typeface="微软雅黑" panose="020B0503020204020204" pitchFamily="34" charset="-122"/>
              </a:rPr>
              <a:t>+</a:t>
            </a:r>
          </a:p>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天气预报员</a:t>
            </a:r>
          </a:p>
        </p:txBody>
      </p:sp>
      <p:pic>
        <p:nvPicPr>
          <p:cNvPr id="18441" name="Picture 9" descr="cisco"/>
          <p:cNvPicPr>
            <a:picLocks noChangeAspect="1"/>
          </p:cNvPicPr>
          <p:nvPr/>
        </p:nvPicPr>
        <p:blipFill>
          <a:blip r:embed="rId6"/>
          <a:stretch>
            <a:fillRect/>
          </a:stretch>
        </p:blipFill>
        <p:spPr>
          <a:xfrm>
            <a:off x="5891213" y="4387850"/>
            <a:ext cx="2395537" cy="1919288"/>
          </a:xfrm>
          <a:prstGeom prst="rect">
            <a:avLst/>
          </a:prstGeom>
          <a:noFill/>
          <a:ln w="9525">
            <a:noFill/>
          </a:ln>
        </p:spPr>
      </p:pic>
      <p:sp>
        <p:nvSpPr>
          <p:cNvPr id="18442" name="Text Box 10"/>
          <p:cNvSpPr txBox="1"/>
          <p:nvPr/>
        </p:nvSpPr>
        <p:spPr>
          <a:xfrm>
            <a:off x="6191250" y="5951538"/>
            <a:ext cx="1211263" cy="33813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互联网手机</a:t>
            </a:r>
            <a:endParaRPr lang="en-US" altLang="zh-CN" sz="1600" dirty="0">
              <a:latin typeface="微软雅黑" panose="020B0503020204020204" pitchFamily="34" charset="-122"/>
              <a:ea typeface="微软雅黑" panose="020B0503020204020204" pitchFamily="34" charset="-122"/>
            </a:endParaRPr>
          </a:p>
        </p:txBody>
      </p:sp>
      <p:graphicFrame>
        <p:nvGraphicFramePr>
          <p:cNvPr id="18443"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r:id="rId7" imgW="1435100" imgH="3873500" progId="">
                  <p:embed/>
                </p:oleObj>
              </mc:Choice>
              <mc:Fallback>
                <p:oleObj r:id="rId7" imgW="1435100" imgH="3873500" progId="">
                  <p:embed/>
                  <p:pic>
                    <p:nvPicPr>
                      <p:cNvPr id="0" name="图片 3075"/>
                      <p:cNvPicPr/>
                      <p:nvPr/>
                    </p:nvPicPr>
                    <p:blipFill>
                      <a:blip r:embed="rId8"/>
                      <a:stretch>
                        <a:fillRect/>
                      </a:stretch>
                    </p:blipFill>
                    <p:spPr>
                      <a:xfrm>
                        <a:off x="919163" y="3581400"/>
                        <a:ext cx="803275" cy="2168525"/>
                      </a:xfrm>
                      <a:prstGeom prst="rect">
                        <a:avLst/>
                      </a:prstGeom>
                      <a:noFill/>
                      <a:ln w="38100">
                        <a:noFill/>
                        <a:miter/>
                      </a:ln>
                    </p:spPr>
                  </p:pic>
                </p:oleObj>
              </mc:Fallback>
            </mc:AlternateContent>
          </a:graphicData>
        </a:graphic>
      </p:graphicFrame>
      <p:sp>
        <p:nvSpPr>
          <p:cNvPr id="18444" name="Text Box 8"/>
          <p:cNvSpPr txBox="1"/>
          <p:nvPr/>
        </p:nvSpPr>
        <p:spPr>
          <a:xfrm>
            <a:off x="981075" y="5789613"/>
            <a:ext cx="1211263" cy="33813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互联网冰箱</a:t>
            </a:r>
            <a:endParaRPr lang="en-US" altLang="zh-CN" sz="1600" dirty="0">
              <a:latin typeface="微软雅黑" panose="020B0503020204020204" pitchFamily="34" charset="-122"/>
              <a:ea typeface="微软雅黑" panose="020B0503020204020204" pitchFamily="34" charset="-122"/>
            </a:endParaRPr>
          </a:p>
        </p:txBody>
      </p:sp>
      <p:pic>
        <p:nvPicPr>
          <p:cNvPr id="18445" name="Picture 16"/>
          <p:cNvPicPr>
            <a:picLocks noChangeAspect="1"/>
          </p:cNvPicPr>
          <p:nvPr/>
        </p:nvPicPr>
        <p:blipFill>
          <a:blip r:embed="rId9"/>
          <a:stretch>
            <a:fillRect/>
          </a:stretch>
        </p:blipFill>
        <p:spPr>
          <a:xfrm>
            <a:off x="1851025" y="3508375"/>
            <a:ext cx="1552575" cy="742950"/>
          </a:xfrm>
          <a:prstGeom prst="rect">
            <a:avLst/>
          </a:prstGeom>
          <a:noFill/>
          <a:ln w="9525">
            <a:noFill/>
          </a:ln>
        </p:spPr>
      </p:pic>
      <p:sp>
        <p:nvSpPr>
          <p:cNvPr id="18446" name="Text Box 8"/>
          <p:cNvSpPr txBox="1"/>
          <p:nvPr/>
        </p:nvSpPr>
        <p:spPr>
          <a:xfrm>
            <a:off x="2006600" y="4148138"/>
            <a:ext cx="1603375" cy="584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Slingbox: </a:t>
            </a:r>
            <a:r>
              <a:rPr lang="zh-CN" altLang="en-US" sz="1600" dirty="0">
                <a:latin typeface="微软雅黑" panose="020B0503020204020204" pitchFamily="34" charset="-122"/>
                <a:ea typeface="微软雅黑" panose="020B0503020204020204" pitchFamily="34" charset="-122"/>
              </a:rPr>
              <a:t>手表</a:t>
            </a:r>
            <a:r>
              <a:rPr lang="en-US" altLang="zh-CN" sz="1600" dirty="0">
                <a:latin typeface="微软雅黑" panose="020B0503020204020204" pitchFamily="34" charset="-122"/>
                <a:ea typeface="微软雅黑" panose="020B0503020204020204" pitchFamily="34" charset="-122"/>
              </a:rPr>
              <a:t>,</a:t>
            </a:r>
          </a:p>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远程控制电视</a:t>
            </a:r>
            <a:endParaRPr lang="en-US" altLang="zh-CN" sz="1600" dirty="0">
              <a:latin typeface="微软雅黑" panose="020B0503020204020204" pitchFamily="34" charset="-122"/>
              <a:ea typeface="微软雅黑" panose="020B0503020204020204" pitchFamily="34" charset="-122"/>
            </a:endParaRPr>
          </a:p>
        </p:txBody>
      </p:sp>
      <p:sp>
        <p:nvSpPr>
          <p:cNvPr id="1844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a:t>
            </a:fld>
            <a:endParaRPr lang="en-US" altLang="zh-CN" sz="1200" dirty="0">
              <a:latin typeface="微软雅黑" panose="020B0503020204020204" pitchFamily="34" charset="-122"/>
              <a:ea typeface="微软雅黑" panose="020B0503020204020204" pitchFamily="34" charset="-122"/>
            </a:endParaRPr>
          </a:p>
        </p:txBody>
      </p:sp>
      <p:pic>
        <p:nvPicPr>
          <p:cNvPr id="18448" name="Picture 23"/>
          <p:cNvPicPr>
            <a:picLocks noChangeAspect="1"/>
          </p:cNvPicPr>
          <p:nvPr/>
        </p:nvPicPr>
        <p:blipFill>
          <a:blip r:embed="rId10"/>
          <a:stretch>
            <a:fillRect/>
          </a:stretch>
        </p:blipFill>
        <p:spPr>
          <a:xfrm>
            <a:off x="6891338" y="2754313"/>
            <a:ext cx="695325" cy="1096962"/>
          </a:xfrm>
          <a:prstGeom prst="rect">
            <a:avLst/>
          </a:prstGeom>
          <a:noFill/>
          <a:ln w="9525">
            <a:noFill/>
          </a:ln>
        </p:spPr>
      </p:pic>
      <p:sp>
        <p:nvSpPr>
          <p:cNvPr id="18449" name="Text Box 10"/>
          <p:cNvSpPr txBox="1"/>
          <p:nvPr/>
        </p:nvSpPr>
        <p:spPr>
          <a:xfrm>
            <a:off x="6753225" y="3841750"/>
            <a:ext cx="1825625" cy="584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Tweet-a-watt: </a:t>
            </a:r>
          </a:p>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能源使用监控设备</a:t>
            </a:r>
            <a:endParaRPr lang="en-US" altLang="zh-CN" sz="1600" dirty="0">
              <a:latin typeface="微软雅黑" panose="020B0503020204020204" pitchFamily="34" charset="-122"/>
              <a:ea typeface="微软雅黑" panose="020B0503020204020204" pitchFamily="34" charset="-122"/>
            </a:endParaRPr>
          </a:p>
        </p:txBody>
      </p:sp>
      <p:pic>
        <p:nvPicPr>
          <p:cNvPr id="18450" name="Picture 1"/>
          <p:cNvPicPr>
            <a:picLocks noChangeAspect="1"/>
          </p:cNvPicPr>
          <p:nvPr/>
        </p:nvPicPr>
        <p:blipFill>
          <a:blip r:embed="rId11"/>
          <a:stretch>
            <a:fillRect/>
          </a:stretch>
        </p:blipFill>
        <p:spPr>
          <a:xfrm>
            <a:off x="2563813" y="4972050"/>
            <a:ext cx="1289050" cy="1544638"/>
          </a:xfrm>
          <a:prstGeom prst="rect">
            <a:avLst/>
          </a:prstGeom>
          <a:noFill/>
          <a:ln w="9525">
            <a:noFill/>
          </a:ln>
        </p:spPr>
      </p:pic>
      <p:sp>
        <p:nvSpPr>
          <p:cNvPr id="18451" name="Text Box 8"/>
          <p:cNvSpPr txBox="1"/>
          <p:nvPr/>
        </p:nvSpPr>
        <p:spPr>
          <a:xfrm>
            <a:off x="3940175" y="5151438"/>
            <a:ext cx="1279525" cy="8302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sensorized,</a:t>
            </a:r>
          </a:p>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bed</a:t>
            </a:r>
          </a:p>
          <a:p>
            <a:pPr marL="0" lvl="0" indent="0">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mattress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04451" name="Text Box 4"/>
          <p:cNvSpPr txBox="1"/>
          <p:nvPr/>
        </p:nvSpPr>
        <p:spPr>
          <a:xfrm>
            <a:off x="704850" y="2338388"/>
            <a:ext cx="8229600" cy="394493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  cs-gw (128.119.240.254)  1 ms  1 ms  2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2  border1-rt-fa5-1-0.gw.umass.edu (128.119.3.145)  1 ms  1 ms  2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3  cht-vbns.gw.umass.edu (128.119.3.130)  6 ms 5 ms 5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4  jn1-at1-0-0-19.wor.vbns.net (204.147.132.129)  16 ms 11 ms 13 ms </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5  jn1-so7-0-0-0.wae.vbns.net (204.147.136.136)  21 ms 18 ms 18 ms </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6  abilene-vbns.abilene.ucaid.edu (198.32.11.9)  22 ms  18 ms  22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7  nycm-wash.abilene.ucaid.edu (198.32.8.46)  22 ms  22 ms  22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8  62.40.103.253 (62.40.103.253)  104 ms 109 ms 106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9  de2-1.de1.de.geant.net (62.40.96.129)  109 ms 102 ms 104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10  de.fr1.fr.geant.net (62.40.96.50)  113 ms 121 ms 114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11  renater-gw.fr1.fr.geant.net (62.40.103.54)  112 ms  114 ms  112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12  nio-n2.cssi.renater.fr (193.51.206.13)  111 ms  114 ms  116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13  nice.cssi.renater.fr (195.220.98.102)  123 ms  125 ms  124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14  r3t2-nice.cssi.renater.fr (195.220.98.110)  126 ms  126 ms  124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15  eurecom-valbonne.r3t2.ft.net (193.48.50.54)  135 ms  128 ms  133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16  194.214.211.25 (194.214.211.25)  126 ms  128 ms  126 ms</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17  * * *</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18  * * *</a:t>
            </a:r>
          </a:p>
          <a:p>
            <a:pPr marL="457200" lvl="0" indent="-457200">
              <a:lnSpc>
                <a:spcPct val="80000"/>
              </a:lnSpc>
              <a:spcBef>
                <a:spcPct val="0"/>
              </a:spcBef>
              <a:buClrTx/>
              <a:buSzTx/>
              <a:buFontTx/>
              <a:buNone/>
            </a:pPr>
            <a:r>
              <a:rPr lang="en-US" altLang="zh-CN" sz="1600" dirty="0">
                <a:latin typeface="Arial" panose="020B0604020202020204" pitchFamily="34" charset="0"/>
                <a:ea typeface="微软雅黑" panose="020B0503020204020204" pitchFamily="34" charset="-122"/>
              </a:rPr>
              <a:t>19  fantasia.eurecom.fr (193.55.113.142)  132 ms  128 ms  136</a:t>
            </a:r>
            <a:r>
              <a:rPr lang="en-US" altLang="zh-CN" sz="2400" dirty="0">
                <a:latin typeface="Arial" panose="020B0604020202020204" pitchFamily="34" charset="0"/>
                <a:ea typeface="微软雅黑" panose="020B0503020204020204" pitchFamily="34" charset="-122"/>
              </a:rPr>
              <a:t> </a:t>
            </a:r>
            <a:r>
              <a:rPr lang="en-US" altLang="zh-CN" sz="1600" dirty="0">
                <a:latin typeface="Arial" panose="020B0604020202020204" pitchFamily="34" charset="0"/>
                <a:ea typeface="微软雅黑" panose="020B0503020204020204" pitchFamily="34" charset="-122"/>
              </a:rPr>
              <a:t>ms</a:t>
            </a:r>
          </a:p>
        </p:txBody>
      </p:sp>
      <p:sp>
        <p:nvSpPr>
          <p:cNvPr id="104452" name="Text Box 5"/>
          <p:cNvSpPr txBox="1"/>
          <p:nvPr/>
        </p:nvSpPr>
        <p:spPr>
          <a:xfrm>
            <a:off x="725488" y="1235075"/>
            <a:ext cx="8193087" cy="45720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CC0000"/>
                </a:solidFill>
                <a:latin typeface="微软雅黑" panose="020B0503020204020204" pitchFamily="34" charset="-122"/>
                <a:ea typeface="微软雅黑" panose="020B0503020204020204" pitchFamily="34" charset="-122"/>
              </a:rPr>
              <a:t>traceroute:</a:t>
            </a:r>
            <a:r>
              <a:rPr lang="en-US" altLang="zh-CN" sz="2400" dirty="0">
                <a:latin typeface="微软雅黑" panose="020B0503020204020204" pitchFamily="34" charset="-122"/>
                <a:ea typeface="微软雅黑" panose="020B0503020204020204" pitchFamily="34" charset="-122"/>
              </a:rPr>
              <a:t> gaia.cs.umass.edu to www.eurecom.fr</a:t>
            </a:r>
          </a:p>
        </p:txBody>
      </p:sp>
      <p:sp>
        <p:nvSpPr>
          <p:cNvPr id="104453" name="Line 6"/>
          <p:cNvSpPr/>
          <p:nvPr/>
        </p:nvSpPr>
        <p:spPr>
          <a:xfrm>
            <a:off x="1611313" y="5634038"/>
            <a:ext cx="968375" cy="26987"/>
          </a:xfrm>
          <a:prstGeom prst="line">
            <a:avLst/>
          </a:prstGeom>
          <a:ln w="19050" cap="flat" cmpd="sng">
            <a:solidFill>
              <a:srgbClr val="CC0000"/>
            </a:solidFill>
            <a:prstDash val="solid"/>
            <a:headEnd type="triangle" w="med" len="med"/>
            <a:tailEnd type="none" w="med" len="med"/>
          </a:ln>
        </p:spPr>
        <p:txBody>
          <a:bodyPr/>
          <a:lstStyle/>
          <a:p>
            <a:endParaRPr lang="zh-CN" altLang="en-US"/>
          </a:p>
        </p:txBody>
      </p:sp>
      <p:sp>
        <p:nvSpPr>
          <p:cNvPr id="104454" name="Text Box 7"/>
          <p:cNvSpPr txBox="1"/>
          <p:nvPr/>
        </p:nvSpPr>
        <p:spPr>
          <a:xfrm>
            <a:off x="4578350" y="1738313"/>
            <a:ext cx="4565650" cy="646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从</a:t>
            </a:r>
            <a:r>
              <a:rPr lang="en-US" altLang="zh-CN" sz="1800" dirty="0">
                <a:solidFill>
                  <a:srgbClr val="CC0000"/>
                </a:solidFill>
                <a:latin typeface="微软雅黑" panose="020B0503020204020204" pitchFamily="34" charset="-122"/>
                <a:ea typeface="微软雅黑" panose="020B0503020204020204" pitchFamily="34" charset="-122"/>
              </a:rPr>
              <a:t>gaia.cs.umass.edu </a:t>
            </a:r>
          </a:p>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到</a:t>
            </a:r>
            <a:r>
              <a:rPr lang="en-US" altLang="zh-CN" sz="1800" dirty="0">
                <a:solidFill>
                  <a:srgbClr val="CC0000"/>
                </a:solidFill>
                <a:latin typeface="微软雅黑" panose="020B0503020204020204" pitchFamily="34" charset="-122"/>
                <a:ea typeface="微软雅黑" panose="020B0503020204020204" pitchFamily="34" charset="-122"/>
              </a:rPr>
              <a:t> csgw.cs.umass.edu</a:t>
            </a:r>
            <a:r>
              <a:rPr lang="zh-CN" altLang="en-US" sz="1800" dirty="0">
                <a:solidFill>
                  <a:srgbClr val="CC0000"/>
                </a:solidFill>
                <a:latin typeface="微软雅黑" panose="020B0503020204020204" pitchFamily="34" charset="-122"/>
                <a:ea typeface="微软雅黑" panose="020B0503020204020204" pitchFamily="34" charset="-122"/>
              </a:rPr>
              <a:t>进行</a:t>
            </a:r>
            <a:r>
              <a:rPr lang="en-US" altLang="zh-CN" sz="1800" dirty="0">
                <a:solidFill>
                  <a:srgbClr val="CC0000"/>
                </a:solidFill>
                <a:latin typeface="微软雅黑" panose="020B0503020204020204" pitchFamily="34" charset="-122"/>
                <a:ea typeface="微软雅黑" panose="020B0503020204020204" pitchFamily="34" charset="-122"/>
              </a:rPr>
              <a:t>3</a:t>
            </a:r>
            <a:r>
              <a:rPr lang="zh-CN" altLang="en-US" sz="1800" dirty="0">
                <a:solidFill>
                  <a:srgbClr val="CC0000"/>
                </a:solidFill>
                <a:latin typeface="微软雅黑" panose="020B0503020204020204" pitchFamily="34" charset="-122"/>
                <a:ea typeface="微软雅黑" panose="020B0503020204020204" pitchFamily="34" charset="-122"/>
              </a:rPr>
              <a:t>次时延测量</a:t>
            </a:r>
            <a:r>
              <a:rPr lang="en-US" altLang="zh-CN" sz="1800" dirty="0">
                <a:solidFill>
                  <a:srgbClr val="CC0000"/>
                </a:solidFill>
                <a:latin typeface="微软雅黑" panose="020B0503020204020204" pitchFamily="34" charset="-122"/>
                <a:ea typeface="微软雅黑" panose="020B0503020204020204" pitchFamily="34" charset="-122"/>
              </a:rPr>
              <a:t> </a:t>
            </a:r>
          </a:p>
        </p:txBody>
      </p:sp>
      <p:sp>
        <p:nvSpPr>
          <p:cNvPr id="104455" name="Line 8"/>
          <p:cNvSpPr/>
          <p:nvPr/>
        </p:nvSpPr>
        <p:spPr>
          <a:xfrm flipV="1">
            <a:off x="3471863" y="1965325"/>
            <a:ext cx="671512" cy="412750"/>
          </a:xfrm>
          <a:prstGeom prst="line">
            <a:avLst/>
          </a:prstGeom>
          <a:ln w="19050" cap="flat" cmpd="sng">
            <a:solidFill>
              <a:srgbClr val="CC0000"/>
            </a:solidFill>
            <a:prstDash val="solid"/>
            <a:headEnd type="triangle" w="med" len="med"/>
            <a:tailEnd type="none" w="med" len="med"/>
          </a:ln>
        </p:spPr>
        <p:txBody>
          <a:bodyPr/>
          <a:lstStyle/>
          <a:p>
            <a:endParaRPr lang="zh-CN" altLang="en-US"/>
          </a:p>
        </p:txBody>
      </p:sp>
      <p:sp>
        <p:nvSpPr>
          <p:cNvPr id="104456" name="Line 9"/>
          <p:cNvSpPr/>
          <p:nvPr/>
        </p:nvSpPr>
        <p:spPr>
          <a:xfrm flipV="1">
            <a:off x="4011613" y="1954213"/>
            <a:ext cx="139700" cy="404812"/>
          </a:xfrm>
          <a:prstGeom prst="line">
            <a:avLst/>
          </a:prstGeom>
          <a:ln w="19050" cap="flat" cmpd="sng">
            <a:solidFill>
              <a:srgbClr val="CC0000"/>
            </a:solidFill>
            <a:prstDash val="solid"/>
            <a:headEnd type="triangle" w="med" len="med"/>
            <a:tailEnd type="none" w="med" len="med"/>
          </a:ln>
        </p:spPr>
        <p:txBody>
          <a:bodyPr/>
          <a:lstStyle/>
          <a:p>
            <a:endParaRPr lang="zh-CN" altLang="en-US"/>
          </a:p>
        </p:txBody>
      </p:sp>
      <p:sp>
        <p:nvSpPr>
          <p:cNvPr id="104457" name="Line 10"/>
          <p:cNvSpPr/>
          <p:nvPr/>
        </p:nvSpPr>
        <p:spPr>
          <a:xfrm flipH="1" flipV="1">
            <a:off x="4146550" y="1963738"/>
            <a:ext cx="366713" cy="390525"/>
          </a:xfrm>
          <a:prstGeom prst="line">
            <a:avLst/>
          </a:prstGeom>
          <a:ln w="19050" cap="flat" cmpd="sng">
            <a:solidFill>
              <a:srgbClr val="CC0000"/>
            </a:solidFill>
            <a:prstDash val="solid"/>
            <a:headEnd type="triangle" w="med" len="med"/>
            <a:tailEnd type="none" w="med" len="med"/>
          </a:ln>
        </p:spPr>
        <p:txBody>
          <a:bodyPr/>
          <a:lstStyle/>
          <a:p>
            <a:endParaRPr lang="zh-CN" altLang="en-US"/>
          </a:p>
        </p:txBody>
      </p:sp>
      <p:sp>
        <p:nvSpPr>
          <p:cNvPr id="104458" name="Line 11"/>
          <p:cNvSpPr/>
          <p:nvPr/>
        </p:nvSpPr>
        <p:spPr>
          <a:xfrm flipV="1">
            <a:off x="4138613" y="1970088"/>
            <a:ext cx="377825" cy="3175"/>
          </a:xfrm>
          <a:prstGeom prst="line">
            <a:avLst/>
          </a:prstGeom>
          <a:ln w="19050" cap="flat" cmpd="sng">
            <a:solidFill>
              <a:srgbClr val="CC0000"/>
            </a:solidFill>
            <a:prstDash val="solid"/>
            <a:headEnd type="none" w="med" len="med"/>
            <a:tailEnd type="none" w="med" len="med"/>
          </a:ln>
        </p:spPr>
        <p:txBody>
          <a:bodyPr/>
          <a:lstStyle/>
          <a:p>
            <a:endParaRPr lang="zh-CN" altLang="en-US"/>
          </a:p>
        </p:txBody>
      </p:sp>
      <p:sp>
        <p:nvSpPr>
          <p:cNvPr id="104459" name="Text Box 12"/>
          <p:cNvSpPr txBox="1"/>
          <p:nvPr/>
        </p:nvSpPr>
        <p:spPr>
          <a:xfrm>
            <a:off x="2571750" y="5564188"/>
            <a:ext cx="6286500" cy="3667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solidFill>
                  <a:srgbClr val="CC0000"/>
                </a:solidFill>
                <a:latin typeface="微软雅黑" panose="020B0503020204020204" pitchFamily="34" charset="-122"/>
                <a:ea typeface="微软雅黑" panose="020B0503020204020204" pitchFamily="34" charset="-122"/>
              </a:rPr>
              <a:t>*</a:t>
            </a:r>
            <a:r>
              <a:rPr lang="zh-CN" altLang="en-US" sz="1800" dirty="0">
                <a:solidFill>
                  <a:srgbClr val="CC0000"/>
                </a:solidFill>
                <a:latin typeface="微软雅黑" panose="020B0503020204020204" pitchFamily="34" charset="-122"/>
                <a:ea typeface="微软雅黑" panose="020B0503020204020204" pitchFamily="34" charset="-122"/>
              </a:rPr>
              <a:t>表示没有响应（分组丢失，路由器不响应）</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104460" name="Freeform 14"/>
          <p:cNvSpPr/>
          <p:nvPr/>
        </p:nvSpPr>
        <p:spPr>
          <a:xfrm>
            <a:off x="6092825" y="3651250"/>
            <a:ext cx="1012825" cy="246063"/>
          </a:xfrm>
          <a:custGeom>
            <a:avLst/>
            <a:gdLst>
              <a:gd name="txL" fmla="*/ 0 w 638"/>
              <a:gd name="txT" fmla="*/ 0 h 155"/>
              <a:gd name="txR" fmla="*/ 638 w 638"/>
              <a:gd name="txB" fmla="*/ 155 h 155"/>
            </a:gdLst>
            <a:ahLst/>
            <a:cxnLst>
              <a:cxn ang="0">
                <a:pos x="2147483646" y="0"/>
              </a:cxn>
              <a:cxn ang="0">
                <a:pos x="2147483646" y="2147483646"/>
              </a:cxn>
              <a:cxn ang="0">
                <a:pos x="2147483646" y="2147483646"/>
              </a:cxn>
              <a:cxn ang="0">
                <a:pos x="2147483646" y="2147483646"/>
              </a:cxn>
              <a:cxn ang="0">
                <a:pos x="0" y="2147483646"/>
              </a:cxn>
            </a:cxnLst>
            <a:rect l="txL" t="txT" r="txR" b="txB"/>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cap="flat" cmpd="sng">
            <a:solidFill>
              <a:srgbClr val="CC0000">
                <a:alpha val="100000"/>
              </a:srgbClr>
            </a:solidFill>
            <a:prstDash val="solid"/>
            <a:round/>
            <a:headEnd type="none" w="med" len="med"/>
            <a:tailEnd type="triangle" w="med" len="med"/>
          </a:ln>
        </p:spPr>
        <p:txBody>
          <a:bodyPr/>
          <a:lstStyle/>
          <a:p>
            <a:endParaRPr lang="zh-CN" altLang="en-US"/>
          </a:p>
        </p:txBody>
      </p:sp>
      <p:sp>
        <p:nvSpPr>
          <p:cNvPr id="104461" name="Text Box 15"/>
          <p:cNvSpPr txBox="1"/>
          <p:nvPr/>
        </p:nvSpPr>
        <p:spPr>
          <a:xfrm>
            <a:off x="7137400" y="3436938"/>
            <a:ext cx="1841500" cy="7080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solidFill>
                  <a:srgbClr val="CC0000"/>
                </a:solidFill>
                <a:latin typeface="微软雅黑" panose="020B0503020204020204" pitchFamily="34" charset="-122"/>
                <a:ea typeface="微软雅黑" panose="020B0503020204020204" pitchFamily="34" charset="-122"/>
              </a:rPr>
              <a:t>trans-oceanic</a:t>
            </a:r>
          </a:p>
          <a:p>
            <a:pPr marL="0" lvl="0" indent="0">
              <a:lnSpc>
                <a:spcPct val="100000"/>
              </a:lnSpc>
              <a:spcBef>
                <a:spcPct val="0"/>
              </a:spcBef>
              <a:buClrTx/>
              <a:buSzTx/>
              <a:buFontTx/>
              <a:buNone/>
            </a:pPr>
            <a:r>
              <a:rPr lang="en-US" altLang="zh-CN" sz="2000" dirty="0">
                <a:solidFill>
                  <a:srgbClr val="CC0000"/>
                </a:solidFill>
                <a:latin typeface="微软雅黑" panose="020B0503020204020204" pitchFamily="34" charset="-122"/>
                <a:ea typeface="微软雅黑" panose="020B0503020204020204" pitchFamily="34" charset="-122"/>
              </a:rPr>
              <a:t>link</a:t>
            </a:r>
          </a:p>
        </p:txBody>
      </p:sp>
      <p:pic>
        <p:nvPicPr>
          <p:cNvPr id="104462" name="Picture 19" descr="underline_base"/>
          <p:cNvPicPr/>
          <p:nvPr/>
        </p:nvPicPr>
        <p:blipFill>
          <a:blip r:embed="rId3"/>
          <a:stretch>
            <a:fillRect/>
          </a:stretch>
        </p:blipFill>
        <p:spPr>
          <a:xfrm>
            <a:off x="569913" y="815975"/>
            <a:ext cx="6189662" cy="193675"/>
          </a:xfrm>
          <a:prstGeom prst="rect">
            <a:avLst/>
          </a:prstGeom>
          <a:noFill/>
          <a:ln w="9525">
            <a:noFill/>
          </a:ln>
        </p:spPr>
      </p:pic>
      <p:sp>
        <p:nvSpPr>
          <p:cNvPr id="10446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50</a:t>
            </a:fld>
            <a:endParaRPr lang="en-US" altLang="zh-CN" sz="1200" dirty="0">
              <a:latin typeface="微软雅黑" panose="020B0503020204020204" pitchFamily="34" charset="-122"/>
              <a:ea typeface="微软雅黑" panose="020B0503020204020204" pitchFamily="34" charset="-122"/>
            </a:endParaRPr>
          </a:p>
        </p:txBody>
      </p:sp>
      <p:sp>
        <p:nvSpPr>
          <p:cNvPr id="104464" name="TextBox 1"/>
          <p:cNvSpPr txBox="1"/>
          <p:nvPr/>
        </p:nvSpPr>
        <p:spPr>
          <a:xfrm>
            <a:off x="746125" y="6315075"/>
            <a:ext cx="5945188" cy="3079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 Do some traceroutes from exotic countries at www.traceroute.org</a:t>
            </a:r>
          </a:p>
        </p:txBody>
      </p:sp>
      <p:sp>
        <p:nvSpPr>
          <p:cNvPr id="18" name="Rectangle 2"/>
          <p:cNvSpPr txBox="1">
            <a:spLocks noChangeArrowheads="1"/>
          </p:cNvSpPr>
          <p:nvPr/>
        </p:nvSpPr>
        <p:spPr bwMode="auto">
          <a:xfrm>
            <a:off x="276225" y="7938"/>
            <a:ext cx="7772400" cy="11430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ja-JP"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a:t>
            </a:r>
            <a:r>
              <a:rPr kumimoji="0" lang="zh-CN"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真正的“因特网时延和路由</a:t>
            </a:r>
            <a:endParaRPr kumimoji="0" lang="en-US" altLang="zh-CN" sz="40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347"/>
          <p:cNvGrpSpPr/>
          <p:nvPr/>
        </p:nvGrpSpPr>
        <p:grpSpPr>
          <a:xfrm>
            <a:off x="3027363" y="4803775"/>
            <a:ext cx="1284287" cy="715963"/>
            <a:chOff x="1871277" y="1576300"/>
            <a:chExt cx="1128371" cy="437861"/>
          </a:xfrm>
        </p:grpSpPr>
        <p:sp>
          <p:nvSpPr>
            <p:cNvPr id="49" name="Oval 48"/>
            <p:cNvSpPr>
              <a:spLocks noChangeArrowheads="1"/>
            </p:cNvSpPr>
            <p:nvPr/>
          </p:nvSpPr>
          <p:spPr bwMode="auto">
            <a:xfrm flipV="1">
              <a:off x="1874067" y="1694746"/>
              <a:ext cx="1125581" cy="3194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1" name="Oval 50"/>
            <p:cNvSpPr>
              <a:spLocks noChangeArrowheads="1"/>
            </p:cNvSpPr>
            <p:nvPr/>
          </p:nvSpPr>
          <p:spPr bwMode="auto">
            <a:xfrm flipV="1">
              <a:off x="1871277" y="1576300"/>
              <a:ext cx="1125581" cy="3194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53" name="Freeform 52"/>
            <p:cNvSpPr/>
            <p:nvPr/>
          </p:nvSpPr>
          <p:spPr bwMode="auto">
            <a:xfrm>
              <a:off x="2102809" y="1633581"/>
              <a:ext cx="662517" cy="11067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 name="Freeform 53"/>
            <p:cNvSpPr/>
            <p:nvPr/>
          </p:nvSpPr>
          <p:spPr bwMode="auto">
            <a:xfrm>
              <a:off x="2536583" y="1727755"/>
              <a:ext cx="244086" cy="9708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 name="Freeform 54"/>
            <p:cNvSpPr/>
            <p:nvPr/>
          </p:nvSpPr>
          <p:spPr bwMode="auto">
            <a:xfrm>
              <a:off x="2090256" y="1729697"/>
              <a:ext cx="241296" cy="9708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56" name="Straight Connector 55"/>
            <p:cNvCxnSpPr>
              <a:cxnSpLocks noChangeShapeType="1"/>
              <a:endCxn id="51" idx="2"/>
            </p:cNvCxnSpPr>
            <p:nvPr/>
          </p:nvCxnSpPr>
          <p:spPr bwMode="auto">
            <a:xfrm flipH="1" flipV="1">
              <a:off x="1871277" y="1737464"/>
              <a:ext cx="2790" cy="123300"/>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57" name="Straight Connector 56"/>
            <p:cNvCxnSpPr>
              <a:cxnSpLocks noChangeShapeType="1"/>
            </p:cNvCxnSpPr>
            <p:nvPr/>
          </p:nvCxnSpPr>
          <p:spPr bwMode="auto">
            <a:xfrm flipH="1" flipV="1">
              <a:off x="2996858" y="1734552"/>
              <a:ext cx="2790" cy="123300"/>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106499"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06500" name="Rectangle 2"/>
          <p:cNvSpPr>
            <a:spLocks noGrp="1"/>
          </p:cNvSpPr>
          <p:nvPr>
            <p:ph type="title" idx="4294967295"/>
          </p:nvPr>
        </p:nvSpPr>
        <p:spPr>
          <a:xfrm>
            <a:off x="361950" y="128588"/>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丢包</a:t>
            </a:r>
            <a:endParaRPr lang="en-US" altLang="zh-CN" dirty="0">
              <a:latin typeface="微软雅黑" panose="020B0503020204020204" pitchFamily="34" charset="-122"/>
              <a:ea typeface="微软雅黑" panose="020B0503020204020204" pitchFamily="34" charset="-122"/>
            </a:endParaRPr>
          </a:p>
        </p:txBody>
      </p:sp>
      <p:sp>
        <p:nvSpPr>
          <p:cNvPr id="106501" name="Rectangle 3"/>
          <p:cNvSpPr>
            <a:spLocks noGrp="1"/>
          </p:cNvSpPr>
          <p:nvPr>
            <p:ph type="body" idx="4294967295"/>
          </p:nvPr>
        </p:nvSpPr>
        <p:spPr>
          <a:xfrm>
            <a:off x="138113" y="1141413"/>
            <a:ext cx="8394700" cy="4648200"/>
          </a:xfrm>
          <a:ln/>
        </p:spPr>
        <p:txBody>
          <a:bodyPr vert="horz" wrap="square" lIns="91440" tIns="45720" rIns="91440" bIns="45720" anchor="t" anchorCtr="0"/>
          <a:lstStyle/>
          <a:p>
            <a:pPr marL="287655" indent="-287655" eaLnBrk="1" hangingPunct="1"/>
            <a:r>
              <a:rPr lang="zh-CN" altLang="en-US" dirty="0">
                <a:latin typeface="微软雅黑" panose="020B0503020204020204" pitchFamily="34" charset="-122"/>
                <a:ea typeface="微软雅黑" panose="020B0503020204020204" pitchFamily="34" charset="-122"/>
              </a:rPr>
              <a:t>一条链路前的队列只有有限容量</a:t>
            </a:r>
            <a:endParaRPr lang="en-US" altLang="zh-CN" dirty="0">
              <a:latin typeface="微软雅黑" panose="020B0503020204020204" pitchFamily="34" charset="-122"/>
              <a:ea typeface="微软雅黑" panose="020B0503020204020204" pitchFamily="34" charset="-122"/>
            </a:endParaRPr>
          </a:p>
          <a:p>
            <a:pPr marL="287655" indent="-287655" eaLnBrk="1" hangingPunct="1"/>
            <a:r>
              <a:rPr lang="zh-CN" altLang="en-US" dirty="0">
                <a:latin typeface="微软雅黑" panose="020B0503020204020204" pitchFamily="34" charset="-122"/>
                <a:ea typeface="微软雅黑" panose="020B0503020204020204" pitchFamily="34" charset="-122"/>
              </a:rPr>
              <a:t>如果队列已满，再到达的分组将被路由器丢弃</a:t>
            </a:r>
            <a:endParaRPr lang="en-US" altLang="zh-CN" dirty="0">
              <a:latin typeface="微软雅黑" panose="020B0503020204020204" pitchFamily="34" charset="-122"/>
              <a:ea typeface="微软雅黑" panose="020B0503020204020204" pitchFamily="34" charset="-122"/>
            </a:endParaRPr>
          </a:p>
          <a:p>
            <a:pPr marL="287655" indent="-287655" eaLnBrk="1" hangingPunct="1"/>
            <a:r>
              <a:rPr lang="zh-CN" altLang="en-US" dirty="0">
                <a:latin typeface="微软雅黑" panose="020B0503020204020204" pitchFamily="34" charset="-122"/>
                <a:ea typeface="微软雅黑" panose="020B0503020204020204" pitchFamily="34" charset="-122"/>
              </a:rPr>
              <a:t>丢失的分组可能被前一个节点重传，或被源主机重传，或者根本不重传</a:t>
            </a:r>
            <a:endParaRPr lang="en-US" altLang="zh-CN" dirty="0">
              <a:latin typeface="微软雅黑" panose="020B0503020204020204" pitchFamily="34" charset="-122"/>
              <a:ea typeface="微软雅黑" panose="020B0503020204020204" pitchFamily="34" charset="-122"/>
            </a:endParaRPr>
          </a:p>
        </p:txBody>
      </p:sp>
      <p:sp>
        <p:nvSpPr>
          <p:cNvPr id="106502" name="Rectangle 7"/>
          <p:cNvSpPr/>
          <p:nvPr/>
        </p:nvSpPr>
        <p:spPr>
          <a:xfrm>
            <a:off x="3092450" y="4999038"/>
            <a:ext cx="1198563" cy="263525"/>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03" name="Line 23"/>
          <p:cNvSpPr/>
          <p:nvPr/>
        </p:nvSpPr>
        <p:spPr>
          <a:xfrm>
            <a:off x="2400300" y="4765675"/>
            <a:ext cx="698500" cy="333375"/>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06504" name="Line 24"/>
          <p:cNvSpPr/>
          <p:nvPr/>
        </p:nvSpPr>
        <p:spPr>
          <a:xfrm flipV="1">
            <a:off x="2689225" y="5159375"/>
            <a:ext cx="411163" cy="52546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06505" name="Line 25"/>
          <p:cNvSpPr/>
          <p:nvPr/>
        </p:nvSpPr>
        <p:spPr>
          <a:xfrm>
            <a:off x="4286250" y="5162550"/>
            <a:ext cx="1933575" cy="9525"/>
          </a:xfrm>
          <a:prstGeom prst="line">
            <a:avLst/>
          </a:prstGeom>
          <a:ln w="19050" cap="flat" cmpd="sng">
            <a:solidFill>
              <a:schemeClr val="tx1"/>
            </a:solidFill>
            <a:prstDash val="solid"/>
            <a:headEnd type="none" w="med" len="med"/>
            <a:tailEnd type="triangle" w="med" len="med"/>
          </a:ln>
        </p:spPr>
        <p:txBody>
          <a:bodyPr/>
          <a:lstStyle/>
          <a:p>
            <a:endParaRPr lang="zh-CN" altLang="en-US"/>
          </a:p>
        </p:txBody>
      </p:sp>
      <p:sp>
        <p:nvSpPr>
          <p:cNvPr id="106506" name="Rectangle 28"/>
          <p:cNvSpPr/>
          <p:nvPr/>
        </p:nvSpPr>
        <p:spPr>
          <a:xfrm>
            <a:off x="5205413" y="49625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07" name="Rectangle 29"/>
          <p:cNvSpPr/>
          <p:nvPr/>
        </p:nvSpPr>
        <p:spPr>
          <a:xfrm>
            <a:off x="3952875" y="5033963"/>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08" name="Rectangle 30"/>
          <p:cNvSpPr/>
          <p:nvPr/>
        </p:nvSpPr>
        <p:spPr>
          <a:xfrm>
            <a:off x="4114800" y="5033963"/>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09" name="Rectangle 31"/>
          <p:cNvSpPr/>
          <p:nvPr/>
        </p:nvSpPr>
        <p:spPr>
          <a:xfrm>
            <a:off x="2865438" y="538162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10" name="Line 33"/>
          <p:cNvSpPr/>
          <p:nvPr/>
        </p:nvSpPr>
        <p:spPr>
          <a:xfrm flipV="1">
            <a:off x="2835275" y="5227638"/>
            <a:ext cx="106363" cy="146050"/>
          </a:xfrm>
          <a:prstGeom prst="line">
            <a:avLst/>
          </a:prstGeom>
          <a:ln w="9525" cap="flat" cmpd="sng">
            <a:solidFill>
              <a:schemeClr val="tx1"/>
            </a:solidFill>
            <a:prstDash val="solid"/>
            <a:headEnd type="none" w="med" len="med"/>
            <a:tailEnd type="triangle" w="med" len="med"/>
          </a:ln>
        </p:spPr>
        <p:txBody>
          <a:bodyPr/>
          <a:lstStyle/>
          <a:p>
            <a:endParaRPr lang="zh-CN" altLang="en-US"/>
          </a:p>
        </p:txBody>
      </p:sp>
      <p:sp>
        <p:nvSpPr>
          <p:cNvPr id="106511" name="Text Box 35"/>
          <p:cNvSpPr txBox="1"/>
          <p:nvPr/>
        </p:nvSpPr>
        <p:spPr>
          <a:xfrm>
            <a:off x="1417638" y="4294188"/>
            <a:ext cx="401637"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6600"/>
                </a:solidFill>
                <a:latin typeface="微软雅黑" panose="020B0503020204020204" pitchFamily="34" charset="-122"/>
                <a:ea typeface="微软雅黑" panose="020B0503020204020204" pitchFamily="34" charset="-122"/>
              </a:rPr>
              <a:t>A</a:t>
            </a:r>
          </a:p>
        </p:txBody>
      </p:sp>
      <p:sp>
        <p:nvSpPr>
          <p:cNvPr id="106512" name="Text Box 36"/>
          <p:cNvSpPr txBox="1"/>
          <p:nvPr/>
        </p:nvSpPr>
        <p:spPr>
          <a:xfrm>
            <a:off x="1738313" y="5280025"/>
            <a:ext cx="376237"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000099"/>
                </a:solidFill>
                <a:latin typeface="微软雅黑" panose="020B0503020204020204" pitchFamily="34" charset="-122"/>
                <a:ea typeface="微软雅黑" panose="020B0503020204020204" pitchFamily="34" charset="-122"/>
              </a:rPr>
              <a:t>B</a:t>
            </a:r>
          </a:p>
        </p:txBody>
      </p:sp>
      <p:sp>
        <p:nvSpPr>
          <p:cNvPr id="106513" name="Text Box 40"/>
          <p:cNvSpPr txBox="1"/>
          <p:nvPr/>
        </p:nvSpPr>
        <p:spPr>
          <a:xfrm>
            <a:off x="4765675" y="4203700"/>
            <a:ext cx="1338263"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分组被传输</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106514" name="Line 41"/>
          <p:cNvSpPr/>
          <p:nvPr/>
        </p:nvSpPr>
        <p:spPr>
          <a:xfrm rot="-10800000" flipV="1">
            <a:off x="4329113" y="4495800"/>
            <a:ext cx="681037" cy="565150"/>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106515" name="Rectangle 56"/>
          <p:cNvSpPr/>
          <p:nvPr/>
        </p:nvSpPr>
        <p:spPr>
          <a:xfrm>
            <a:off x="3789363" y="50323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16" name="Rectangle 57"/>
          <p:cNvSpPr/>
          <p:nvPr/>
        </p:nvSpPr>
        <p:spPr>
          <a:xfrm>
            <a:off x="3627438" y="5035550"/>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17" name="Rectangle 58"/>
          <p:cNvSpPr/>
          <p:nvPr/>
        </p:nvSpPr>
        <p:spPr>
          <a:xfrm>
            <a:off x="3462338" y="50323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18" name="Rectangle 59"/>
          <p:cNvSpPr/>
          <p:nvPr/>
        </p:nvSpPr>
        <p:spPr>
          <a:xfrm>
            <a:off x="3298825" y="5032375"/>
            <a:ext cx="147638"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19" name="Rectangle 61"/>
          <p:cNvSpPr/>
          <p:nvPr/>
        </p:nvSpPr>
        <p:spPr>
          <a:xfrm>
            <a:off x="3133725" y="5033963"/>
            <a:ext cx="147638"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20" name="Rectangle 62"/>
          <p:cNvSpPr/>
          <p:nvPr/>
        </p:nvSpPr>
        <p:spPr>
          <a:xfrm>
            <a:off x="3105150" y="5010150"/>
            <a:ext cx="1171575" cy="242888"/>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106521" name="Line 63"/>
          <p:cNvSpPr/>
          <p:nvPr/>
        </p:nvSpPr>
        <p:spPr>
          <a:xfrm rot="10800000">
            <a:off x="3092450" y="5502275"/>
            <a:ext cx="687388" cy="331788"/>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106522" name="Text Box 64"/>
          <p:cNvSpPr txBox="1"/>
          <p:nvPr/>
        </p:nvSpPr>
        <p:spPr>
          <a:xfrm>
            <a:off x="3708400" y="5661025"/>
            <a:ext cx="2492375" cy="64611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分组到达已满的缓冲区</a:t>
            </a:r>
            <a:endParaRPr lang="en-US" altLang="zh-CN" sz="1800" dirty="0">
              <a:solidFill>
                <a:srgbClr val="CC0000"/>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1800" i="1" dirty="0">
                <a:solidFill>
                  <a:srgbClr val="CC0000"/>
                </a:solidFill>
                <a:latin typeface="微软雅黑" panose="020B0503020204020204" pitchFamily="34" charset="-122"/>
                <a:ea typeface="微软雅黑" panose="020B0503020204020204" pitchFamily="34" charset="-122"/>
              </a:rPr>
              <a:t>被丢弃</a:t>
            </a:r>
            <a:endParaRPr lang="en-US" altLang="zh-CN" sz="1800" i="1" dirty="0">
              <a:solidFill>
                <a:srgbClr val="CC0000"/>
              </a:solidFill>
              <a:latin typeface="微软雅黑" panose="020B0503020204020204" pitchFamily="34" charset="-122"/>
              <a:ea typeface="微软雅黑" panose="020B0503020204020204" pitchFamily="34" charset="-122"/>
            </a:endParaRPr>
          </a:p>
        </p:txBody>
      </p:sp>
      <p:sp>
        <p:nvSpPr>
          <p:cNvPr id="106523" name="Text Box 65"/>
          <p:cNvSpPr txBox="1"/>
          <p:nvPr/>
        </p:nvSpPr>
        <p:spPr>
          <a:xfrm>
            <a:off x="2466975" y="4321175"/>
            <a:ext cx="1954213" cy="36988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800" dirty="0">
                <a:solidFill>
                  <a:srgbClr val="CC0000"/>
                </a:solidFill>
                <a:latin typeface="微软雅黑" panose="020B0503020204020204" pitchFamily="34" charset="-122"/>
                <a:ea typeface="微软雅黑" panose="020B0503020204020204" pitchFamily="34" charset="-122"/>
              </a:rPr>
              <a:t>缓冲区</a:t>
            </a:r>
            <a:r>
              <a:rPr lang="en-US" altLang="zh-CN" sz="1800" dirty="0">
                <a:solidFill>
                  <a:srgbClr val="CC0000"/>
                </a:solidFill>
                <a:latin typeface="微软雅黑" panose="020B0503020204020204" pitchFamily="34" charset="-122"/>
                <a:ea typeface="微软雅黑" panose="020B0503020204020204" pitchFamily="34" charset="-122"/>
              </a:rPr>
              <a:t>(</a:t>
            </a:r>
            <a:r>
              <a:rPr lang="zh-CN" altLang="en-US" sz="1800" dirty="0">
                <a:solidFill>
                  <a:srgbClr val="CC0000"/>
                </a:solidFill>
                <a:latin typeface="微软雅黑" panose="020B0503020204020204" pitchFamily="34" charset="-122"/>
                <a:ea typeface="微软雅黑" panose="020B0503020204020204" pitchFamily="34" charset="-122"/>
              </a:rPr>
              <a:t>等待区域</a:t>
            </a:r>
            <a:r>
              <a:rPr lang="en-US" altLang="zh-CN" sz="1800" dirty="0">
                <a:solidFill>
                  <a:srgbClr val="CC0000"/>
                </a:solidFill>
                <a:latin typeface="微软雅黑" panose="020B0503020204020204" pitchFamily="34" charset="-122"/>
                <a:ea typeface="微软雅黑" panose="020B0503020204020204" pitchFamily="34" charset="-122"/>
              </a:rPr>
              <a:t>)</a:t>
            </a:r>
          </a:p>
        </p:txBody>
      </p:sp>
      <p:sp>
        <p:nvSpPr>
          <p:cNvPr id="106524" name="Line 66"/>
          <p:cNvSpPr/>
          <p:nvPr/>
        </p:nvSpPr>
        <p:spPr>
          <a:xfrm>
            <a:off x="3238500" y="4630738"/>
            <a:ext cx="0" cy="333375"/>
          </a:xfrm>
          <a:prstGeom prst="line">
            <a:avLst/>
          </a:prstGeom>
          <a:ln w="9525" cap="flat" cmpd="sng">
            <a:solidFill>
              <a:srgbClr val="CC0000"/>
            </a:solidFill>
            <a:prstDash val="solid"/>
            <a:headEnd type="none" w="med" len="med"/>
            <a:tailEnd type="none" w="med" len="med"/>
          </a:ln>
        </p:spPr>
        <p:txBody>
          <a:bodyPr/>
          <a:lstStyle/>
          <a:p>
            <a:endParaRPr lang="zh-CN" altLang="en-US"/>
          </a:p>
        </p:txBody>
      </p:sp>
      <p:pic>
        <p:nvPicPr>
          <p:cNvPr id="106525" name="Picture 47" descr="underline_base"/>
          <p:cNvPicPr/>
          <p:nvPr/>
        </p:nvPicPr>
        <p:blipFill>
          <a:blip r:embed="rId3"/>
          <a:stretch>
            <a:fillRect/>
          </a:stretch>
        </p:blipFill>
        <p:spPr>
          <a:xfrm>
            <a:off x="430213" y="931863"/>
            <a:ext cx="2913062" cy="160337"/>
          </a:xfrm>
          <a:prstGeom prst="rect">
            <a:avLst/>
          </a:prstGeom>
          <a:noFill/>
          <a:ln w="9525">
            <a:noFill/>
          </a:ln>
        </p:spPr>
      </p:pic>
      <p:grpSp>
        <p:nvGrpSpPr>
          <p:cNvPr id="106526" name="Group 48"/>
          <p:cNvGrpSpPr/>
          <p:nvPr/>
        </p:nvGrpSpPr>
        <p:grpSpPr>
          <a:xfrm>
            <a:off x="1593850" y="4314825"/>
            <a:ext cx="820738" cy="688975"/>
            <a:chOff x="-44" y="1473"/>
            <a:chExt cx="981" cy="1105"/>
          </a:xfrm>
        </p:grpSpPr>
        <p:pic>
          <p:nvPicPr>
            <p:cNvPr id="106532" name="Picture 49"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06533" name="Freeform 50"/>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06527" name="Group 51"/>
          <p:cNvGrpSpPr/>
          <p:nvPr/>
        </p:nvGrpSpPr>
        <p:grpSpPr>
          <a:xfrm>
            <a:off x="1922463" y="5305425"/>
            <a:ext cx="820737" cy="688975"/>
            <a:chOff x="-44" y="1473"/>
            <a:chExt cx="981" cy="1105"/>
          </a:xfrm>
        </p:grpSpPr>
        <p:pic>
          <p:nvPicPr>
            <p:cNvPr id="106530" name="Picture 52"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06531" name="Freeform 53"/>
            <p:cNvSpPr/>
            <p:nvPr/>
          </p:nvSpPr>
          <p:spPr>
            <a:xfrm flipH="1">
              <a:off x="374" y="1579"/>
              <a:ext cx="477" cy="506"/>
            </a:xfrm>
            <a:custGeom>
              <a:avLst/>
              <a:gdLst>
                <a:gd name="txL" fmla="*/ 0 w 356"/>
                <a:gd name="txT" fmla="*/ 0 h 368"/>
                <a:gd name="txR" fmla="*/ 356 w 356"/>
                <a:gd name="txB" fmla="*/ 368 h 368"/>
              </a:gdLst>
              <a:ahLst/>
              <a:cxnLst>
                <a:cxn ang="0">
                  <a:pos x="0" y="0"/>
                </a:cxn>
                <a:cxn ang="0">
                  <a:pos x="77884" y="5998"/>
                </a:cxn>
                <a:cxn ang="0">
                  <a:pos x="92393" y="124961"/>
                </a:cxn>
                <a:cxn ang="0">
                  <a:pos x="20362" y="15628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0652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51</a:t>
            </a:fld>
            <a:endParaRPr lang="en-US" altLang="zh-CN" sz="1200" dirty="0">
              <a:latin typeface="微软雅黑" panose="020B0503020204020204" pitchFamily="34" charset="-122"/>
              <a:ea typeface="微软雅黑" panose="020B0503020204020204" pitchFamily="34" charset="-122"/>
            </a:endParaRPr>
          </a:p>
        </p:txBody>
      </p:sp>
      <p:sp>
        <p:nvSpPr>
          <p:cNvPr id="106529" name="TextBox 1"/>
          <p:cNvSpPr txBox="1"/>
          <p:nvPr/>
        </p:nvSpPr>
        <p:spPr>
          <a:xfrm>
            <a:off x="461963" y="6402388"/>
            <a:ext cx="6762750" cy="3079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 Check out the Java applet for an interactive animation on queuing and loss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08547" name="AutoShape 327"/>
          <p:cNvSpPr/>
          <p:nvPr/>
        </p:nvSpPr>
        <p:spPr>
          <a:xfrm>
            <a:off x="401638" y="3671888"/>
            <a:ext cx="500062" cy="581025"/>
          </a:xfrm>
          <a:prstGeom prst="can">
            <a:avLst>
              <a:gd name="adj" fmla="val 23491"/>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548" name="Group 64"/>
          <p:cNvGrpSpPr/>
          <p:nvPr/>
        </p:nvGrpSpPr>
        <p:grpSpPr>
          <a:xfrm>
            <a:off x="974725" y="4071938"/>
            <a:ext cx="352425" cy="876300"/>
            <a:chOff x="4140" y="429"/>
            <a:chExt cx="1425" cy="2396"/>
          </a:xfrm>
        </p:grpSpPr>
        <p:sp>
          <p:nvSpPr>
            <p:cNvPr id="108594" name="Freeform 65"/>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08595" name="Rectangle 66"/>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596" name="Freeform 67"/>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08597" name="Freeform 68"/>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8598" name="Rectangle 69"/>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599" name="Group 70"/>
            <p:cNvGrpSpPr/>
            <p:nvPr/>
          </p:nvGrpSpPr>
          <p:grpSpPr>
            <a:xfrm>
              <a:off x="4749" y="668"/>
              <a:ext cx="581" cy="145"/>
              <a:chOff x="614" y="2568"/>
              <a:chExt cx="725" cy="139"/>
            </a:xfrm>
          </p:grpSpPr>
          <p:sp>
            <p:nvSpPr>
              <p:cNvPr id="108624" name="AutoShape 71"/>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25" name="AutoShape 72"/>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8600" name="Rectangle 73"/>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601" name="Group 74"/>
            <p:cNvGrpSpPr/>
            <p:nvPr/>
          </p:nvGrpSpPr>
          <p:grpSpPr>
            <a:xfrm>
              <a:off x="4747" y="994"/>
              <a:ext cx="581" cy="134"/>
              <a:chOff x="614" y="2568"/>
              <a:chExt cx="725" cy="139"/>
            </a:xfrm>
          </p:grpSpPr>
          <p:sp>
            <p:nvSpPr>
              <p:cNvPr id="108622" name="AutoShape 75"/>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23" name="AutoShape 76"/>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8602" name="Rectangle 77"/>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03" name="Rectangle 78"/>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604" name="Group 79"/>
            <p:cNvGrpSpPr/>
            <p:nvPr/>
          </p:nvGrpSpPr>
          <p:grpSpPr>
            <a:xfrm>
              <a:off x="4735" y="1627"/>
              <a:ext cx="582" cy="151"/>
              <a:chOff x="614" y="2568"/>
              <a:chExt cx="725" cy="139"/>
            </a:xfrm>
          </p:grpSpPr>
          <p:sp>
            <p:nvSpPr>
              <p:cNvPr id="108620" name="AutoShape 80"/>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21" name="AutoShape 81"/>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8605" name="Freeform 82"/>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08606" name="Group 83"/>
            <p:cNvGrpSpPr/>
            <p:nvPr/>
          </p:nvGrpSpPr>
          <p:grpSpPr>
            <a:xfrm>
              <a:off x="4739" y="1327"/>
              <a:ext cx="582" cy="139"/>
              <a:chOff x="614" y="2568"/>
              <a:chExt cx="725" cy="139"/>
            </a:xfrm>
          </p:grpSpPr>
          <p:sp>
            <p:nvSpPr>
              <p:cNvPr id="108618" name="AutoShape 84"/>
              <p:cNvSpPr/>
              <p:nvPr/>
            </p:nvSpPr>
            <p:spPr>
              <a:xfrm>
                <a:off x="611" y="2568"/>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9" name="AutoShape 8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8607" name="Rectangle 8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08" name="Freeform 87"/>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8609" name="Freeform 88"/>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8610" name="Oval 89"/>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1" name="Freeform 90"/>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08612" name="AutoShape 91"/>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3" name="AutoShape 92"/>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4" name="Oval 93"/>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5" name="Oval 94"/>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08616" name="Oval 95"/>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617" name="Rectangle 96"/>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08549" name="Group 61"/>
          <p:cNvGrpSpPr/>
          <p:nvPr/>
        </p:nvGrpSpPr>
        <p:grpSpPr>
          <a:xfrm flipH="1">
            <a:off x="7948613" y="4133850"/>
            <a:ext cx="1192212" cy="1171575"/>
            <a:chOff x="-44" y="1473"/>
            <a:chExt cx="981" cy="1105"/>
          </a:xfrm>
        </p:grpSpPr>
        <p:pic>
          <p:nvPicPr>
            <p:cNvPr id="108592" name="Picture 6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08593" name="Freeform 6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08550" name="Rectangle 2"/>
          <p:cNvSpPr>
            <a:spLocks noGrp="1"/>
          </p:cNvSpPr>
          <p:nvPr>
            <p:ph type="title" idx="4294967295"/>
          </p:nvPr>
        </p:nvSpPr>
        <p:spPr>
          <a:xfrm>
            <a:off x="347663" y="114300"/>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吞吐量</a:t>
            </a:r>
            <a:endParaRPr lang="en-US" altLang="zh-CN" dirty="0">
              <a:latin typeface="微软雅黑" panose="020B0503020204020204" pitchFamily="34" charset="-122"/>
              <a:ea typeface="微软雅黑" panose="020B0503020204020204" pitchFamily="34" charset="-122"/>
            </a:endParaRPr>
          </a:p>
        </p:txBody>
      </p:sp>
      <p:sp>
        <p:nvSpPr>
          <p:cNvPr id="108551" name="Rectangle 3"/>
          <p:cNvSpPr>
            <a:spLocks noGrp="1"/>
          </p:cNvSpPr>
          <p:nvPr>
            <p:ph type="body" idx="4294967295"/>
          </p:nvPr>
        </p:nvSpPr>
        <p:spPr>
          <a:xfrm>
            <a:off x="519113" y="1447800"/>
            <a:ext cx="7772400" cy="1779588"/>
          </a:xfrm>
          <a:ln/>
        </p:spPr>
        <p:txBody>
          <a:bodyPr vert="horz" wrap="square" lIns="91440" tIns="45720" rIns="91440" bIns="45720" anchor="t" anchorCtr="0"/>
          <a:lstStyle/>
          <a:p>
            <a:pPr marL="287655" indent="-287655" eaLnBrk="1" hangingPunct="1"/>
            <a:r>
              <a:rPr lang="zh-CN" altLang="en-US" i="1" dirty="0">
                <a:solidFill>
                  <a:srgbClr val="CC0000"/>
                </a:solidFill>
                <a:latin typeface="微软雅黑" panose="020B0503020204020204" pitchFamily="34" charset="-122"/>
                <a:ea typeface="微软雅黑" panose="020B0503020204020204" pitchFamily="34" charset="-122"/>
              </a:rPr>
              <a:t>吞吐量：</a:t>
            </a:r>
            <a:r>
              <a:rPr lang="zh-CN" altLang="en-US" dirty="0">
                <a:latin typeface="微软雅黑" panose="020B0503020204020204" pitchFamily="34" charset="-122"/>
                <a:ea typeface="微软雅黑" panose="020B0503020204020204" pitchFamily="34" charset="-122"/>
              </a:rPr>
              <a:t>发送方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接收方之间传输比特的速率（比特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时间单位）</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i="1" dirty="0">
                <a:solidFill>
                  <a:srgbClr val="CC0000"/>
                </a:solidFill>
                <a:latin typeface="微软雅黑" panose="020B0503020204020204" pitchFamily="34" charset="-122"/>
                <a:ea typeface="微软雅黑" panose="020B0503020204020204" pitchFamily="34" charset="-122"/>
              </a:rPr>
              <a:t>瞬时：</a:t>
            </a:r>
            <a:r>
              <a:rPr lang="zh-CN" altLang="en-US" dirty="0">
                <a:latin typeface="微软雅黑" panose="020B0503020204020204" pitchFamily="34" charset="-122"/>
                <a:ea typeface="微软雅黑" panose="020B0503020204020204" pitchFamily="34" charset="-122"/>
              </a:rPr>
              <a:t>给定时间点的速率</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i="1" dirty="0">
                <a:solidFill>
                  <a:srgbClr val="CC0000"/>
                </a:solidFill>
                <a:latin typeface="微软雅黑" panose="020B0503020204020204" pitchFamily="34" charset="-122"/>
                <a:ea typeface="微软雅黑" panose="020B0503020204020204" pitchFamily="34" charset="-122"/>
              </a:rPr>
              <a:t>平均：</a:t>
            </a:r>
            <a:r>
              <a:rPr lang="zh-CN" altLang="en-US" dirty="0">
                <a:latin typeface="微软雅黑" panose="020B0503020204020204" pitchFamily="34" charset="-122"/>
                <a:ea typeface="微软雅黑" panose="020B0503020204020204" pitchFamily="34" charset="-122"/>
              </a:rPr>
              <a:t>较长一段时间的平均速率</a:t>
            </a:r>
            <a:endParaRPr lang="en-US" altLang="zh-CN" dirty="0">
              <a:latin typeface="微软雅黑" panose="020B0503020204020204" pitchFamily="34" charset="-122"/>
              <a:ea typeface="微软雅黑" panose="020B0503020204020204" pitchFamily="34" charset="-122"/>
            </a:endParaRPr>
          </a:p>
        </p:txBody>
      </p:sp>
      <p:sp>
        <p:nvSpPr>
          <p:cNvPr id="108552" name="Text Box 325"/>
          <p:cNvSpPr txBox="1"/>
          <p:nvPr/>
        </p:nvSpPr>
        <p:spPr>
          <a:xfrm>
            <a:off x="452438" y="5080000"/>
            <a:ext cx="1403350" cy="14001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服务器，有一个 </a:t>
            </a:r>
            <a:r>
              <a:rPr lang="en-US" altLang="zh-CN" sz="2000" dirty="0">
                <a:latin typeface="微软雅黑" panose="020B0503020204020204" pitchFamily="34" charset="-122"/>
                <a:ea typeface="微软雅黑" panose="020B0503020204020204" pitchFamily="34" charset="-122"/>
              </a:rPr>
              <a:t>F bit</a:t>
            </a:r>
            <a:r>
              <a:rPr lang="zh-CN" altLang="en-US" sz="2000" dirty="0">
                <a:latin typeface="微软雅黑" panose="020B0503020204020204" pitchFamily="34" charset="-122"/>
                <a:ea typeface="微软雅黑" panose="020B0503020204020204" pitchFamily="34" charset="-122"/>
              </a:rPr>
              <a:t>的文件要发送给客户端</a:t>
            </a:r>
            <a:endParaRPr lang="en-US" altLang="zh-CN" sz="2000" dirty="0">
              <a:latin typeface="微软雅黑" panose="020B0503020204020204" pitchFamily="34" charset="-122"/>
              <a:ea typeface="微软雅黑" panose="020B0503020204020204" pitchFamily="34" charset="-122"/>
            </a:endParaRPr>
          </a:p>
        </p:txBody>
      </p:sp>
      <p:sp>
        <p:nvSpPr>
          <p:cNvPr id="108553" name="Text Box 328"/>
          <p:cNvSpPr txBox="1"/>
          <p:nvPr/>
        </p:nvSpPr>
        <p:spPr>
          <a:xfrm>
            <a:off x="2628900" y="5172075"/>
            <a:ext cx="1635125" cy="61436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链路容量：</a:t>
            </a:r>
            <a:r>
              <a:rPr lang="en-US" altLang="zh-CN" sz="2000" dirty="0">
                <a:latin typeface="微软雅黑" panose="020B0503020204020204" pitchFamily="34" charset="-122"/>
                <a:ea typeface="微软雅黑" panose="020B0503020204020204" pitchFamily="34" charset="-122"/>
              </a:rPr>
              <a:t> R</a:t>
            </a:r>
            <a:r>
              <a:rPr lang="en-US" altLang="zh-CN" baseline="-25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a:t>
            </a:r>
          </a:p>
        </p:txBody>
      </p:sp>
      <p:sp>
        <p:nvSpPr>
          <p:cNvPr id="108554" name="Text Box 329"/>
          <p:cNvSpPr txBox="1"/>
          <p:nvPr/>
        </p:nvSpPr>
        <p:spPr>
          <a:xfrm>
            <a:off x="5634038" y="5072063"/>
            <a:ext cx="1468437" cy="6159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zh-CN" altLang="en-US" sz="2000" dirty="0">
                <a:latin typeface="微软雅黑" panose="020B0503020204020204" pitchFamily="34" charset="-122"/>
                <a:ea typeface="微软雅黑" panose="020B0503020204020204" pitchFamily="34" charset="-122"/>
              </a:rPr>
              <a:t>链路容量：</a:t>
            </a:r>
            <a:endParaRPr lang="en-US" altLang="zh-CN" sz="2000" dirty="0">
              <a:latin typeface="微软雅黑" panose="020B0503020204020204" pitchFamily="34" charset="-122"/>
              <a:ea typeface="微软雅黑" panose="020B0503020204020204" pitchFamily="34" charset="-122"/>
            </a:endParaRPr>
          </a:p>
          <a:p>
            <a:pPr marL="0" lvl="0" indent="0" algn="ctr">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c</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a:t>
            </a:r>
          </a:p>
        </p:txBody>
      </p:sp>
      <p:sp>
        <p:nvSpPr>
          <p:cNvPr id="108555" name="Line 337"/>
          <p:cNvSpPr/>
          <p:nvPr/>
        </p:nvSpPr>
        <p:spPr>
          <a:xfrm flipH="1" flipV="1">
            <a:off x="2997200" y="4806950"/>
            <a:ext cx="282575" cy="303213"/>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108556" name="Line 347"/>
          <p:cNvSpPr/>
          <p:nvPr/>
        </p:nvSpPr>
        <p:spPr>
          <a:xfrm flipH="1" flipV="1">
            <a:off x="6119813" y="4876800"/>
            <a:ext cx="193675" cy="203200"/>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108557" name="Line 352"/>
          <p:cNvSpPr/>
          <p:nvPr/>
        </p:nvSpPr>
        <p:spPr>
          <a:xfrm flipH="1">
            <a:off x="801688" y="4716463"/>
            <a:ext cx="11112" cy="411162"/>
          </a:xfrm>
          <a:prstGeom prst="line">
            <a:avLst/>
          </a:prstGeom>
          <a:ln w="9525" cap="flat" cmpd="sng">
            <a:solidFill>
              <a:srgbClr val="CC0000"/>
            </a:solidFill>
            <a:prstDash val="solid"/>
            <a:headEnd type="none" w="med" len="med"/>
            <a:tailEnd type="none" w="med" len="med"/>
          </a:ln>
        </p:spPr>
        <p:txBody>
          <a:bodyPr/>
          <a:lstStyle/>
          <a:p>
            <a:endParaRPr lang="zh-CN" altLang="en-US"/>
          </a:p>
        </p:txBody>
      </p:sp>
      <p:sp>
        <p:nvSpPr>
          <p:cNvPr id="108558" name="Line 321"/>
          <p:cNvSpPr/>
          <p:nvPr/>
        </p:nvSpPr>
        <p:spPr>
          <a:xfrm>
            <a:off x="1441450" y="4530725"/>
            <a:ext cx="6316663"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108559" name="Group 246"/>
          <p:cNvGrpSpPr/>
          <p:nvPr/>
        </p:nvGrpSpPr>
        <p:grpSpPr>
          <a:xfrm>
            <a:off x="3806825" y="4394200"/>
            <a:ext cx="1055688" cy="360363"/>
            <a:chOff x="3600" y="219"/>
            <a:chExt cx="360" cy="175"/>
          </a:xfrm>
        </p:grpSpPr>
        <p:sp>
          <p:nvSpPr>
            <p:cNvPr id="108579" name="Oval 24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580" name="Line 248"/>
            <p:cNvSpPr/>
            <p:nvPr/>
          </p:nvSpPr>
          <p:spPr>
            <a:xfrm>
              <a:off x="3603"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8581" name="Line 249"/>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8582" name="Rectangle 250"/>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583" name="Oval 25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584" name="Group 252"/>
            <p:cNvGrpSpPr/>
            <p:nvPr/>
          </p:nvGrpSpPr>
          <p:grpSpPr>
            <a:xfrm>
              <a:off x="3686" y="244"/>
              <a:ext cx="177" cy="66"/>
              <a:chOff x="2848" y="848"/>
              <a:chExt cx="140" cy="98"/>
            </a:xfrm>
          </p:grpSpPr>
          <p:sp>
            <p:nvSpPr>
              <p:cNvPr id="108589" name="Line 253"/>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0" name="Line 254"/>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91" name="Line 255"/>
              <p:cNvSpPr/>
              <p:nvPr/>
            </p:nvSpPr>
            <p:spPr>
              <a:xfrm>
                <a:off x="2894" y="850"/>
                <a:ext cx="52" cy="96"/>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108585" name="Group 256"/>
            <p:cNvGrpSpPr/>
            <p:nvPr/>
          </p:nvGrpSpPr>
          <p:grpSpPr>
            <a:xfrm flipV="1">
              <a:off x="3686" y="243"/>
              <a:ext cx="177" cy="66"/>
              <a:chOff x="2848" y="848"/>
              <a:chExt cx="140" cy="98"/>
            </a:xfrm>
          </p:grpSpPr>
          <p:sp>
            <p:nvSpPr>
              <p:cNvPr id="108586" name="Line 257"/>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7" name="Line 258"/>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8588" name="Line 259"/>
              <p:cNvSpPr/>
              <p:nvPr/>
            </p:nvSpPr>
            <p:spPr>
              <a:xfrm>
                <a:off x="2894" y="850"/>
                <a:ext cx="52" cy="96"/>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sp>
        <p:nvSpPr>
          <p:cNvPr id="108560" name="AutoShape 350"/>
          <p:cNvSpPr/>
          <p:nvPr/>
        </p:nvSpPr>
        <p:spPr>
          <a:xfrm>
            <a:off x="7286625" y="4325938"/>
            <a:ext cx="889000" cy="485775"/>
          </a:xfrm>
          <a:prstGeom prst="rightArrow">
            <a:avLst>
              <a:gd name="adj1" fmla="val 50000"/>
              <a:gd name="adj2" fmla="val 45751"/>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8561" name="Group 335"/>
          <p:cNvGrpSpPr/>
          <p:nvPr/>
        </p:nvGrpSpPr>
        <p:grpSpPr>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8577" name="Oval 331"/>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grpSp>
        <p:nvGrpSpPr>
          <p:cNvPr id="108562" name="Group 341"/>
          <p:cNvGrpSpPr/>
          <p:nvPr/>
        </p:nvGrpSpPr>
        <p:grpSpPr>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8573" name="Oval 344"/>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pic>
        <p:nvPicPr>
          <p:cNvPr id="108563" name="Picture 60" descr="underline_base"/>
          <p:cNvPicPr/>
          <p:nvPr/>
        </p:nvPicPr>
        <p:blipFill>
          <a:blip r:embed="rId3"/>
          <a:stretch>
            <a:fillRect/>
          </a:stretch>
        </p:blipFill>
        <p:spPr>
          <a:xfrm>
            <a:off x="430213" y="931863"/>
            <a:ext cx="2913062" cy="160337"/>
          </a:xfrm>
          <a:prstGeom prst="rect">
            <a:avLst/>
          </a:prstGeom>
          <a:noFill/>
          <a:ln w="9525">
            <a:noFill/>
          </a:ln>
        </p:spPr>
      </p:pic>
      <p:sp>
        <p:nvSpPr>
          <p:cNvPr id="108564" name="AutoShape 351"/>
          <p:cNvSpPr/>
          <p:nvPr/>
        </p:nvSpPr>
        <p:spPr>
          <a:xfrm>
            <a:off x="3732213" y="4308475"/>
            <a:ext cx="1279525" cy="485775"/>
          </a:xfrm>
          <a:prstGeom prst="rightArrow">
            <a:avLst>
              <a:gd name="adj1" fmla="val 50000"/>
              <a:gd name="adj2" fmla="val 65849"/>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8565" name="AutoShape 349"/>
          <p:cNvSpPr/>
          <p:nvPr/>
        </p:nvSpPr>
        <p:spPr>
          <a:xfrm flipV="1">
            <a:off x="508000" y="4064000"/>
            <a:ext cx="974725" cy="720725"/>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sp>
        <p:nvSpPr>
          <p:cNvPr id="108566"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52</a:t>
            </a:fld>
            <a:endParaRPr lang="en-US" altLang="zh-CN" sz="1200" dirty="0">
              <a:latin typeface="微软雅黑" panose="020B0503020204020204" pitchFamily="34" charset="-122"/>
              <a:ea typeface="微软雅黑" panose="020B0503020204020204" pitchFamily="34" charset="-122"/>
            </a:endParaRPr>
          </a:p>
        </p:txBody>
      </p:sp>
      <p:grpSp>
        <p:nvGrpSpPr>
          <p:cNvPr id="83" name="Group 99"/>
          <p:cNvGrpSpPr/>
          <p:nvPr/>
        </p:nvGrpSpPr>
        <p:grpSpPr>
          <a:xfrm>
            <a:off x="236538" y="5078413"/>
            <a:ext cx="8105775" cy="1450975"/>
            <a:chOff x="0" y="3803"/>
            <a:chExt cx="5106" cy="521"/>
          </a:xfrm>
        </p:grpSpPr>
        <p:sp>
          <p:nvSpPr>
            <p:cNvPr id="108568" name="Text Box 353"/>
            <p:cNvSpPr txBox="1"/>
            <p:nvPr/>
          </p:nvSpPr>
          <p:spPr>
            <a:xfrm>
              <a:off x="0" y="3821"/>
              <a:ext cx="1461" cy="503"/>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0"/>
                </a:spcBef>
                <a:buClrTx/>
                <a:buSzTx/>
                <a:buFontTx/>
                <a:buNone/>
              </a:pPr>
              <a:r>
                <a:rPr lang="zh-CN" altLang="en-US" sz="2000" dirty="0">
                  <a:latin typeface="微软雅黑" panose="020B0503020204020204" pitchFamily="34" charset="-122"/>
                  <a:ea typeface="微软雅黑" panose="020B0503020204020204" pitchFamily="34" charset="-122"/>
                </a:rPr>
                <a:t>服务器发送比特流到管道</a:t>
              </a: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p:txBody>
        </p:sp>
        <p:sp>
          <p:nvSpPr>
            <p:cNvPr id="108569" name="Text Box 336"/>
            <p:cNvSpPr txBox="1"/>
            <p:nvPr/>
          </p:nvSpPr>
          <p:spPr>
            <a:xfrm>
              <a:off x="1573" y="3803"/>
              <a:ext cx="1550" cy="409"/>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0"/>
                </a:spcBef>
                <a:buClrTx/>
                <a:buSzTx/>
                <a:buFontTx/>
                <a:buNone/>
              </a:pPr>
              <a:r>
                <a:rPr lang="zh-CN" altLang="en-US" sz="2000" dirty="0">
                  <a:latin typeface="微软雅黑" panose="020B0503020204020204" pitchFamily="34" charset="-122"/>
                  <a:ea typeface="微软雅黑" panose="020B0503020204020204" pitchFamily="34" charset="-122"/>
                </a:rPr>
                <a:t>可以以</a:t>
              </a:r>
              <a:r>
                <a:rPr lang="en-US" altLang="zh-CN" sz="2000" i="1" dirty="0">
                  <a:latin typeface="微软雅黑" panose="020B0503020204020204" pitchFamily="34" charset="-122"/>
                  <a:ea typeface="微软雅黑" panose="020B0503020204020204" pitchFamily="34" charset="-122"/>
                </a:rPr>
                <a:t>R</a:t>
              </a:r>
              <a:r>
                <a:rPr lang="en-US" altLang="zh-CN" sz="1800" i="1" baseline="-25000" dirty="0">
                  <a:latin typeface="微软雅黑" panose="020B0503020204020204" pitchFamily="34" charset="-122"/>
                  <a:ea typeface="微软雅黑" panose="020B0503020204020204" pitchFamily="34" charset="-122"/>
                </a:rPr>
                <a:t>s</a:t>
              </a:r>
              <a:r>
                <a:rPr lang="en-US" altLang="zh-CN" sz="2000" i="1" baseline="-25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bit/s </a:t>
              </a:r>
              <a:r>
                <a:rPr lang="zh-CN" altLang="en-US" sz="2000" dirty="0">
                  <a:latin typeface="微软雅黑" panose="020B0503020204020204" pitchFamily="34" charset="-122"/>
                  <a:ea typeface="微软雅黑" panose="020B0503020204020204" pitchFamily="34" charset="-122"/>
                </a:rPr>
                <a:t>的速度传输数据的管道</a:t>
              </a: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p:txBody>
        </p:sp>
        <p:sp>
          <p:nvSpPr>
            <p:cNvPr id="108570" name="Text Box 346"/>
            <p:cNvSpPr txBox="1"/>
            <p:nvPr/>
          </p:nvSpPr>
          <p:spPr>
            <a:xfrm>
              <a:off x="3328" y="3812"/>
              <a:ext cx="1778" cy="503"/>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spcBef>
                  <a:spcPct val="0"/>
                </a:spcBef>
                <a:buClrTx/>
                <a:buSzTx/>
                <a:buFontTx/>
                <a:buNone/>
              </a:pPr>
              <a:r>
                <a:rPr lang="zh-CN" altLang="en-US" sz="2000" dirty="0">
                  <a:latin typeface="微软雅黑" panose="020B0503020204020204" pitchFamily="34" charset="-122"/>
                  <a:ea typeface="微软雅黑" panose="020B0503020204020204" pitchFamily="34" charset="-122"/>
                </a:rPr>
                <a:t>可以以</a:t>
              </a:r>
              <a:r>
                <a:rPr lang="en-US" altLang="zh-CN" sz="2000" i="1" dirty="0">
                  <a:latin typeface="微软雅黑" panose="020B0503020204020204" pitchFamily="34" charset="-122"/>
                  <a:ea typeface="微软雅黑" panose="020B0503020204020204" pitchFamily="34" charset="-122"/>
                </a:rPr>
                <a:t>R</a:t>
              </a:r>
              <a:r>
                <a:rPr lang="en-US" altLang="zh-CN" sz="1800" i="1" baseline="-25000" dirty="0">
                  <a:latin typeface="微软雅黑" panose="020B0503020204020204" pitchFamily="34" charset="-122"/>
                  <a:ea typeface="微软雅黑" panose="020B0503020204020204" pitchFamily="34" charset="-122"/>
                </a:rPr>
                <a:t>c</a:t>
              </a:r>
              <a:r>
                <a:rPr lang="en-US" altLang="zh-CN" sz="2000" i="1" baseline="-25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bit/s </a:t>
              </a:r>
              <a:r>
                <a:rPr lang="zh-CN" altLang="en-US" sz="2000" dirty="0">
                  <a:latin typeface="微软雅黑" panose="020B0503020204020204" pitchFamily="34" charset="-122"/>
                  <a:ea typeface="微软雅黑" panose="020B0503020204020204" pitchFamily="34" charset="-122"/>
                </a:rPr>
                <a:t>的速度传输数据的管道</a:t>
              </a: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a:p>
              <a:pPr marL="0" lvl="0" indent="0">
                <a:spcBef>
                  <a:spcPct val="0"/>
                </a:spcBef>
                <a:buClrTx/>
                <a:buSzTx/>
                <a:buFontTx/>
                <a:buNone/>
              </a:pPr>
              <a:endParaRPr lang="en-US" altLang="zh-CN" sz="20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dissolve">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p:nvPr/>
        </p:nvGrpSpPr>
        <p:grpSpPr>
          <a:xfrm>
            <a:off x="4305300" y="4449763"/>
            <a:ext cx="912813" cy="415925"/>
            <a:chOff x="1871277" y="1576300"/>
            <a:chExt cx="1128371" cy="437861"/>
          </a:xfrm>
        </p:grpSpPr>
        <p:sp>
          <p:nvSpPr>
            <p:cNvPr id="158" name="Oval 157"/>
            <p:cNvSpPr>
              <a:spLocks noChangeArrowheads="1"/>
            </p:cNvSpPr>
            <p:nvPr/>
          </p:nvSpPr>
          <p:spPr bwMode="auto">
            <a:xfrm flipV="1">
              <a:off x="1875202" y="1694956"/>
              <a:ext cx="1124446" cy="31920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0" name="Oval 159"/>
            <p:cNvSpPr>
              <a:spLocks noChangeArrowheads="1"/>
            </p:cNvSpPr>
            <p:nvPr/>
          </p:nvSpPr>
          <p:spPr bwMode="auto">
            <a:xfrm flipV="1">
              <a:off x="1871277" y="1576300"/>
              <a:ext cx="1124446" cy="31920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2" name="Freeform 161"/>
            <p:cNvSpPr/>
            <p:nvPr/>
          </p:nvSpPr>
          <p:spPr bwMode="auto">
            <a:xfrm>
              <a:off x="2102838" y="1633122"/>
              <a:ext cx="661324" cy="111972"/>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3" name="Freeform 162"/>
            <p:cNvSpPr/>
            <p:nvPr/>
          </p:nvSpPr>
          <p:spPr bwMode="auto">
            <a:xfrm>
              <a:off x="2536526" y="1728381"/>
              <a:ext cx="245297"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4" name="Freeform 163"/>
            <p:cNvSpPr/>
            <p:nvPr/>
          </p:nvSpPr>
          <p:spPr bwMode="auto">
            <a:xfrm>
              <a:off x="2089102" y="1730053"/>
              <a:ext cx="241373"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5" name="Straight Connector 164"/>
            <p:cNvCxnSpPr>
              <a:cxnSpLocks noChangeShapeType="1"/>
              <a:endCxn id="160" idx="2"/>
            </p:cNvCxnSpPr>
            <p:nvPr/>
          </p:nvCxnSpPr>
          <p:spPr bwMode="auto">
            <a:xfrm flipH="1" flipV="1">
              <a:off x="1871277" y="1736738"/>
              <a:ext cx="3925" cy="12367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6" name="Straight Connector 165"/>
            <p:cNvCxnSpPr>
              <a:cxnSpLocks noChangeShapeType="1"/>
            </p:cNvCxnSpPr>
            <p:nvPr/>
          </p:nvCxnSpPr>
          <p:spPr bwMode="auto">
            <a:xfrm flipH="1" flipV="1">
              <a:off x="2995723" y="1735066"/>
              <a:ext cx="3925" cy="12367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109571" name="Group 347"/>
          <p:cNvGrpSpPr/>
          <p:nvPr/>
        </p:nvGrpSpPr>
        <p:grpSpPr>
          <a:xfrm>
            <a:off x="4259263" y="2581275"/>
            <a:ext cx="911225" cy="415925"/>
            <a:chOff x="1871277" y="1576300"/>
            <a:chExt cx="1128371" cy="437861"/>
          </a:xfrm>
        </p:grpSpPr>
        <p:sp>
          <p:nvSpPr>
            <p:cNvPr id="148" name="Oval 147"/>
            <p:cNvSpPr>
              <a:spLocks noChangeArrowheads="1"/>
            </p:cNvSpPr>
            <p:nvPr/>
          </p:nvSpPr>
          <p:spPr bwMode="auto">
            <a:xfrm flipV="1">
              <a:off x="1875209" y="1694958"/>
              <a:ext cx="1124439" cy="31920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0" name="Oval 149"/>
            <p:cNvSpPr>
              <a:spLocks noChangeArrowheads="1"/>
            </p:cNvSpPr>
            <p:nvPr/>
          </p:nvSpPr>
          <p:spPr bwMode="auto">
            <a:xfrm flipV="1">
              <a:off x="1871277" y="1576300"/>
              <a:ext cx="1124439" cy="31920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2" name="Freeform 151"/>
            <p:cNvSpPr/>
            <p:nvPr/>
          </p:nvSpPr>
          <p:spPr bwMode="auto">
            <a:xfrm>
              <a:off x="2103242" y="1633122"/>
              <a:ext cx="662475" cy="11197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3" name="Freeform 152"/>
            <p:cNvSpPr/>
            <p:nvPr/>
          </p:nvSpPr>
          <p:spPr bwMode="auto">
            <a:xfrm>
              <a:off x="2537684" y="1728382"/>
              <a:ext cx="243760" cy="96931"/>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4" name="Freeform 153"/>
            <p:cNvSpPr/>
            <p:nvPr/>
          </p:nvSpPr>
          <p:spPr bwMode="auto">
            <a:xfrm>
              <a:off x="2089481" y="1730053"/>
              <a:ext cx="241794" cy="9693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55" name="Straight Connector 154"/>
            <p:cNvCxnSpPr>
              <a:cxnSpLocks noChangeShapeType="1"/>
              <a:endCxn id="150" idx="2"/>
            </p:cNvCxnSpPr>
            <p:nvPr/>
          </p:nvCxnSpPr>
          <p:spPr bwMode="auto">
            <a:xfrm flipH="1" flipV="1">
              <a:off x="1871277" y="1736738"/>
              <a:ext cx="3932" cy="12367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56" name="Straight Connector 155"/>
            <p:cNvCxnSpPr>
              <a:cxnSpLocks noChangeShapeType="1"/>
            </p:cNvCxnSpPr>
            <p:nvPr/>
          </p:nvCxnSpPr>
          <p:spPr bwMode="auto">
            <a:xfrm flipH="1" flipV="1">
              <a:off x="2995716" y="1735067"/>
              <a:ext cx="3932" cy="123671"/>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10957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09573" name="Picture 208" descr="underline_base"/>
          <p:cNvPicPr/>
          <p:nvPr/>
        </p:nvPicPr>
        <p:blipFill>
          <a:blip r:embed="rId2"/>
          <a:stretch>
            <a:fillRect/>
          </a:stretch>
        </p:blipFill>
        <p:spPr>
          <a:xfrm>
            <a:off x="381000" y="892175"/>
            <a:ext cx="4570413" cy="173038"/>
          </a:xfrm>
          <a:prstGeom prst="rect">
            <a:avLst/>
          </a:prstGeom>
          <a:noFill/>
          <a:ln w="9525">
            <a:noFill/>
          </a:ln>
        </p:spPr>
      </p:pic>
      <p:grpSp>
        <p:nvGrpSpPr>
          <p:cNvPr id="109574" name="Group 140"/>
          <p:cNvGrpSpPr/>
          <p:nvPr/>
        </p:nvGrpSpPr>
        <p:grpSpPr>
          <a:xfrm>
            <a:off x="1614488" y="2254250"/>
            <a:ext cx="352425" cy="876300"/>
            <a:chOff x="4140" y="429"/>
            <a:chExt cx="1425" cy="2396"/>
          </a:xfrm>
        </p:grpSpPr>
        <p:sp>
          <p:nvSpPr>
            <p:cNvPr id="109667" name="Freeform 141"/>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09668" name="Rectangle 142"/>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69" name="Freeform 143"/>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09670" name="Freeform 144"/>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71" name="Rectangle 145"/>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72" name="Group 146"/>
            <p:cNvGrpSpPr/>
            <p:nvPr/>
          </p:nvGrpSpPr>
          <p:grpSpPr>
            <a:xfrm>
              <a:off x="4749" y="668"/>
              <a:ext cx="581" cy="145"/>
              <a:chOff x="614" y="2568"/>
              <a:chExt cx="725" cy="139"/>
            </a:xfrm>
          </p:grpSpPr>
          <p:sp>
            <p:nvSpPr>
              <p:cNvPr id="109697" name="AutoShape 147"/>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98" name="AutoShape 148"/>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73" name="Rectangle 149"/>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74" name="Group 150"/>
            <p:cNvGrpSpPr/>
            <p:nvPr/>
          </p:nvGrpSpPr>
          <p:grpSpPr>
            <a:xfrm>
              <a:off x="4747" y="994"/>
              <a:ext cx="581" cy="134"/>
              <a:chOff x="614" y="2568"/>
              <a:chExt cx="725" cy="139"/>
            </a:xfrm>
          </p:grpSpPr>
          <p:sp>
            <p:nvSpPr>
              <p:cNvPr id="109695" name="AutoShape 151"/>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96" name="AutoShape 152"/>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75" name="Rectangle 153"/>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76" name="Rectangle 154"/>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77" name="Group 155"/>
            <p:cNvGrpSpPr/>
            <p:nvPr/>
          </p:nvGrpSpPr>
          <p:grpSpPr>
            <a:xfrm>
              <a:off x="4735" y="1627"/>
              <a:ext cx="582" cy="151"/>
              <a:chOff x="614" y="2568"/>
              <a:chExt cx="725" cy="139"/>
            </a:xfrm>
          </p:grpSpPr>
          <p:sp>
            <p:nvSpPr>
              <p:cNvPr id="109693" name="AutoShape 156"/>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94" name="AutoShape 157"/>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78" name="Freeform 158"/>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09679" name="Group 159"/>
            <p:cNvGrpSpPr/>
            <p:nvPr/>
          </p:nvGrpSpPr>
          <p:grpSpPr>
            <a:xfrm>
              <a:off x="4739" y="1327"/>
              <a:ext cx="582" cy="139"/>
              <a:chOff x="614" y="2568"/>
              <a:chExt cx="725" cy="139"/>
            </a:xfrm>
          </p:grpSpPr>
          <p:sp>
            <p:nvSpPr>
              <p:cNvPr id="109691" name="AutoShape 160"/>
              <p:cNvSpPr/>
              <p:nvPr/>
            </p:nvSpPr>
            <p:spPr>
              <a:xfrm>
                <a:off x="611" y="2569"/>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92" name="AutoShape 161"/>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80" name="Rectangle 162"/>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81" name="Freeform 163"/>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82" name="Freeform 164"/>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83" name="Oval 165"/>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84" name="Freeform 166"/>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09685" name="AutoShape 167"/>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86" name="AutoShape 168"/>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87" name="Oval 169"/>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88" name="Oval 170"/>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09689" name="Oval 171"/>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90" name="Rectangle 172"/>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575" name="Rectangle 3"/>
          <p:cNvSpPr>
            <a:spLocks noGrp="1"/>
          </p:cNvSpPr>
          <p:nvPr>
            <p:ph type="title" idx="4294967295"/>
          </p:nvPr>
        </p:nvSpPr>
        <p:spPr>
          <a:xfrm>
            <a:off x="276225" y="100013"/>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吞吐量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深入</a:t>
            </a:r>
            <a:r>
              <a:rPr lang="en-US" altLang="zh-CN" dirty="0">
                <a:latin typeface="微软雅黑" panose="020B0503020204020204" pitchFamily="34" charset="-122"/>
                <a:ea typeface="微软雅黑" panose="020B0503020204020204" pitchFamily="34" charset="-122"/>
              </a:rPr>
              <a:t>)</a:t>
            </a:r>
          </a:p>
        </p:txBody>
      </p:sp>
      <p:sp>
        <p:nvSpPr>
          <p:cNvPr id="109576" name="Rectangle 4"/>
          <p:cNvSpPr>
            <a:spLocks noGrp="1"/>
          </p:cNvSpPr>
          <p:nvPr>
            <p:ph type="body" idx="4294967295"/>
          </p:nvPr>
        </p:nvSpPr>
        <p:spPr>
          <a:xfrm>
            <a:off x="555625" y="1447800"/>
            <a:ext cx="8150225" cy="554038"/>
          </a:xfrm>
          <a:ln/>
        </p:spPr>
        <p:txBody>
          <a:bodyPr vert="horz" wrap="square" lIns="91440" tIns="45720" rIns="91440" bIns="45720" anchor="t" anchorCtr="0"/>
          <a:lstStyle/>
          <a:p>
            <a:pPr eaLnBrk="1" hangingPunct="1"/>
            <a:r>
              <a:rPr lang="en-US" altLang="zh-CN" i="1" dirty="0">
                <a:solidFill>
                  <a:srgbClr val="CC0000"/>
                </a:solidFill>
                <a:latin typeface="微软雅黑" panose="020B0503020204020204" pitchFamily="34" charset="-122"/>
                <a:ea typeface="微软雅黑" panose="020B0503020204020204" pitchFamily="34" charset="-122"/>
              </a:rPr>
              <a:t>R</a:t>
            </a:r>
            <a:r>
              <a:rPr lang="en-US" altLang="zh-CN" i="1" baseline="-25000" dirty="0">
                <a:solidFill>
                  <a:srgbClr val="CC0000"/>
                </a:solidFill>
                <a:latin typeface="微软雅黑" panose="020B0503020204020204" pitchFamily="34" charset="-122"/>
                <a:ea typeface="微软雅黑" panose="020B0503020204020204" pitchFamily="34" charset="-122"/>
              </a:rPr>
              <a:t>s</a:t>
            </a:r>
            <a:r>
              <a:rPr lang="en-US" altLang="zh-CN" i="1" dirty="0">
                <a:solidFill>
                  <a:srgbClr val="CC0000"/>
                </a:solidFill>
                <a:latin typeface="微软雅黑" panose="020B0503020204020204" pitchFamily="34" charset="-122"/>
                <a:ea typeface="微软雅黑" panose="020B0503020204020204" pitchFamily="34" charset="-122"/>
              </a:rPr>
              <a:t> &lt; R</a:t>
            </a:r>
            <a:r>
              <a:rPr lang="en-US" altLang="zh-CN" i="1" baseline="-25000" dirty="0">
                <a:solidFill>
                  <a:srgbClr val="CC0000"/>
                </a:solidFill>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平均端到端吞吐量是多少</a:t>
            </a:r>
            <a:r>
              <a:rPr lang="en-US" altLang="zh-CN" dirty="0">
                <a:latin typeface="微软雅黑" panose="020B0503020204020204" pitchFamily="34" charset="-122"/>
                <a:ea typeface="微软雅黑" panose="020B0503020204020204" pitchFamily="34" charset="-122"/>
              </a:rPr>
              <a:t>?</a:t>
            </a:r>
          </a:p>
        </p:txBody>
      </p:sp>
      <p:grpSp>
        <p:nvGrpSpPr>
          <p:cNvPr id="109577" name="Group 34"/>
          <p:cNvGrpSpPr/>
          <p:nvPr/>
        </p:nvGrpSpPr>
        <p:grpSpPr>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9665" name="Oval 37"/>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109578" name="Text Box 39"/>
          <p:cNvSpPr txBox="1"/>
          <p:nvPr/>
        </p:nvSpPr>
        <p:spPr>
          <a:xfrm>
            <a:off x="1855788" y="2562225"/>
            <a:ext cx="2586037" cy="396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  R</a:t>
            </a:r>
            <a:r>
              <a:rPr lang="en-US" altLang="zh-CN" baseline="-25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bits/sec</a:t>
            </a:r>
          </a:p>
        </p:txBody>
      </p:sp>
      <p:sp>
        <p:nvSpPr>
          <p:cNvPr id="109579" name="AutoShape 42"/>
          <p:cNvSpPr/>
          <p:nvPr/>
        </p:nvSpPr>
        <p:spPr>
          <a:xfrm flipV="1">
            <a:off x="1255713" y="2374900"/>
            <a:ext cx="895350" cy="56515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sp>
        <p:nvSpPr>
          <p:cNvPr id="109580" name="AutoShape 43"/>
          <p:cNvSpPr/>
          <p:nvPr/>
        </p:nvSpPr>
        <p:spPr>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581" name="Group 54"/>
          <p:cNvGrpSpPr/>
          <p:nvPr/>
        </p:nvGrpSpPr>
        <p:grpSpPr>
          <a:xfrm>
            <a:off x="5440363" y="2473325"/>
            <a:ext cx="2790825" cy="569913"/>
            <a:chOff x="3130" y="3069"/>
            <a:chExt cx="1911" cy="366"/>
          </a:xfrm>
        </p:grpSpPr>
        <p:grpSp>
          <p:nvGrpSpPr>
            <p:cNvPr id="109657"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9661" name="Oval 48"/>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109658" name="Text Box 50"/>
            <p:cNvSpPr txBox="1"/>
            <p:nvPr/>
          </p:nvSpPr>
          <p:spPr>
            <a:xfrm>
              <a:off x="3181" y="3135"/>
              <a:ext cx="1860" cy="25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c</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bits/sec</a:t>
              </a:r>
            </a:p>
          </p:txBody>
        </p:sp>
      </p:grpSp>
      <p:sp>
        <p:nvSpPr>
          <p:cNvPr id="25623" name="Rectangle 56"/>
          <p:cNvSpPr/>
          <p:nvPr/>
        </p:nvSpPr>
        <p:spPr>
          <a:xfrm>
            <a:off x="555625" y="3330575"/>
            <a:ext cx="8062913" cy="554038"/>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1630" lvl="0" indent="-341630">
              <a:lnSpc>
                <a:spcPct val="100000"/>
              </a:lnSpc>
              <a:buClr>
                <a:srgbClr val="000099"/>
              </a:buClr>
            </a:pPr>
            <a:r>
              <a:rPr lang="en-US" altLang="zh-CN" i="1" dirty="0">
                <a:solidFill>
                  <a:srgbClr val="CC0000"/>
                </a:solidFill>
                <a:latin typeface="微软雅黑" panose="020B0503020204020204" pitchFamily="34" charset="-122"/>
                <a:ea typeface="微软雅黑" panose="020B0503020204020204" pitchFamily="34" charset="-122"/>
              </a:rPr>
              <a:t>R</a:t>
            </a:r>
            <a:r>
              <a:rPr lang="en-US" altLang="zh-CN" i="1" baseline="-25000" dirty="0">
                <a:solidFill>
                  <a:srgbClr val="CC0000"/>
                </a:solidFill>
                <a:latin typeface="微软雅黑" panose="020B0503020204020204" pitchFamily="34" charset="-122"/>
                <a:ea typeface="微软雅黑" panose="020B0503020204020204" pitchFamily="34" charset="-122"/>
              </a:rPr>
              <a:t>s</a:t>
            </a:r>
            <a:r>
              <a:rPr lang="en-US" altLang="zh-CN" i="1" dirty="0">
                <a:solidFill>
                  <a:srgbClr val="CC0000"/>
                </a:solidFill>
                <a:latin typeface="微软雅黑" panose="020B0503020204020204" pitchFamily="34" charset="-122"/>
                <a:ea typeface="微软雅黑" panose="020B0503020204020204" pitchFamily="34" charset="-122"/>
              </a:rPr>
              <a:t> &gt; R</a:t>
            </a:r>
            <a:r>
              <a:rPr lang="en-US" altLang="zh-CN" i="1" baseline="-25000" dirty="0">
                <a:solidFill>
                  <a:srgbClr val="CC0000"/>
                </a:solidFill>
                <a:latin typeface="微软雅黑" panose="020B0503020204020204" pitchFamily="34" charset="-122"/>
                <a:ea typeface="微软雅黑" panose="020B0503020204020204" pitchFamily="34" charset="-122"/>
              </a:rPr>
              <a:t>c </a:t>
            </a:r>
            <a:r>
              <a:rPr lang="zh-CN" altLang="en-US" dirty="0">
                <a:latin typeface="微软雅黑" panose="020B0503020204020204" pitchFamily="34" charset="-122"/>
                <a:ea typeface="微软雅黑" panose="020B0503020204020204" pitchFamily="34" charset="-122"/>
              </a:rPr>
              <a:t>平均端到端吞吐量是多少</a:t>
            </a:r>
            <a:r>
              <a:rPr lang="en-US" altLang="zh-CN" dirty="0">
                <a:latin typeface="微软雅黑" panose="020B0503020204020204" pitchFamily="34" charset="-122"/>
                <a:ea typeface="微软雅黑" panose="020B0503020204020204" pitchFamily="34" charset="-122"/>
              </a:rPr>
              <a:t>?</a:t>
            </a:r>
          </a:p>
        </p:txBody>
      </p:sp>
      <p:grpSp>
        <p:nvGrpSpPr>
          <p:cNvPr id="13" name="Group 209"/>
          <p:cNvGrpSpPr/>
          <p:nvPr/>
        </p:nvGrpSpPr>
        <p:grpSpPr>
          <a:xfrm>
            <a:off x="295275" y="5167313"/>
            <a:ext cx="8577263" cy="1211262"/>
            <a:chOff x="186" y="3255"/>
            <a:chExt cx="5403" cy="763"/>
          </a:xfrm>
        </p:grpSpPr>
        <p:sp>
          <p:nvSpPr>
            <p:cNvPr id="109654" name="Rectangle 102"/>
            <p:cNvSpPr/>
            <p:nvPr/>
          </p:nvSpPr>
          <p:spPr>
            <a:xfrm>
              <a:off x="186" y="3378"/>
              <a:ext cx="5403" cy="640"/>
            </a:xfrm>
            <a:prstGeom prst="rect">
              <a:avLst/>
            </a:prstGeom>
            <a:solidFill>
              <a:schemeClr val="bg1"/>
            </a:solidFill>
            <a:ln w="2857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55" name="Text Box 101"/>
            <p:cNvSpPr txBox="1"/>
            <p:nvPr/>
          </p:nvSpPr>
          <p:spPr>
            <a:xfrm>
              <a:off x="231" y="3549"/>
              <a:ext cx="5342" cy="33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dirty="0">
                  <a:latin typeface="微软雅黑" panose="020B0503020204020204" pitchFamily="34" charset="-122"/>
                  <a:ea typeface="微软雅黑" panose="020B0503020204020204" pitchFamily="34" charset="-122"/>
                </a:rPr>
                <a:t>端到端路径上，限制端到端吞吐量的链路</a:t>
              </a:r>
              <a:endParaRPr lang="en-US" altLang="zh-CN" dirty="0">
                <a:latin typeface="微软雅黑" panose="020B0503020204020204" pitchFamily="34" charset="-122"/>
                <a:ea typeface="微软雅黑" panose="020B0503020204020204" pitchFamily="34" charset="-122"/>
              </a:endParaRPr>
            </a:p>
          </p:txBody>
        </p:sp>
        <p:sp>
          <p:nvSpPr>
            <p:cNvPr id="109656" name="Text Box 104"/>
            <p:cNvSpPr txBox="1"/>
            <p:nvPr/>
          </p:nvSpPr>
          <p:spPr>
            <a:xfrm>
              <a:off x="466" y="3255"/>
              <a:ext cx="1403" cy="330"/>
            </a:xfrm>
            <a:prstGeom prst="rect">
              <a:avLst/>
            </a:prstGeom>
            <a:solidFill>
              <a:schemeClr val="bg1"/>
            </a:solid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i="1" dirty="0">
                  <a:solidFill>
                    <a:srgbClr val="CC0000"/>
                  </a:solidFill>
                  <a:latin typeface="微软雅黑" panose="020B0503020204020204" pitchFamily="34" charset="-122"/>
                  <a:ea typeface="微软雅黑" panose="020B0503020204020204" pitchFamily="34" charset="-122"/>
                </a:rPr>
                <a:t>瓶颈链路</a:t>
              </a:r>
              <a:endParaRPr lang="en-US" altLang="zh-CN" i="1" dirty="0">
                <a:solidFill>
                  <a:srgbClr val="CC0000"/>
                </a:solidFill>
                <a:latin typeface="微软雅黑" panose="020B0503020204020204" pitchFamily="34" charset="-122"/>
                <a:ea typeface="微软雅黑" panose="020B0503020204020204" pitchFamily="34" charset="-122"/>
              </a:endParaRPr>
            </a:p>
          </p:txBody>
        </p:sp>
      </p:grpSp>
      <p:sp>
        <p:nvSpPr>
          <p:cNvPr id="109584" name="AutoShape 51"/>
          <p:cNvSpPr/>
          <p:nvPr/>
        </p:nvSpPr>
        <p:spPr>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585" name="Group 132"/>
          <p:cNvGrpSpPr/>
          <p:nvPr/>
        </p:nvGrpSpPr>
        <p:grpSpPr>
          <a:xfrm flipH="1">
            <a:off x="8232775" y="2420938"/>
            <a:ext cx="871538" cy="885825"/>
            <a:chOff x="-44" y="1473"/>
            <a:chExt cx="981" cy="1105"/>
          </a:xfrm>
        </p:grpSpPr>
        <p:pic>
          <p:nvPicPr>
            <p:cNvPr id="109652" name="Picture 13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09653" name="Freeform 134"/>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09586" name="AutoShape 327"/>
          <p:cNvSpPr/>
          <p:nvPr/>
        </p:nvSpPr>
        <p:spPr>
          <a:xfrm>
            <a:off x="1168400" y="2117725"/>
            <a:ext cx="407988" cy="431800"/>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5" name="Group 206"/>
          <p:cNvGrpSpPr/>
          <p:nvPr/>
        </p:nvGrpSpPr>
        <p:grpSpPr>
          <a:xfrm>
            <a:off x="1230313" y="3927475"/>
            <a:ext cx="7935912" cy="1166813"/>
            <a:chOff x="775" y="2474"/>
            <a:chExt cx="4999" cy="735"/>
          </a:xfrm>
        </p:grpSpPr>
        <p:grpSp>
          <p:nvGrpSpPr>
            <p:cNvPr id="109589" name="Group 173"/>
            <p:cNvGrpSpPr/>
            <p:nvPr/>
          </p:nvGrpSpPr>
          <p:grpSpPr>
            <a:xfrm>
              <a:off x="1056" y="2589"/>
              <a:ext cx="222" cy="552"/>
              <a:chOff x="4140" y="429"/>
              <a:chExt cx="1425" cy="2396"/>
            </a:xfrm>
          </p:grpSpPr>
          <p:sp>
            <p:nvSpPr>
              <p:cNvPr id="109620" name="Freeform 174"/>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09621" name="Rectangle 175"/>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22" name="Freeform 176"/>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09623" name="Freeform 177"/>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24" name="Rectangle 178"/>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25" name="Group 179"/>
              <p:cNvGrpSpPr/>
              <p:nvPr/>
            </p:nvGrpSpPr>
            <p:grpSpPr>
              <a:xfrm>
                <a:off x="4749" y="668"/>
                <a:ext cx="581" cy="145"/>
                <a:chOff x="614" y="2568"/>
                <a:chExt cx="725" cy="139"/>
              </a:xfrm>
            </p:grpSpPr>
            <p:sp>
              <p:nvSpPr>
                <p:cNvPr id="109650" name="AutoShape 180"/>
                <p:cNvSpPr/>
                <p:nvPr/>
              </p:nvSpPr>
              <p:spPr>
                <a:xfrm>
                  <a:off x="615" y="2568"/>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51" name="AutoShape 181"/>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26" name="Rectangle 182"/>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27" name="Group 183"/>
              <p:cNvGrpSpPr/>
              <p:nvPr/>
            </p:nvGrpSpPr>
            <p:grpSpPr>
              <a:xfrm>
                <a:off x="4747" y="994"/>
                <a:ext cx="581" cy="134"/>
                <a:chOff x="614" y="2568"/>
                <a:chExt cx="725" cy="139"/>
              </a:xfrm>
            </p:grpSpPr>
            <p:sp>
              <p:nvSpPr>
                <p:cNvPr id="109648" name="AutoShape 184"/>
                <p:cNvSpPr/>
                <p:nvPr/>
              </p:nvSpPr>
              <p:spPr>
                <a:xfrm>
                  <a:off x="617" y="2567"/>
                  <a:ext cx="721"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9" name="AutoShape 185"/>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28" name="Rectangle 186"/>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29" name="Rectangle 187"/>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30" name="Group 188"/>
              <p:cNvGrpSpPr/>
              <p:nvPr/>
            </p:nvGrpSpPr>
            <p:grpSpPr>
              <a:xfrm>
                <a:off x="4735" y="1627"/>
                <a:ext cx="582" cy="151"/>
                <a:chOff x="614" y="2568"/>
                <a:chExt cx="725" cy="139"/>
              </a:xfrm>
            </p:grpSpPr>
            <p:sp>
              <p:nvSpPr>
                <p:cNvPr id="109646" name="AutoShape 189"/>
                <p:cNvSpPr/>
                <p:nvPr/>
              </p:nvSpPr>
              <p:spPr>
                <a:xfrm>
                  <a:off x="616" y="2568"/>
                  <a:ext cx="720"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7" name="AutoShape 190"/>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31" name="Freeform 191"/>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09632" name="Group 192"/>
              <p:cNvGrpSpPr/>
              <p:nvPr/>
            </p:nvGrpSpPr>
            <p:grpSpPr>
              <a:xfrm>
                <a:off x="4739" y="1327"/>
                <a:ext cx="582" cy="139"/>
                <a:chOff x="614" y="2568"/>
                <a:chExt cx="725" cy="139"/>
              </a:xfrm>
            </p:grpSpPr>
            <p:sp>
              <p:nvSpPr>
                <p:cNvPr id="109644" name="AutoShape 193"/>
                <p:cNvSpPr/>
                <p:nvPr/>
              </p:nvSpPr>
              <p:spPr>
                <a:xfrm>
                  <a:off x="611" y="2568"/>
                  <a:ext cx="728"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5" name="AutoShape 194"/>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633" name="Rectangle 195"/>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34" name="Freeform 196"/>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35" name="Freeform 197"/>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09636" name="Oval 198"/>
              <p:cNvSpPr/>
              <p:nvPr/>
            </p:nvSpPr>
            <p:spPr>
              <a:xfrm>
                <a:off x="5520" y="2612"/>
                <a:ext cx="45"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37" name="Freeform 199"/>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09638" name="AutoShape 200"/>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39" name="AutoShape 201"/>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0" name="Oval 202"/>
              <p:cNvSpPr/>
              <p:nvPr/>
            </p:nvSpPr>
            <p:spPr>
              <a:xfrm>
                <a:off x="4307" y="2382"/>
                <a:ext cx="160" cy="143"/>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1" name="Oval 203"/>
              <p:cNvSpPr/>
              <p:nvPr/>
            </p:nvSpPr>
            <p:spPr>
              <a:xfrm>
                <a:off x="4487" y="2382"/>
                <a:ext cx="160" cy="143"/>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09642" name="Oval 204"/>
              <p:cNvSpPr/>
              <p:nvPr/>
            </p:nvSpPr>
            <p:spPr>
              <a:xfrm>
                <a:off x="4660" y="2382"/>
                <a:ext cx="160"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643" name="Rectangle 205"/>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590" name="Line 57"/>
            <p:cNvSpPr/>
            <p:nvPr/>
          </p:nvSpPr>
          <p:spPr>
            <a:xfrm>
              <a:off x="1354" y="2913"/>
              <a:ext cx="3661"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109591" name="Group 58"/>
            <p:cNvGrpSpPr/>
            <p:nvPr/>
          </p:nvGrpSpPr>
          <p:grpSpPr>
            <a:xfrm>
              <a:off x="2731" y="2870"/>
              <a:ext cx="607" cy="108"/>
              <a:chOff x="3603" y="243"/>
              <a:chExt cx="357" cy="106"/>
            </a:xfrm>
          </p:grpSpPr>
          <p:sp>
            <p:nvSpPr>
              <p:cNvPr id="109611" name="Line 60"/>
              <p:cNvSpPr/>
              <p:nvPr/>
            </p:nvSpPr>
            <p:spPr>
              <a:xfrm>
                <a:off x="3603"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9612" name="Line 61"/>
              <p:cNvSpPr/>
              <p:nvPr/>
            </p:nvSpPr>
            <p:spPr>
              <a:xfrm>
                <a:off x="3960" y="289"/>
                <a:ext cx="0" cy="6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09613" name="Rectangle 62"/>
              <p:cNvSpPr/>
              <p:nvPr/>
            </p:nvSpPr>
            <p:spPr>
              <a:xfrm>
                <a:off x="3603" y="289"/>
                <a:ext cx="354" cy="59"/>
              </a:xfrm>
              <a:prstGeom prst="rect">
                <a:avLst/>
              </a:prstGeom>
              <a:solidFill>
                <a:schemeClr val="hlink"/>
              </a:soli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614" name="Group 64"/>
              <p:cNvGrpSpPr/>
              <p:nvPr/>
            </p:nvGrpSpPr>
            <p:grpSpPr>
              <a:xfrm>
                <a:off x="3749" y="248"/>
                <a:ext cx="119" cy="65"/>
                <a:chOff x="2894" y="850"/>
                <a:chExt cx="94" cy="96"/>
              </a:xfrm>
            </p:grpSpPr>
            <p:sp>
              <p:nvSpPr>
                <p:cNvPr id="109618" name="Line 66"/>
                <p:cNvSpPr/>
                <p:nvPr/>
              </p:nvSpPr>
              <p:spPr>
                <a:xfrm>
                  <a:off x="2944" y="946"/>
                  <a:ext cx="4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9619" name="Line 67"/>
                <p:cNvSpPr/>
                <p:nvPr/>
              </p:nvSpPr>
              <p:spPr>
                <a:xfrm>
                  <a:off x="2894" y="850"/>
                  <a:ext cx="52" cy="96"/>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109615" name="Group 68"/>
              <p:cNvGrpSpPr/>
              <p:nvPr/>
            </p:nvGrpSpPr>
            <p:grpSpPr>
              <a:xfrm flipV="1">
                <a:off x="3689" y="243"/>
                <a:ext cx="124" cy="66"/>
                <a:chOff x="2848" y="848"/>
                <a:chExt cx="98" cy="98"/>
              </a:xfrm>
            </p:grpSpPr>
            <p:sp>
              <p:nvSpPr>
                <p:cNvPr id="109616" name="Line 69"/>
                <p:cNvSpPr/>
                <p:nvPr/>
              </p:nvSpPr>
              <p:spPr>
                <a:xfrm flipV="1">
                  <a:off x="2848" y="848"/>
                  <a:ext cx="50"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09617" name="Line 71"/>
                <p:cNvSpPr/>
                <p:nvPr/>
              </p:nvSpPr>
              <p:spPr>
                <a:xfrm>
                  <a:off x="2894" y="850"/>
                  <a:ext cx="52" cy="96"/>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sp>
          <p:nvSpPr>
            <p:cNvPr id="109592" name="AutoShape 90"/>
            <p:cNvSpPr/>
            <p:nvPr/>
          </p:nvSpPr>
          <p:spPr>
            <a:xfrm>
              <a:off x="4741" y="2812"/>
              <a:ext cx="515" cy="239"/>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09593" name="Group 92"/>
            <p:cNvGrpSpPr/>
            <p:nvPr/>
          </p:nvGrpSpPr>
          <p:grpSpPr>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9609" name="Oval 95"/>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109594" name="Text Box 97"/>
            <p:cNvSpPr txBox="1"/>
            <p:nvPr/>
          </p:nvSpPr>
          <p:spPr>
            <a:xfrm>
              <a:off x="1313" y="2781"/>
              <a:ext cx="1419" cy="2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bits/sec</a:t>
              </a:r>
            </a:p>
          </p:txBody>
        </p:sp>
        <p:grpSp>
          <p:nvGrpSpPr>
            <p:cNvPr id="109595" name="Group 83"/>
            <p:cNvGrpSpPr/>
            <p:nvPr/>
          </p:nvGrpSpPr>
          <p:grpSpPr>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09605" name="Oval 86"/>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sp>
          <p:nvSpPr>
            <p:cNvPr id="109596" name="Text Box 88"/>
            <p:cNvSpPr txBox="1"/>
            <p:nvPr/>
          </p:nvSpPr>
          <p:spPr>
            <a:xfrm>
              <a:off x="3475" y="2800"/>
              <a:ext cx="1629" cy="2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  R</a:t>
              </a:r>
              <a:r>
                <a:rPr lang="en-US" altLang="zh-CN" baseline="-25000" dirty="0">
                  <a:latin typeface="微软雅黑" panose="020B0503020204020204" pitchFamily="34" charset="-122"/>
                  <a:ea typeface="微软雅黑" panose="020B0503020204020204" pitchFamily="34" charset="-122"/>
                </a:rPr>
                <a:t>c</a:t>
              </a:r>
              <a:r>
                <a:rPr lang="en-US" altLang="zh-CN" sz="2000" baseline="-25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bits/sec</a:t>
              </a:r>
            </a:p>
          </p:txBody>
        </p:sp>
        <p:sp>
          <p:nvSpPr>
            <p:cNvPr id="109597" name="AutoShape 98"/>
            <p:cNvSpPr/>
            <p:nvPr/>
          </p:nvSpPr>
          <p:spPr>
            <a:xfrm>
              <a:off x="2668" y="2808"/>
              <a:ext cx="860" cy="24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09598" name="AutoShape 89"/>
            <p:cNvSpPr/>
            <p:nvPr/>
          </p:nvSpPr>
          <p:spPr>
            <a:xfrm flipV="1">
              <a:off x="814" y="2682"/>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grpSp>
          <p:nvGrpSpPr>
            <p:cNvPr id="109599" name="Group 135"/>
            <p:cNvGrpSpPr/>
            <p:nvPr/>
          </p:nvGrpSpPr>
          <p:grpSpPr>
            <a:xfrm flipH="1">
              <a:off x="5225" y="2651"/>
              <a:ext cx="549" cy="558"/>
              <a:chOff x="-44" y="1473"/>
              <a:chExt cx="981" cy="1105"/>
            </a:xfrm>
          </p:grpSpPr>
          <p:pic>
            <p:nvPicPr>
              <p:cNvPr id="109601" name="Picture 13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09602" name="Freeform 137"/>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09600" name="AutoShape 327"/>
            <p:cNvSpPr/>
            <p:nvPr/>
          </p:nvSpPr>
          <p:spPr>
            <a:xfrm>
              <a:off x="775" y="2474"/>
              <a:ext cx="257" cy="272"/>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0958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53</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08" descr="underline_base"/>
          <p:cNvPicPr/>
          <p:nvPr/>
        </p:nvPicPr>
        <p:blipFill>
          <a:blip r:embed="rId2"/>
          <a:stretch>
            <a:fillRect/>
          </a:stretch>
        </p:blipFill>
        <p:spPr>
          <a:xfrm>
            <a:off x="381000" y="850900"/>
            <a:ext cx="6351588" cy="158750"/>
          </a:xfrm>
          <a:prstGeom prst="rect">
            <a:avLst/>
          </a:prstGeom>
          <a:noFill/>
          <a:ln w="9525">
            <a:noFill/>
          </a:ln>
        </p:spPr>
      </p:pic>
      <p:sp>
        <p:nvSpPr>
          <p:cNvPr id="110595"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10596" name="Rectangle 2"/>
          <p:cNvSpPr>
            <a:spLocks noGrp="1"/>
          </p:cNvSpPr>
          <p:nvPr>
            <p:ph type="title" idx="4294967295"/>
          </p:nvPr>
        </p:nvSpPr>
        <p:spPr>
          <a:xfrm>
            <a:off x="276225" y="125413"/>
            <a:ext cx="7772400" cy="903287"/>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吞吐量</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因特网场景</a:t>
            </a:r>
            <a:endParaRPr lang="en-US" altLang="zh-CN" sz="4000" dirty="0">
              <a:latin typeface="微软雅黑" panose="020B0503020204020204" pitchFamily="34" charset="-122"/>
              <a:ea typeface="微软雅黑" panose="020B0503020204020204" pitchFamily="34" charset="-122"/>
            </a:endParaRPr>
          </a:p>
        </p:txBody>
      </p:sp>
      <p:sp>
        <p:nvSpPr>
          <p:cNvPr id="110597" name="Text Box 44"/>
          <p:cNvSpPr txBox="1"/>
          <p:nvPr/>
        </p:nvSpPr>
        <p:spPr>
          <a:xfrm>
            <a:off x="5565775" y="5586413"/>
            <a:ext cx="2917825" cy="70802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个客户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公平地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共享主干链路（速率为</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10598" name="Freeform 296"/>
          <p:cNvSpPr/>
          <p:nvPr/>
        </p:nvSpPr>
        <p:spPr>
          <a:xfrm>
            <a:off x="4883150" y="2720975"/>
            <a:ext cx="3127375" cy="1498600"/>
          </a:xfrm>
          <a:custGeom>
            <a:avLst/>
            <a:gdLst>
              <a:gd name="txL" fmla="*/ 0 w 1877"/>
              <a:gd name="txT" fmla="*/ 0 h 917"/>
              <a:gd name="txR" fmla="*/ 1877 w 1877"/>
              <a:gd name="txB" fmla="*/ 917 h 917"/>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p>
        </p:txBody>
      </p:sp>
      <p:sp>
        <p:nvSpPr>
          <p:cNvPr id="110599" name="Text Box 35"/>
          <p:cNvSpPr txBox="1"/>
          <p:nvPr/>
        </p:nvSpPr>
        <p:spPr>
          <a:xfrm>
            <a:off x="4746625" y="2344738"/>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s</a:t>
            </a:r>
            <a:endParaRPr lang="en-US" altLang="zh-CN" sz="2000" dirty="0">
              <a:latin typeface="微软雅黑" panose="020B0503020204020204" pitchFamily="34" charset="-122"/>
              <a:ea typeface="微软雅黑" panose="020B0503020204020204" pitchFamily="34" charset="-122"/>
            </a:endParaRPr>
          </a:p>
        </p:txBody>
      </p:sp>
      <p:sp>
        <p:nvSpPr>
          <p:cNvPr id="257064" name="Oval 40"/>
          <p:cNvSpPr>
            <a:spLocks noChangeArrowheads="1"/>
          </p:cNvSpPr>
          <p:nvPr/>
        </p:nvSpPr>
        <p:spPr bwMode="auto">
          <a:xfrm rot="5400000">
            <a:off x="6611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065" name="Rectangle 41"/>
          <p:cNvSpPr>
            <a:spLocks noChangeArrowheads="1"/>
          </p:cNvSpPr>
          <p:nvPr/>
        </p:nvSpPr>
        <p:spPr bwMode="auto">
          <a:xfrm rot="5400000">
            <a:off x="6144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02" name="Oval 42"/>
          <p:cNvSpPr/>
          <p:nvPr/>
        </p:nvSpPr>
        <p:spPr>
          <a:xfrm rot="5400000">
            <a:off x="6615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06" name="Oval 33"/>
          <p:cNvSpPr/>
          <p:nvPr/>
        </p:nvSpPr>
        <p:spPr>
          <a:xfrm rot="1792560">
            <a:off x="4991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058" name="Rectangle 34"/>
          <p:cNvSpPr>
            <a:spLocks noChangeArrowheads="1"/>
          </p:cNvSpPr>
          <p:nvPr/>
        </p:nvSpPr>
        <p:spPr bwMode="auto">
          <a:xfrm rot="1792560">
            <a:off x="5618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08" name="Line 456"/>
          <p:cNvSpPr/>
          <p:nvPr/>
        </p:nvSpPr>
        <p:spPr>
          <a:xfrm rot="1792560">
            <a:off x="4827588" y="2536825"/>
            <a:ext cx="955675" cy="0"/>
          </a:xfrm>
          <a:prstGeom prst="line">
            <a:avLst/>
          </a:prstGeom>
          <a:ln w="38100" cap="flat" cmpd="sng">
            <a:solidFill>
              <a:srgbClr val="FF3300"/>
            </a:solidFill>
            <a:prstDash val="solid"/>
            <a:headEnd type="none" w="med" len="med"/>
            <a:tailEnd type="none" w="med" len="med"/>
          </a:ln>
        </p:spPr>
        <p:txBody>
          <a:bodyPr/>
          <a:lstStyle/>
          <a:p>
            <a:endParaRPr lang="zh-CN" alt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494" name="Rectangle 470"/>
          <p:cNvSpPr>
            <a:spLocks noChangeArrowheads="1"/>
          </p:cNvSpPr>
          <p:nvPr/>
        </p:nvSpPr>
        <p:spPr bwMode="auto">
          <a:xfrm rot="2768172">
            <a:off x="5409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11" name="Oval 471"/>
          <p:cNvSpPr/>
          <p:nvPr/>
        </p:nvSpPr>
        <p:spPr>
          <a:xfrm rot="2768172">
            <a:off x="5561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13" name="Line 473"/>
          <p:cNvSpPr/>
          <p:nvPr/>
        </p:nvSpPr>
        <p:spPr>
          <a:xfrm rot="2768172">
            <a:off x="5253038" y="2395538"/>
            <a:ext cx="1196975" cy="0"/>
          </a:xfrm>
          <a:prstGeom prst="line">
            <a:avLst/>
          </a:prstGeom>
          <a:ln w="38100" cap="flat" cmpd="sng">
            <a:solidFill>
              <a:srgbClr val="FF3300"/>
            </a:solidFill>
            <a:prstDash val="solid"/>
            <a:headEnd type="none" w="med" len="med"/>
            <a:tailEnd type="none" w="med" len="med"/>
          </a:ln>
        </p:spPr>
        <p:txBody>
          <a:bodyPr/>
          <a:lstStyle/>
          <a:p>
            <a:endParaRPr lang="zh-CN" alt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16" name="Oval 478"/>
          <p:cNvSpPr/>
          <p:nvPr/>
        </p:nvSpPr>
        <p:spPr>
          <a:xfrm rot="-1792560" flipH="1">
            <a:off x="5716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503" name="Rectangle 479"/>
          <p:cNvSpPr>
            <a:spLocks noChangeArrowheads="1"/>
          </p:cNvSpPr>
          <p:nvPr/>
        </p:nvSpPr>
        <p:spPr bwMode="auto">
          <a:xfrm rot="19807440" flipH="1">
            <a:off x="5100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18" name="Line 480"/>
          <p:cNvSpPr/>
          <p:nvPr/>
        </p:nvSpPr>
        <p:spPr>
          <a:xfrm rot="-1792560" flipH="1">
            <a:off x="4962525" y="4389438"/>
            <a:ext cx="955675" cy="0"/>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21" name="Oval 485"/>
          <p:cNvSpPr/>
          <p:nvPr/>
        </p:nvSpPr>
        <p:spPr>
          <a:xfrm rot="-2768172" flipV="1">
            <a:off x="5770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510" name="Rectangle 486"/>
          <p:cNvSpPr>
            <a:spLocks noChangeArrowheads="1"/>
          </p:cNvSpPr>
          <p:nvPr/>
        </p:nvSpPr>
        <p:spPr bwMode="auto">
          <a:xfrm rot="18831828" flipV="1">
            <a:off x="6338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23" name="Line 487"/>
          <p:cNvSpPr/>
          <p:nvPr/>
        </p:nvSpPr>
        <p:spPr>
          <a:xfrm rot="-2768172" flipV="1">
            <a:off x="5461000" y="4711700"/>
            <a:ext cx="1196975" cy="0"/>
          </a:xfrm>
          <a:prstGeom prst="line">
            <a:avLst/>
          </a:prstGeom>
          <a:ln w="38100" cap="flat" cmpd="sng">
            <a:solidFill>
              <a:srgbClr val="FF3300"/>
            </a:solidFill>
            <a:prstDash val="solid"/>
            <a:headEnd type="triangle" w="med" len="med"/>
            <a:tailEnd type="none" w="med" len="med"/>
          </a:ln>
        </p:spPr>
        <p:txBody>
          <a:bodyPr/>
          <a:lstStyle/>
          <a:p>
            <a:endParaRPr lang="zh-CN" alt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26" name="Oval 502"/>
          <p:cNvSpPr/>
          <p:nvPr/>
        </p:nvSpPr>
        <p:spPr>
          <a:xfrm rot="-1792560" flipH="1">
            <a:off x="7923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527" name="Rectangle 503"/>
          <p:cNvSpPr>
            <a:spLocks noChangeArrowheads="1"/>
          </p:cNvSpPr>
          <p:nvPr/>
        </p:nvSpPr>
        <p:spPr bwMode="auto">
          <a:xfrm rot="19807440" flipH="1">
            <a:off x="7307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28" name="Line 504"/>
          <p:cNvSpPr/>
          <p:nvPr/>
        </p:nvSpPr>
        <p:spPr>
          <a:xfrm rot="-1792560" flipH="1">
            <a:off x="7169150" y="2508250"/>
            <a:ext cx="955675" cy="0"/>
          </a:xfrm>
          <a:prstGeom prst="line">
            <a:avLst/>
          </a:prstGeom>
          <a:ln w="38100" cap="flat" cmpd="sng">
            <a:solidFill>
              <a:srgbClr val="FF3300"/>
            </a:solidFill>
            <a:prstDash val="solid"/>
            <a:headEnd type="none" w="med" len="med"/>
            <a:tailEnd type="none" w="med" len="med"/>
          </a:ln>
        </p:spPr>
        <p:txBody>
          <a:bodyPr/>
          <a:lstStyle/>
          <a:p>
            <a:endParaRPr lang="zh-CN" alt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31" name="Oval 509"/>
          <p:cNvSpPr/>
          <p:nvPr/>
        </p:nvSpPr>
        <p:spPr>
          <a:xfrm rot="1792560">
            <a:off x="7416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110633" name="Line 511"/>
          <p:cNvSpPr/>
          <p:nvPr/>
        </p:nvSpPr>
        <p:spPr>
          <a:xfrm rot="1792560">
            <a:off x="7243763" y="4495800"/>
            <a:ext cx="1062037" cy="12700"/>
          </a:xfrm>
          <a:prstGeom prst="line">
            <a:avLst/>
          </a:prstGeom>
          <a:ln w="38100" cap="flat" cmpd="sng">
            <a:solidFill>
              <a:srgbClr val="FF3300"/>
            </a:solidFill>
            <a:prstDash val="solid"/>
            <a:headEnd type="none" w="med" len="med"/>
            <a:tailEnd type="triangle" w="med" len="med"/>
          </a:ln>
        </p:spPr>
        <p:txBody>
          <a:bodyPr/>
          <a:lstStyle/>
          <a:p>
            <a:endParaRPr lang="zh-CN" altLang="en-US"/>
          </a:p>
        </p:txBody>
      </p:sp>
      <p:sp>
        <p:nvSpPr>
          <p:cNvPr id="110634" name="Text Box 513"/>
          <p:cNvSpPr txBox="1"/>
          <p:nvPr/>
        </p:nvSpPr>
        <p:spPr>
          <a:xfrm>
            <a:off x="5716588" y="1903413"/>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s</a:t>
            </a:r>
            <a:endParaRPr lang="en-US" altLang="zh-CN" sz="2000" dirty="0">
              <a:latin typeface="微软雅黑" panose="020B0503020204020204" pitchFamily="34" charset="-122"/>
              <a:ea typeface="微软雅黑" panose="020B0503020204020204" pitchFamily="34" charset="-122"/>
            </a:endParaRPr>
          </a:p>
        </p:txBody>
      </p:sp>
      <p:sp>
        <p:nvSpPr>
          <p:cNvPr id="110635" name="Text Box 514"/>
          <p:cNvSpPr txBox="1"/>
          <p:nvPr/>
        </p:nvSpPr>
        <p:spPr>
          <a:xfrm>
            <a:off x="7543800" y="2411413"/>
            <a:ext cx="676275"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s</a:t>
            </a:r>
            <a:endParaRPr lang="en-US" altLang="zh-CN" sz="2000" dirty="0">
              <a:latin typeface="微软雅黑" panose="020B0503020204020204" pitchFamily="34" charset="-122"/>
              <a:ea typeface="微软雅黑" panose="020B0503020204020204" pitchFamily="34" charset="-122"/>
            </a:endParaRPr>
          </a:p>
        </p:txBody>
      </p:sp>
      <p:sp>
        <p:nvSpPr>
          <p:cNvPr id="110636" name="Freeform 515"/>
          <p:cNvSpPr/>
          <p:nvPr/>
        </p:nvSpPr>
        <p:spPr>
          <a:xfrm>
            <a:off x="5710238" y="2771775"/>
            <a:ext cx="800100" cy="1381125"/>
          </a:xfrm>
          <a:custGeom>
            <a:avLst/>
            <a:gdLst>
              <a:gd name="txL" fmla="*/ 0 w 504"/>
              <a:gd name="txT" fmla="*/ 0 h 870"/>
              <a:gd name="txR" fmla="*/ 504 w 504"/>
              <a:gd name="txB" fmla="*/ 870 h 870"/>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10637" name="Text Box 516"/>
          <p:cNvSpPr txBox="1"/>
          <p:nvPr/>
        </p:nvSpPr>
        <p:spPr>
          <a:xfrm>
            <a:off x="4724400" y="3960813"/>
            <a:ext cx="674688"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c</a:t>
            </a:r>
            <a:endParaRPr lang="en-US" altLang="zh-CN" sz="2000" dirty="0">
              <a:latin typeface="微软雅黑" panose="020B0503020204020204" pitchFamily="34" charset="-122"/>
              <a:ea typeface="微软雅黑" panose="020B0503020204020204" pitchFamily="34" charset="-122"/>
            </a:endParaRPr>
          </a:p>
        </p:txBody>
      </p:sp>
      <p:sp>
        <p:nvSpPr>
          <p:cNvPr id="110638" name="Freeform 517"/>
          <p:cNvSpPr/>
          <p:nvPr/>
        </p:nvSpPr>
        <p:spPr>
          <a:xfrm>
            <a:off x="6173788" y="2749550"/>
            <a:ext cx="431800" cy="1570038"/>
          </a:xfrm>
          <a:custGeom>
            <a:avLst/>
            <a:gdLst>
              <a:gd name="txL" fmla="*/ 0 w 272"/>
              <a:gd name="txT" fmla="*/ 0 h 989"/>
              <a:gd name="txR" fmla="*/ 272 w 272"/>
              <a:gd name="txB" fmla="*/ 989 h 989"/>
            </a:gdLst>
            <a:ahLst/>
            <a:cxnLst>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10639" name="Freeform 518"/>
          <p:cNvSpPr/>
          <p:nvPr/>
        </p:nvSpPr>
        <p:spPr>
          <a:xfrm>
            <a:off x="6757988" y="2733675"/>
            <a:ext cx="638175" cy="1538288"/>
          </a:xfrm>
          <a:custGeom>
            <a:avLst/>
            <a:gdLst>
              <a:gd name="txL" fmla="*/ 0 w 402"/>
              <a:gd name="txT" fmla="*/ 0 h 969"/>
              <a:gd name="txR" fmla="*/ 402 w 402"/>
              <a:gd name="txB" fmla="*/ 969 h 969"/>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110640" name="Text Box 519"/>
          <p:cNvSpPr txBox="1"/>
          <p:nvPr/>
        </p:nvSpPr>
        <p:spPr>
          <a:xfrm>
            <a:off x="5983288" y="4498975"/>
            <a:ext cx="676275" cy="5191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c</a:t>
            </a:r>
            <a:endParaRPr lang="en-US" altLang="zh-CN" sz="2000" dirty="0">
              <a:latin typeface="微软雅黑" panose="020B0503020204020204" pitchFamily="34" charset="-122"/>
              <a:ea typeface="微软雅黑" panose="020B0503020204020204" pitchFamily="34" charset="-122"/>
            </a:endParaRPr>
          </a:p>
        </p:txBody>
      </p:sp>
      <p:sp>
        <p:nvSpPr>
          <p:cNvPr id="110641" name="Text Box 520"/>
          <p:cNvSpPr txBox="1"/>
          <p:nvPr/>
        </p:nvSpPr>
        <p:spPr>
          <a:xfrm>
            <a:off x="7670800" y="3986213"/>
            <a:ext cx="674688" cy="519112"/>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r>
              <a:rPr lang="en-US" altLang="zh-CN" baseline="-25000" dirty="0">
                <a:latin typeface="微软雅黑" panose="020B0503020204020204" pitchFamily="34" charset="-122"/>
                <a:ea typeface="微软雅黑" panose="020B0503020204020204" pitchFamily="34" charset="-122"/>
              </a:rPr>
              <a:t>c</a:t>
            </a:r>
            <a:endParaRPr lang="en-US" altLang="zh-CN" sz="2000" dirty="0">
              <a:latin typeface="微软雅黑" panose="020B0503020204020204" pitchFamily="34" charset="-122"/>
              <a:ea typeface="微软雅黑" panose="020B0503020204020204" pitchFamily="34" charset="-122"/>
            </a:endParaRPr>
          </a:p>
        </p:txBody>
      </p:sp>
      <p:sp>
        <p:nvSpPr>
          <p:cNvPr id="110642" name="Text Box 521"/>
          <p:cNvSpPr txBox="1"/>
          <p:nvPr/>
        </p:nvSpPr>
        <p:spPr>
          <a:xfrm>
            <a:off x="6699250" y="3357563"/>
            <a:ext cx="676275" cy="39687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R</a:t>
            </a:r>
          </a:p>
        </p:txBody>
      </p:sp>
      <p:sp>
        <p:nvSpPr>
          <p:cNvPr id="110643" name="Rectangle 523"/>
          <p:cNvSpPr>
            <a:spLocks noGrp="1"/>
          </p:cNvSpPr>
          <p:nvPr>
            <p:ph type="body" idx="4294967295"/>
          </p:nvPr>
        </p:nvSpPr>
        <p:spPr>
          <a:xfrm>
            <a:off x="479425" y="1593850"/>
            <a:ext cx="3597275" cy="4114800"/>
          </a:xfrm>
          <a:ln/>
        </p:spPr>
        <p:txBody>
          <a:bodyPr vert="horz" wrap="square" lIns="91440" tIns="45720" rIns="91440" bIns="45720" anchor="t" anchorCtr="0"/>
          <a:lstStyle/>
          <a:p>
            <a:pPr eaLnBrk="1" hangingPunct="1"/>
            <a:r>
              <a:rPr lang="zh-CN" altLang="en-US" dirty="0">
                <a:latin typeface="微软雅黑" panose="020B0503020204020204" pitchFamily="34" charset="-122"/>
                <a:ea typeface="微软雅黑" panose="020B0503020204020204" pitchFamily="34" charset="-122"/>
              </a:rPr>
              <a:t>每个客户端到端的吞吐量</a:t>
            </a:r>
            <a:r>
              <a:rPr lang="en-US" altLang="zh-CN" dirty="0">
                <a:latin typeface="微软雅黑" panose="020B0503020204020204" pitchFamily="34" charset="-122"/>
                <a:ea typeface="微软雅黑" panose="020B0503020204020204" pitchFamily="34" charset="-122"/>
              </a:rPr>
              <a:t>: </a:t>
            </a:r>
            <a:r>
              <a:rPr lang="en-US" altLang="zh-CN" i="1" dirty="0">
                <a:latin typeface="微软雅黑" panose="020B0503020204020204" pitchFamily="34" charset="-122"/>
                <a:ea typeface="微软雅黑" panose="020B0503020204020204" pitchFamily="34" charset="-122"/>
              </a:rPr>
              <a:t>min(R</a:t>
            </a:r>
            <a:r>
              <a:rPr lang="en-US" altLang="zh-CN" i="1" baseline="-25000" dirty="0">
                <a:latin typeface="微软雅黑" panose="020B0503020204020204" pitchFamily="34" charset="-122"/>
                <a:ea typeface="微软雅黑" panose="020B0503020204020204" pitchFamily="34" charset="-122"/>
              </a:rPr>
              <a:t>c  </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R</a:t>
            </a:r>
            <a:r>
              <a:rPr lang="en-US" altLang="zh-CN" i="1" baseline="-25000" dirty="0">
                <a:latin typeface="微软雅黑" panose="020B0503020204020204" pitchFamily="34" charset="-122"/>
                <a:ea typeface="微软雅黑" panose="020B0503020204020204" pitchFamily="34" charset="-122"/>
              </a:rPr>
              <a:t>s  </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R/10)</a:t>
            </a:r>
          </a:p>
          <a:p>
            <a:pPr eaLnBrk="1" hangingPunct="1"/>
            <a:r>
              <a:rPr lang="zh-CN" altLang="en-US" dirty="0">
                <a:latin typeface="微软雅黑" panose="020B0503020204020204" pitchFamily="34" charset="-122"/>
                <a:ea typeface="微软雅黑" panose="020B0503020204020204" pitchFamily="34" charset="-122"/>
              </a:rPr>
              <a:t>在实际中</a:t>
            </a:r>
            <a:r>
              <a:rPr lang="en-US" altLang="zh-CN" dirty="0">
                <a:latin typeface="微软雅黑" panose="020B0503020204020204" pitchFamily="34" charset="-122"/>
                <a:ea typeface="微软雅黑" panose="020B0503020204020204" pitchFamily="34" charset="-122"/>
              </a:rPr>
              <a:t>:</a:t>
            </a:r>
            <a:r>
              <a:rPr lang="en-US" altLang="zh-CN" i="1" dirty="0">
                <a:latin typeface="微软雅黑" panose="020B0503020204020204" pitchFamily="34" charset="-122"/>
                <a:ea typeface="微软雅黑" panose="020B0503020204020204" pitchFamily="34" charset="-122"/>
              </a:rPr>
              <a:t> R</a:t>
            </a:r>
            <a:r>
              <a:rPr lang="en-US" altLang="zh-CN" i="1" baseline="-25000" dirty="0">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或</a:t>
            </a:r>
            <a:r>
              <a:rPr lang="en-US" altLang="zh-CN" dirty="0">
                <a:latin typeface="微软雅黑" panose="020B0503020204020204" pitchFamily="34" charset="-122"/>
                <a:ea typeface="微软雅黑" panose="020B0503020204020204" pitchFamily="34" charset="-122"/>
              </a:rPr>
              <a:t> </a:t>
            </a:r>
            <a:r>
              <a:rPr lang="en-US" altLang="zh-CN" i="1" dirty="0">
                <a:latin typeface="微软雅黑" panose="020B0503020204020204" pitchFamily="34" charset="-122"/>
                <a:ea typeface="微软雅黑" panose="020B0503020204020204" pitchFamily="34" charset="-122"/>
              </a:rPr>
              <a:t>R</a:t>
            </a:r>
            <a:r>
              <a:rPr lang="en-US" altLang="zh-CN" i="1" baseline="-25000" dirty="0">
                <a:latin typeface="微软雅黑" panose="020B0503020204020204" pitchFamily="34" charset="-122"/>
                <a:ea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rPr>
              <a:t>经常是瓶颈链路</a:t>
            </a:r>
            <a:endParaRPr lang="en-US" altLang="zh-CN" dirty="0">
              <a:latin typeface="微软雅黑" panose="020B0503020204020204" pitchFamily="34" charset="-122"/>
              <a:ea typeface="微软雅黑" panose="020B0503020204020204" pitchFamily="34" charset="-122"/>
            </a:endParaRPr>
          </a:p>
        </p:txBody>
      </p:sp>
      <p:grpSp>
        <p:nvGrpSpPr>
          <p:cNvPr id="110644" name="Group 81"/>
          <p:cNvGrpSpPr/>
          <p:nvPr/>
        </p:nvGrpSpPr>
        <p:grpSpPr>
          <a:xfrm>
            <a:off x="4576763" y="1784350"/>
            <a:ext cx="352425" cy="660400"/>
            <a:chOff x="4140" y="429"/>
            <a:chExt cx="1425" cy="2396"/>
          </a:xfrm>
        </p:grpSpPr>
        <p:sp>
          <p:nvSpPr>
            <p:cNvPr id="110722" name="Freeform 8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10723" name="Rectangle 83"/>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24" name="Freeform 8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10725" name="Freeform 8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726" name="Rectangle 86"/>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727" name="Group 87"/>
            <p:cNvGrpSpPr/>
            <p:nvPr/>
          </p:nvGrpSpPr>
          <p:grpSpPr>
            <a:xfrm>
              <a:off x="4749" y="668"/>
              <a:ext cx="581" cy="145"/>
              <a:chOff x="614" y="2568"/>
              <a:chExt cx="725" cy="139"/>
            </a:xfrm>
          </p:grpSpPr>
          <p:sp>
            <p:nvSpPr>
              <p:cNvPr id="110752" name="AutoShape 88"/>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53" name="AutoShape 89"/>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28" name="Rectangle 90"/>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729" name="Group 91"/>
            <p:cNvGrpSpPr/>
            <p:nvPr/>
          </p:nvGrpSpPr>
          <p:grpSpPr>
            <a:xfrm>
              <a:off x="4747" y="994"/>
              <a:ext cx="581" cy="134"/>
              <a:chOff x="614" y="2568"/>
              <a:chExt cx="725" cy="139"/>
            </a:xfrm>
          </p:grpSpPr>
          <p:sp>
            <p:nvSpPr>
              <p:cNvPr id="110750" name="AutoShape 92"/>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51" name="AutoShape 93"/>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30" name="Rectangle 94"/>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31" name="Rectangle 95"/>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732" name="Group 96"/>
            <p:cNvGrpSpPr/>
            <p:nvPr/>
          </p:nvGrpSpPr>
          <p:grpSpPr>
            <a:xfrm>
              <a:off x="4735" y="1627"/>
              <a:ext cx="582" cy="151"/>
              <a:chOff x="614" y="2568"/>
              <a:chExt cx="725" cy="139"/>
            </a:xfrm>
          </p:grpSpPr>
          <p:sp>
            <p:nvSpPr>
              <p:cNvPr id="110748" name="AutoShape 97"/>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9" name="AutoShape 98"/>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33" name="Freeform 9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10734" name="Group 100"/>
            <p:cNvGrpSpPr/>
            <p:nvPr/>
          </p:nvGrpSpPr>
          <p:grpSpPr>
            <a:xfrm>
              <a:off x="4739" y="1327"/>
              <a:ext cx="582" cy="139"/>
              <a:chOff x="614" y="2568"/>
              <a:chExt cx="725" cy="139"/>
            </a:xfrm>
          </p:grpSpPr>
          <p:sp>
            <p:nvSpPr>
              <p:cNvPr id="110746" name="AutoShape 101"/>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7" name="AutoShape 102"/>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35" name="Rectangle 103"/>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36" name="Freeform 10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737" name="Freeform 10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738" name="Oval 106"/>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39" name="Freeform 10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10740" name="AutoShape 108"/>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1" name="AutoShape 109"/>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2" name="Oval 110"/>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3" name="Oval 111"/>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10744" name="Oval 112"/>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45" name="Rectangle 113"/>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10645" name="Group 114"/>
          <p:cNvGrpSpPr/>
          <p:nvPr/>
        </p:nvGrpSpPr>
        <p:grpSpPr>
          <a:xfrm>
            <a:off x="5151438" y="1444625"/>
            <a:ext cx="352425" cy="660400"/>
            <a:chOff x="4140" y="429"/>
            <a:chExt cx="1425" cy="2396"/>
          </a:xfrm>
        </p:grpSpPr>
        <p:sp>
          <p:nvSpPr>
            <p:cNvPr id="110690" name="Freeform 115"/>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10691" name="Rectangle 116"/>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92" name="Freeform 117"/>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10693" name="Freeform 118"/>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694" name="Rectangle 119"/>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695" name="Group 120"/>
            <p:cNvGrpSpPr/>
            <p:nvPr/>
          </p:nvGrpSpPr>
          <p:grpSpPr>
            <a:xfrm>
              <a:off x="4749" y="668"/>
              <a:ext cx="581" cy="145"/>
              <a:chOff x="614" y="2568"/>
              <a:chExt cx="725" cy="139"/>
            </a:xfrm>
          </p:grpSpPr>
          <p:sp>
            <p:nvSpPr>
              <p:cNvPr id="110720" name="AutoShape 121"/>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21" name="AutoShape 122"/>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96" name="Rectangle 123"/>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697" name="Group 124"/>
            <p:cNvGrpSpPr/>
            <p:nvPr/>
          </p:nvGrpSpPr>
          <p:grpSpPr>
            <a:xfrm>
              <a:off x="4747" y="994"/>
              <a:ext cx="581" cy="134"/>
              <a:chOff x="614" y="2568"/>
              <a:chExt cx="725" cy="139"/>
            </a:xfrm>
          </p:grpSpPr>
          <p:sp>
            <p:nvSpPr>
              <p:cNvPr id="110718" name="AutoShape 125"/>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9" name="AutoShape 126"/>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98" name="Rectangle 127"/>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99" name="Rectangle 128"/>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700" name="Group 129"/>
            <p:cNvGrpSpPr/>
            <p:nvPr/>
          </p:nvGrpSpPr>
          <p:grpSpPr>
            <a:xfrm>
              <a:off x="4735" y="1627"/>
              <a:ext cx="582" cy="151"/>
              <a:chOff x="614" y="2568"/>
              <a:chExt cx="725" cy="139"/>
            </a:xfrm>
          </p:grpSpPr>
          <p:sp>
            <p:nvSpPr>
              <p:cNvPr id="110716" name="AutoShape 130"/>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7" name="AutoShape 131"/>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01" name="Freeform 132"/>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10702" name="Group 133"/>
            <p:cNvGrpSpPr/>
            <p:nvPr/>
          </p:nvGrpSpPr>
          <p:grpSpPr>
            <a:xfrm>
              <a:off x="4739" y="1327"/>
              <a:ext cx="582" cy="139"/>
              <a:chOff x="614" y="2568"/>
              <a:chExt cx="725" cy="139"/>
            </a:xfrm>
          </p:grpSpPr>
          <p:sp>
            <p:nvSpPr>
              <p:cNvPr id="110714" name="AutoShape 134"/>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5" name="AutoShape 13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703" name="Rectangle 13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04" name="Freeform 137"/>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705" name="Freeform 138"/>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706" name="Oval 139"/>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07" name="Freeform 140"/>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10708" name="AutoShape 141"/>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09" name="AutoShape 142"/>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0" name="Oval 143"/>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1" name="Oval 144"/>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10712" name="Oval 145"/>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713" name="Rectangle 146"/>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10646" name="Group 147"/>
          <p:cNvGrpSpPr/>
          <p:nvPr/>
        </p:nvGrpSpPr>
        <p:grpSpPr>
          <a:xfrm>
            <a:off x="8002588" y="1700213"/>
            <a:ext cx="352425" cy="660400"/>
            <a:chOff x="4140" y="429"/>
            <a:chExt cx="1425" cy="2396"/>
          </a:xfrm>
        </p:grpSpPr>
        <p:sp>
          <p:nvSpPr>
            <p:cNvPr id="110658" name="Freeform 148"/>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10659" name="Rectangle 149"/>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60" name="Freeform 150"/>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10661" name="Freeform 151"/>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662" name="Rectangle 152"/>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663" name="Group 153"/>
            <p:cNvGrpSpPr/>
            <p:nvPr/>
          </p:nvGrpSpPr>
          <p:grpSpPr>
            <a:xfrm>
              <a:off x="4749" y="668"/>
              <a:ext cx="581" cy="145"/>
              <a:chOff x="614" y="2568"/>
              <a:chExt cx="725" cy="139"/>
            </a:xfrm>
          </p:grpSpPr>
          <p:sp>
            <p:nvSpPr>
              <p:cNvPr id="110688" name="AutoShape 154"/>
              <p:cNvSpPr/>
              <p:nvPr/>
            </p:nvSpPr>
            <p:spPr>
              <a:xfrm>
                <a:off x="615" y="2560"/>
                <a:ext cx="721" cy="14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89" name="AutoShape 155"/>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64" name="Rectangle 156"/>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665" name="Group 157"/>
            <p:cNvGrpSpPr/>
            <p:nvPr/>
          </p:nvGrpSpPr>
          <p:grpSpPr>
            <a:xfrm>
              <a:off x="4747" y="994"/>
              <a:ext cx="581" cy="134"/>
              <a:chOff x="614" y="2568"/>
              <a:chExt cx="725" cy="139"/>
            </a:xfrm>
          </p:grpSpPr>
          <p:sp>
            <p:nvSpPr>
              <p:cNvPr id="110686" name="AutoShape 158"/>
              <p:cNvSpPr/>
              <p:nvPr/>
            </p:nvSpPr>
            <p:spPr>
              <a:xfrm>
                <a:off x="617" y="2567"/>
                <a:ext cx="721" cy="137"/>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87" name="AutoShape 159"/>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66" name="Rectangle 160"/>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67" name="Rectangle 161"/>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10668" name="Group 162"/>
            <p:cNvGrpSpPr/>
            <p:nvPr/>
          </p:nvGrpSpPr>
          <p:grpSpPr>
            <a:xfrm>
              <a:off x="4735" y="1627"/>
              <a:ext cx="582" cy="151"/>
              <a:chOff x="614" y="2568"/>
              <a:chExt cx="725" cy="139"/>
            </a:xfrm>
          </p:grpSpPr>
          <p:sp>
            <p:nvSpPr>
              <p:cNvPr id="110684" name="AutoShape 163"/>
              <p:cNvSpPr/>
              <p:nvPr/>
            </p:nvSpPr>
            <p:spPr>
              <a:xfrm>
                <a:off x="616" y="2568"/>
                <a:ext cx="720"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85" name="AutoShape 164"/>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69" name="Freeform 165"/>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10670" name="Group 166"/>
            <p:cNvGrpSpPr/>
            <p:nvPr/>
          </p:nvGrpSpPr>
          <p:grpSpPr>
            <a:xfrm>
              <a:off x="4739" y="1327"/>
              <a:ext cx="582" cy="139"/>
              <a:chOff x="614" y="2568"/>
              <a:chExt cx="725" cy="139"/>
            </a:xfrm>
          </p:grpSpPr>
          <p:sp>
            <p:nvSpPr>
              <p:cNvPr id="110682" name="AutoShape 167"/>
              <p:cNvSpPr/>
              <p:nvPr/>
            </p:nvSpPr>
            <p:spPr>
              <a:xfrm>
                <a:off x="611" y="2569"/>
                <a:ext cx="728"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83" name="AutoShape 168"/>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0671" name="Rectangle 169"/>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72" name="Freeform 170"/>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673" name="Freeform 171"/>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10674" name="Oval 172"/>
            <p:cNvSpPr/>
            <p:nvPr/>
          </p:nvSpPr>
          <p:spPr>
            <a:xfrm>
              <a:off x="5520" y="2612"/>
              <a:ext cx="45" cy="98"/>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75" name="Freeform 173"/>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10676" name="AutoShape 174"/>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77" name="AutoShape 175"/>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78" name="Oval 176"/>
            <p:cNvSpPr/>
            <p:nvPr/>
          </p:nvSpPr>
          <p:spPr>
            <a:xfrm>
              <a:off x="4307" y="2382"/>
              <a:ext cx="160"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79" name="Oval 177"/>
            <p:cNvSpPr/>
            <p:nvPr/>
          </p:nvSpPr>
          <p:spPr>
            <a:xfrm>
              <a:off x="4487" y="2382"/>
              <a:ext cx="160"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10680" name="Oval 178"/>
            <p:cNvSpPr/>
            <p:nvPr/>
          </p:nvSpPr>
          <p:spPr>
            <a:xfrm>
              <a:off x="4660" y="2382"/>
              <a:ext cx="160"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0681" name="Rectangle 179"/>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10647" name="Group 180"/>
          <p:cNvGrpSpPr/>
          <p:nvPr/>
        </p:nvGrpSpPr>
        <p:grpSpPr>
          <a:xfrm flipH="1">
            <a:off x="8151813" y="4489450"/>
            <a:ext cx="803275" cy="771525"/>
            <a:chOff x="-44" y="1473"/>
            <a:chExt cx="981" cy="1105"/>
          </a:xfrm>
        </p:grpSpPr>
        <p:pic>
          <p:nvPicPr>
            <p:cNvPr id="110656" name="Picture 181"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10657" name="Freeform 18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10648" name="Group 183"/>
          <p:cNvGrpSpPr/>
          <p:nvPr/>
        </p:nvGrpSpPr>
        <p:grpSpPr>
          <a:xfrm>
            <a:off x="4237038" y="4470400"/>
            <a:ext cx="803275" cy="771525"/>
            <a:chOff x="-44" y="1473"/>
            <a:chExt cx="981" cy="1105"/>
          </a:xfrm>
        </p:grpSpPr>
        <p:pic>
          <p:nvPicPr>
            <p:cNvPr id="110654" name="Picture 184"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10655" name="Freeform 185"/>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10649" name="Group 186"/>
          <p:cNvGrpSpPr/>
          <p:nvPr/>
        </p:nvGrpSpPr>
        <p:grpSpPr>
          <a:xfrm>
            <a:off x="4859338" y="4919663"/>
            <a:ext cx="803275" cy="771525"/>
            <a:chOff x="-44" y="1473"/>
            <a:chExt cx="981" cy="1105"/>
          </a:xfrm>
        </p:grpSpPr>
        <p:pic>
          <p:nvPicPr>
            <p:cNvPr id="110652" name="Picture 18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10653" name="Freeform 188"/>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1065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54</a:t>
            </a:fld>
            <a:endParaRPr lang="en-US" altLang="zh-CN" sz="1200" dirty="0">
              <a:latin typeface="微软雅黑" panose="020B0503020204020204" pitchFamily="34" charset="-122"/>
              <a:ea typeface="微软雅黑" panose="020B0503020204020204" pitchFamily="34" charset="-122"/>
            </a:endParaRPr>
          </a:p>
        </p:txBody>
      </p:sp>
      <p:sp>
        <p:nvSpPr>
          <p:cNvPr id="110651" name="TextBox 1"/>
          <p:cNvSpPr txBox="1"/>
          <p:nvPr/>
        </p:nvSpPr>
        <p:spPr>
          <a:xfrm>
            <a:off x="339725" y="6199188"/>
            <a:ext cx="4506913" cy="73818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 Check out the online interactive exercises for more examples: h</a:t>
            </a:r>
            <a:r>
              <a:rPr lang="en-US" altLang="zh-CN" sz="1200" dirty="0">
                <a:latin typeface="微软雅黑" panose="020B0503020204020204" pitchFamily="34" charset="-122"/>
                <a:ea typeface="微软雅黑" panose="020B0503020204020204" pitchFamily="34" charset="-122"/>
              </a:rPr>
              <a:t>ttp://gaia.cs.umass.edu/kurose_ross/interactive/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11619"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11162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55</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1.1</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1.2</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1.3</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1.4</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C00000"/>
                </a:solidFill>
                <a:effectLst/>
                <a:uLnTx/>
                <a:uFillTx/>
                <a:latin typeface="+mn-ea"/>
                <a:ea typeface="+mn-ea"/>
                <a:cs typeface="+mn-cs"/>
              </a:rPr>
              <a:t>1.5 </a:t>
            </a:r>
            <a:r>
              <a:rPr kumimoji="0" lang="zh-CN" altLang="en-US" sz="2800" b="0" i="0" u="none" strike="noStrike" kern="0" cap="none" spc="0" normalizeH="0" baseline="0" noProof="0">
                <a:ln>
                  <a:noFill/>
                </a:ln>
                <a:solidFill>
                  <a:srgbClr val="C00000"/>
                </a:solidFill>
                <a:effectLst/>
                <a:uLnTx/>
                <a:uFillTx/>
                <a:latin typeface="+mn-ea"/>
                <a:ea typeface="+mn-ea"/>
                <a:cs typeface="+mn-cs"/>
              </a:rPr>
              <a:t>协议层次及其服务模型</a:t>
            </a:r>
            <a:endParaRPr kumimoji="0" lang="en-US" altLang="zh-CN" sz="2800" b="0" i="0" u="none" strike="noStrike" kern="0" cap="none" spc="0" normalizeH="0" baseline="0" noProof="0">
              <a:ln>
                <a:noFill/>
              </a:ln>
              <a:solidFill>
                <a:srgbClr val="C00000"/>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1.6</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1.7</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
        <p:nvSpPr>
          <p:cNvPr id="8"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13667" name="Picture 9" descr="underline_base"/>
          <p:cNvPicPr/>
          <p:nvPr/>
        </p:nvPicPr>
        <p:blipFill>
          <a:blip r:embed="rId3"/>
          <a:stretch>
            <a:fillRect/>
          </a:stretch>
        </p:blipFill>
        <p:spPr>
          <a:xfrm>
            <a:off x="430213" y="936625"/>
            <a:ext cx="4113212" cy="173038"/>
          </a:xfrm>
          <a:prstGeom prst="rect">
            <a:avLst/>
          </a:prstGeom>
          <a:noFill/>
          <a:ln w="9525">
            <a:noFill/>
          </a:ln>
        </p:spPr>
      </p:pic>
      <p:sp>
        <p:nvSpPr>
          <p:cNvPr id="113668" name="Rectangle 2"/>
          <p:cNvSpPr>
            <a:spLocks noGrp="1"/>
          </p:cNvSpPr>
          <p:nvPr>
            <p:ph type="title" idx="4294967295"/>
          </p:nvPr>
        </p:nvSpPr>
        <p:spPr>
          <a:xfrm>
            <a:off x="333375" y="128588"/>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协议层</a:t>
            </a:r>
            <a:endParaRPr lang="en-US" altLang="zh-CN" dirty="0">
              <a:latin typeface="微软雅黑" panose="020B0503020204020204" pitchFamily="34" charset="-122"/>
              <a:ea typeface="微软雅黑" panose="020B0503020204020204" pitchFamily="34" charset="-122"/>
            </a:endParaRPr>
          </a:p>
        </p:txBody>
      </p:sp>
      <p:sp>
        <p:nvSpPr>
          <p:cNvPr id="113669" name="Rectangle 3"/>
          <p:cNvSpPr>
            <a:spLocks noGrp="1"/>
          </p:cNvSpPr>
          <p:nvPr>
            <p:ph type="body" sz="half" idx="4294967295"/>
          </p:nvPr>
        </p:nvSpPr>
        <p:spPr>
          <a:xfrm>
            <a:off x="533400" y="1371600"/>
            <a:ext cx="3581400"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lnSpc>
                <a:spcPct val="75000"/>
              </a:lnSpc>
              <a:buNone/>
            </a:pPr>
            <a:r>
              <a:rPr lang="zh-CN" altLang="en-US" sz="2800" i="1" dirty="0">
                <a:solidFill>
                  <a:srgbClr val="CC0000"/>
                </a:solidFill>
                <a:latin typeface="微软雅黑" panose="020B0503020204020204" pitchFamily="34" charset="-122"/>
                <a:ea typeface="微软雅黑" panose="020B0503020204020204" pitchFamily="34" charset="-122"/>
              </a:rPr>
              <a:t>因特网是复杂的</a:t>
            </a:r>
            <a:r>
              <a:rPr lang="en-US" altLang="zh-CN" sz="2800" i="1" dirty="0">
                <a:solidFill>
                  <a:srgbClr val="CC0000"/>
                </a:solidFill>
                <a:latin typeface="微软雅黑" panose="020B0503020204020204" pitchFamily="34" charset="-122"/>
                <a:ea typeface="微软雅黑" panose="020B0503020204020204" pitchFamily="34" charset="-122"/>
              </a:rPr>
              <a:t>,</a:t>
            </a:r>
          </a:p>
          <a:p>
            <a:pPr lvl="0" eaLnBrk="1" hangingPunct="1">
              <a:lnSpc>
                <a:spcPct val="75000"/>
              </a:lnSpc>
              <a:buNone/>
            </a:pPr>
            <a:r>
              <a:rPr lang="zh-CN" altLang="en-US" sz="2800" i="1" dirty="0">
                <a:solidFill>
                  <a:srgbClr val="CC0000"/>
                </a:solidFill>
                <a:latin typeface="微软雅黑" panose="020B0503020204020204" pitchFamily="34" charset="-122"/>
                <a:ea typeface="微软雅黑" panose="020B0503020204020204" pitchFamily="34" charset="-122"/>
              </a:rPr>
              <a:t>有许多组成部分</a:t>
            </a:r>
            <a:r>
              <a:rPr lang="en-US" altLang="ja-JP" sz="2800" i="1" dirty="0">
                <a:solidFill>
                  <a:srgbClr val="CC0000"/>
                </a:solidFill>
                <a:latin typeface="微软雅黑" panose="020B0503020204020204" pitchFamily="34" charset="-122"/>
                <a:ea typeface="微软雅黑" panose="020B0503020204020204" pitchFamily="34" charset="-122"/>
              </a:rPr>
              <a:t>:</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主机</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路由器</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链路级媒体</a:t>
            </a:r>
            <a:endParaRPr lang="en-US" altLang="zh-CN" sz="2800" dirty="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应用程序</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协议</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硬件、软件</a:t>
            </a:r>
            <a:endParaRPr lang="en-US" altLang="zh-CN" sz="2800" dirty="0">
              <a:latin typeface="微软雅黑" panose="020B0503020204020204" pitchFamily="34" charset="-122"/>
              <a:ea typeface="微软雅黑" panose="020B0503020204020204" pitchFamily="34" charset="-122"/>
            </a:endParaRPr>
          </a:p>
        </p:txBody>
      </p:sp>
      <p:sp>
        <p:nvSpPr>
          <p:cNvPr id="113670" name="Rectangle 4"/>
          <p:cNvSpPr>
            <a:spLocks noGrp="1"/>
          </p:cNvSpPr>
          <p:nvPr>
            <p:ph type="body" sz="half" idx="4294967295"/>
          </p:nvPr>
        </p:nvSpPr>
        <p:spPr>
          <a:xfrm>
            <a:off x="4446588" y="2266950"/>
            <a:ext cx="4230687" cy="26193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algn="ctr" eaLnBrk="1" hangingPunct="1">
              <a:buNone/>
            </a:pPr>
            <a:r>
              <a:rPr lang="zh-CN" altLang="en-US" sz="3200" i="1" dirty="0">
                <a:solidFill>
                  <a:srgbClr val="CC0000"/>
                </a:solidFill>
                <a:latin typeface="微软雅黑" panose="020B0503020204020204" pitchFamily="34" charset="-122"/>
                <a:ea typeface="微软雅黑" panose="020B0503020204020204" pitchFamily="34" charset="-122"/>
              </a:rPr>
              <a:t>问题</a:t>
            </a:r>
            <a:r>
              <a:rPr lang="en-US" altLang="zh-CN" sz="3200" i="1" dirty="0">
                <a:solidFill>
                  <a:srgbClr val="CC0000"/>
                </a:solidFill>
                <a:latin typeface="微软雅黑" panose="020B0503020204020204" pitchFamily="34" charset="-122"/>
                <a:ea typeface="微软雅黑" panose="020B0503020204020204" pitchFamily="34" charset="-122"/>
              </a:rPr>
              <a:t>:</a:t>
            </a:r>
          </a:p>
          <a:p>
            <a:pPr lvl="0" algn="ctr" eaLnBrk="1" hangingPunct="1">
              <a:buNone/>
            </a:pPr>
            <a:r>
              <a:rPr lang="zh-CN" altLang="en-US" sz="2800" dirty="0">
                <a:latin typeface="微软雅黑" panose="020B0503020204020204" pitchFamily="34" charset="-122"/>
                <a:ea typeface="微软雅黑" panose="020B0503020204020204" pitchFamily="34" charset="-122"/>
              </a:rPr>
              <a:t>是否有希望组织网络结构</a:t>
            </a:r>
            <a:r>
              <a:rPr lang="en-US" altLang="zh-CN" sz="2800" dirty="0">
                <a:latin typeface="微软雅黑" panose="020B0503020204020204" pitchFamily="34" charset="-122"/>
                <a:ea typeface="微软雅黑" panose="020B0503020204020204" pitchFamily="34" charset="-122"/>
              </a:rPr>
              <a:t>?</a:t>
            </a:r>
          </a:p>
          <a:p>
            <a:pPr lvl="0" algn="ctr" eaLnBrk="1" hangingPunct="1">
              <a:buNone/>
            </a:pPr>
            <a:endParaRPr lang="en-US" altLang="zh-CN" sz="2800" dirty="0">
              <a:latin typeface="微软雅黑" panose="020B0503020204020204" pitchFamily="34" charset="-122"/>
              <a:ea typeface="微软雅黑" panose="020B0503020204020204" pitchFamily="34" charset="-122"/>
            </a:endParaRPr>
          </a:p>
          <a:p>
            <a:pPr lvl="0" algn="ctr" eaLnBrk="1" hangingPunct="1">
              <a:buNone/>
            </a:pPr>
            <a:r>
              <a:rPr lang="zh-CN" altLang="en-US" sz="2800" dirty="0">
                <a:latin typeface="微软雅黑" panose="020B0503020204020204" pitchFamily="34" charset="-122"/>
                <a:ea typeface="微软雅黑" panose="020B0503020204020204" pitchFamily="34" charset="-122"/>
              </a:rPr>
              <a:t>．．．． 或者至少是我们对网络的讨论</a:t>
            </a:r>
            <a:r>
              <a:rPr lang="en-US" altLang="zh-CN" sz="2800" dirty="0">
                <a:latin typeface="微软雅黑" panose="020B0503020204020204" pitchFamily="34" charset="-122"/>
                <a:ea typeface="微软雅黑" panose="020B0503020204020204" pitchFamily="34" charset="-122"/>
              </a:rPr>
              <a:t>?</a:t>
            </a:r>
          </a:p>
        </p:txBody>
      </p:sp>
      <p:sp>
        <p:nvSpPr>
          <p:cNvPr id="11367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56</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15715" name="Picture 14" descr="underline_base"/>
          <p:cNvPicPr/>
          <p:nvPr/>
        </p:nvPicPr>
        <p:blipFill>
          <a:blip r:embed="rId3"/>
          <a:stretch>
            <a:fillRect/>
          </a:stretch>
        </p:blipFill>
        <p:spPr>
          <a:xfrm>
            <a:off x="312738" y="928688"/>
            <a:ext cx="5484812" cy="173037"/>
          </a:xfrm>
          <a:prstGeom prst="rect">
            <a:avLst/>
          </a:prstGeom>
          <a:noFill/>
          <a:ln w="9525">
            <a:noFill/>
          </a:ln>
        </p:spPr>
      </p:pic>
      <p:sp>
        <p:nvSpPr>
          <p:cNvPr id="115716" name="Rectangle 2"/>
          <p:cNvSpPr>
            <a:spLocks noGrp="1"/>
          </p:cNvSpPr>
          <p:nvPr>
            <p:ph type="title" idx="4294967295"/>
          </p:nvPr>
        </p:nvSpPr>
        <p:spPr>
          <a:xfrm>
            <a:off x="276225" y="142875"/>
            <a:ext cx="7772400" cy="1143000"/>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乘飞机旅行的动作组织</a:t>
            </a:r>
            <a:endParaRPr lang="en-US" altLang="zh-CN" dirty="0">
              <a:latin typeface="微软雅黑" panose="020B0503020204020204" pitchFamily="34" charset="-122"/>
              <a:ea typeface="微软雅黑" panose="020B0503020204020204" pitchFamily="34" charset="-122"/>
            </a:endParaRPr>
          </a:p>
        </p:txBody>
      </p:sp>
      <p:sp>
        <p:nvSpPr>
          <p:cNvPr id="115717" name="Rectangle 3"/>
          <p:cNvSpPr>
            <a:spLocks noGrp="1"/>
          </p:cNvSpPr>
          <p:nvPr>
            <p:ph type="body" idx="4294967295"/>
          </p:nvPr>
        </p:nvSpPr>
        <p:spPr>
          <a:xfrm>
            <a:off x="838200" y="5489575"/>
            <a:ext cx="7772400" cy="542925"/>
          </a:xfrm>
          <a:ln/>
        </p:spPr>
        <p:txBody>
          <a:bodyPr vert="horz" wrap="square" lIns="91440" tIns="45720" rIns="91440" bIns="45720" anchor="t" anchorCtr="0"/>
          <a:lstStyle/>
          <a:p>
            <a:pPr marL="287655" indent="-287655" eaLnBrk="1" hangingPunct="1"/>
            <a:r>
              <a:rPr lang="zh-CN" altLang="en-US" dirty="0">
                <a:latin typeface="微软雅黑" panose="020B0503020204020204" pitchFamily="34" charset="-122"/>
                <a:ea typeface="微软雅黑" panose="020B0503020204020204" pitchFamily="34" charset="-122"/>
              </a:rPr>
              <a:t>一系列的步骤</a:t>
            </a:r>
            <a:endParaRPr lang="en-US" altLang="zh-CN" dirty="0">
              <a:latin typeface="微软雅黑" panose="020B0503020204020204" pitchFamily="34" charset="-122"/>
              <a:ea typeface="微软雅黑" panose="020B0503020204020204" pitchFamily="34" charset="-122"/>
            </a:endParaRPr>
          </a:p>
        </p:txBody>
      </p:sp>
      <p:grpSp>
        <p:nvGrpSpPr>
          <p:cNvPr id="115718" name="Group 4"/>
          <p:cNvGrpSpPr/>
          <p:nvPr/>
        </p:nvGrpSpPr>
        <p:grpSpPr>
          <a:xfrm>
            <a:off x="1111250" y="1587500"/>
            <a:ext cx="6508750" cy="3297238"/>
            <a:chOff x="700" y="1000"/>
            <a:chExt cx="4100" cy="2077"/>
          </a:xfrm>
        </p:grpSpPr>
        <p:sp>
          <p:nvSpPr>
            <p:cNvPr id="115720" name="Text Box 5"/>
            <p:cNvSpPr txBox="1"/>
            <p:nvPr/>
          </p:nvSpPr>
          <p:spPr>
            <a:xfrm>
              <a:off x="846" y="1007"/>
              <a:ext cx="1247" cy="180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票务（购买）</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行李（托运）</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登机口（登机）</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从跑道起飞</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按路线飞行</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15721" name="Text Box 6"/>
            <p:cNvSpPr txBox="1"/>
            <p:nvPr/>
          </p:nvSpPr>
          <p:spPr>
            <a:xfrm>
              <a:off x="3242" y="1001"/>
              <a:ext cx="1247" cy="180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票务（投诉）</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行李（认领）</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登机口（离机）</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从跑道着陆</a:t>
              </a: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endParaRPr lang="en-US" altLang="zh-CN" sz="2000" dirty="0">
                <a:solidFill>
                  <a:srgbClr val="000099"/>
                </a:solidFill>
                <a:latin typeface="微软雅黑" panose="020B0503020204020204" pitchFamily="34" charset="-122"/>
                <a:ea typeface="微软雅黑" panose="020B0503020204020204" pitchFamily="34" charset="-122"/>
              </a:endParaRPr>
            </a:p>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按路线飞行</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15722" name="Text Box 7"/>
            <p:cNvSpPr txBox="1"/>
            <p:nvPr/>
          </p:nvSpPr>
          <p:spPr>
            <a:xfrm>
              <a:off x="2074" y="2825"/>
              <a:ext cx="924"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按路线飞行</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15723" name="Freeform 8"/>
            <p:cNvSpPr/>
            <p:nvPr/>
          </p:nvSpPr>
          <p:spPr>
            <a:xfrm>
              <a:off x="700" y="1000"/>
              <a:ext cx="4100" cy="2072"/>
            </a:xfrm>
            <a:custGeom>
              <a:avLst/>
              <a:gdLst>
                <a:gd name="txL" fmla="*/ 0 w 4100"/>
                <a:gd name="txT" fmla="*/ 0 h 2072"/>
                <a:gd name="txR" fmla="*/ 4100 w 4100"/>
                <a:gd name="txB" fmla="*/ 2072 h 2072"/>
              </a:gdLst>
              <a:ahLst/>
              <a:cxnLst>
                <a:cxn ang="0">
                  <a:pos x="0" y="0"/>
                </a:cxn>
                <a:cxn ang="0">
                  <a:pos x="4" y="1736"/>
                </a:cxn>
                <a:cxn ang="0">
                  <a:pos x="804" y="2064"/>
                </a:cxn>
                <a:cxn ang="0">
                  <a:pos x="3468" y="2072"/>
                </a:cxn>
                <a:cxn ang="0">
                  <a:pos x="4100" y="1736"/>
                </a:cxn>
                <a:cxn ang="0">
                  <a:pos x="4100" y="96"/>
                </a:cxn>
              </a:cxnLst>
              <a:rect l="txL" t="txT" r="txR" b="txB"/>
              <a:pathLst>
                <a:path w="4100" h="2072">
                  <a:moveTo>
                    <a:pt x="0" y="0"/>
                  </a:moveTo>
                  <a:lnTo>
                    <a:pt x="4" y="1736"/>
                  </a:lnTo>
                  <a:lnTo>
                    <a:pt x="804" y="2064"/>
                  </a:lnTo>
                  <a:lnTo>
                    <a:pt x="3468" y="2072"/>
                  </a:lnTo>
                  <a:lnTo>
                    <a:pt x="4100" y="1736"/>
                  </a:lnTo>
                  <a:lnTo>
                    <a:pt x="4100" y="96"/>
                  </a:lnTo>
                </a:path>
              </a:pathLst>
            </a:custGeom>
            <a:noFill/>
            <a:ln w="38100" cap="flat" cmpd="sng">
              <a:solidFill>
                <a:schemeClr val="accent2">
                  <a:alpha val="100000"/>
                </a:schemeClr>
              </a:solidFill>
              <a:prstDash val="solid"/>
              <a:round/>
              <a:headEnd type="none" w="med" len="med"/>
              <a:tailEnd type="triangle" w="med" len="med"/>
            </a:ln>
          </p:spPr>
          <p:txBody>
            <a:bodyPr/>
            <a:lstStyle/>
            <a:p>
              <a:endParaRPr lang="zh-CN" altLang="en-US"/>
            </a:p>
          </p:txBody>
        </p:sp>
      </p:grpSp>
      <p:sp>
        <p:nvSpPr>
          <p:cNvPr id="115719"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57</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17763" name="Picture 45" descr="underline_base"/>
          <p:cNvPicPr/>
          <p:nvPr/>
        </p:nvPicPr>
        <p:blipFill>
          <a:blip r:embed="rId3"/>
          <a:stretch>
            <a:fillRect/>
          </a:stretch>
        </p:blipFill>
        <p:spPr>
          <a:xfrm>
            <a:off x="407988" y="819150"/>
            <a:ext cx="7313612" cy="173038"/>
          </a:xfrm>
          <a:prstGeom prst="rect">
            <a:avLst/>
          </a:prstGeom>
          <a:noFill/>
          <a:ln w="9525">
            <a:noFill/>
          </a:ln>
        </p:spPr>
      </p:pic>
      <p:grpSp>
        <p:nvGrpSpPr>
          <p:cNvPr id="117764" name="Group 38"/>
          <p:cNvGrpSpPr/>
          <p:nvPr/>
        </p:nvGrpSpPr>
        <p:grpSpPr>
          <a:xfrm>
            <a:off x="434975" y="1314450"/>
            <a:ext cx="8418513" cy="2654300"/>
            <a:chOff x="258" y="1214"/>
            <a:chExt cx="5303" cy="1672"/>
          </a:xfrm>
        </p:grpSpPr>
        <p:sp>
          <p:nvSpPr>
            <p:cNvPr id="117768" name="Rectangle 2"/>
            <p:cNvSpPr/>
            <p:nvPr/>
          </p:nvSpPr>
          <p:spPr>
            <a:xfrm>
              <a:off x="264" y="1544"/>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69" name="Text Box 3"/>
            <p:cNvSpPr txBox="1"/>
            <p:nvPr/>
          </p:nvSpPr>
          <p:spPr>
            <a:xfrm>
              <a:off x="258" y="1597"/>
              <a:ext cx="1071" cy="103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票务（购买）</a:t>
              </a:r>
            </a:p>
            <a:p>
              <a:pPr marL="0" lvl="0" indent="0" algn="ctr">
                <a:lnSpc>
                  <a:spcPct val="80000"/>
                </a:lnSpc>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行李（托运）</a:t>
              </a:r>
            </a:p>
            <a:p>
              <a:pPr marL="0" lvl="0" indent="0" algn="ctr">
                <a:lnSpc>
                  <a:spcPct val="80000"/>
                </a:lnSpc>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登机口（登机）</a:t>
              </a:r>
            </a:p>
            <a:p>
              <a:pPr marL="0" lvl="0" indent="0" algn="ctr">
                <a:lnSpc>
                  <a:spcPct val="80000"/>
                </a:lnSpc>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从跑道起飞</a:t>
              </a:r>
            </a:p>
            <a:p>
              <a:pPr marL="0" lvl="0" indent="0" algn="ctr">
                <a:lnSpc>
                  <a:spcPct val="80000"/>
                </a:lnSpc>
                <a:spcBef>
                  <a:spcPct val="0"/>
                </a:spcBef>
                <a:buClrTx/>
                <a:buSzTx/>
                <a:buFontTx/>
                <a:buNone/>
              </a:pPr>
              <a:endParaRPr lang="zh-CN" altLang="en-US"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按路线飞行</a:t>
              </a:r>
            </a:p>
          </p:txBody>
        </p:sp>
        <p:sp>
          <p:nvSpPr>
            <p:cNvPr id="117770" name="Line 4"/>
            <p:cNvSpPr/>
            <p:nvPr/>
          </p:nvSpPr>
          <p:spPr>
            <a:xfrm>
              <a:off x="271" y="1770"/>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71" name="Line 5"/>
            <p:cNvSpPr/>
            <p:nvPr/>
          </p:nvSpPr>
          <p:spPr>
            <a:xfrm>
              <a:off x="275" y="1989"/>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72" name="Line 6"/>
            <p:cNvSpPr/>
            <p:nvPr/>
          </p:nvSpPr>
          <p:spPr>
            <a:xfrm>
              <a:off x="271" y="2207"/>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73" name="Line 7"/>
            <p:cNvSpPr/>
            <p:nvPr/>
          </p:nvSpPr>
          <p:spPr>
            <a:xfrm>
              <a:off x="279" y="2426"/>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74" name="Text Box 8"/>
            <p:cNvSpPr txBox="1"/>
            <p:nvPr/>
          </p:nvSpPr>
          <p:spPr>
            <a:xfrm>
              <a:off x="503" y="2706"/>
              <a:ext cx="504"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离开机场</a:t>
              </a:r>
              <a:endParaRPr lang="en-US" altLang="zh-CN" sz="1200" dirty="0">
                <a:latin typeface="微软雅黑" panose="020B0503020204020204" pitchFamily="34" charset="-122"/>
                <a:ea typeface="微软雅黑" panose="020B0503020204020204" pitchFamily="34" charset="-122"/>
              </a:endParaRPr>
            </a:p>
          </p:txBody>
        </p:sp>
        <p:sp>
          <p:nvSpPr>
            <p:cNvPr id="117775" name="Text Box 9"/>
            <p:cNvSpPr txBox="1"/>
            <p:nvPr/>
          </p:nvSpPr>
          <p:spPr>
            <a:xfrm>
              <a:off x="3697" y="2712"/>
              <a:ext cx="504"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到达机场</a:t>
              </a:r>
              <a:endParaRPr lang="en-US" altLang="zh-CN" sz="1200" dirty="0">
                <a:latin typeface="微软雅黑" panose="020B0503020204020204" pitchFamily="34" charset="-122"/>
                <a:ea typeface="微软雅黑" panose="020B0503020204020204" pitchFamily="34" charset="-122"/>
              </a:endParaRPr>
            </a:p>
          </p:txBody>
        </p:sp>
        <p:sp>
          <p:nvSpPr>
            <p:cNvPr id="117776" name="Text Box 10"/>
            <p:cNvSpPr txBox="1"/>
            <p:nvPr/>
          </p:nvSpPr>
          <p:spPr>
            <a:xfrm>
              <a:off x="1837" y="2709"/>
              <a:ext cx="1086"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中间空中交通控制中心</a:t>
              </a:r>
              <a:endParaRPr lang="en-US" altLang="zh-CN" sz="1200" dirty="0">
                <a:latin typeface="微软雅黑" panose="020B0503020204020204" pitchFamily="34" charset="-122"/>
                <a:ea typeface="微软雅黑" panose="020B0503020204020204" pitchFamily="34" charset="-122"/>
              </a:endParaRPr>
            </a:p>
          </p:txBody>
        </p:sp>
        <p:pic>
          <p:nvPicPr>
            <p:cNvPr id="117777" name="Picture 11" descr="yylgaifm[1]"/>
            <p:cNvPicPr>
              <a:picLocks noChangeAspect="1"/>
            </p:cNvPicPr>
            <p:nvPr/>
          </p:nvPicPr>
          <p:blipFill>
            <a:blip r:embed="rId4"/>
            <a:stretch>
              <a:fillRect/>
            </a:stretch>
          </p:blipFill>
          <p:spPr>
            <a:xfrm flipH="1">
              <a:off x="1830" y="1315"/>
              <a:ext cx="963" cy="290"/>
            </a:xfrm>
            <a:prstGeom prst="rect">
              <a:avLst/>
            </a:prstGeom>
            <a:noFill/>
            <a:ln w="9525">
              <a:noFill/>
            </a:ln>
          </p:spPr>
        </p:pic>
        <p:sp>
          <p:nvSpPr>
            <p:cNvPr id="117778" name="Line 12"/>
            <p:cNvSpPr/>
            <p:nvPr/>
          </p:nvSpPr>
          <p:spPr>
            <a:xfrm>
              <a:off x="2133" y="1214"/>
              <a:ext cx="284"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7779" name="Line 13"/>
            <p:cNvSpPr/>
            <p:nvPr/>
          </p:nvSpPr>
          <p:spPr>
            <a:xfrm>
              <a:off x="2229" y="1310"/>
              <a:ext cx="284"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17780" name="Line 14"/>
            <p:cNvSpPr/>
            <p:nvPr/>
          </p:nvSpPr>
          <p:spPr>
            <a:xfrm>
              <a:off x="2325" y="1406"/>
              <a:ext cx="284"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117781" name="Group 15"/>
            <p:cNvGrpSpPr/>
            <p:nvPr/>
          </p:nvGrpSpPr>
          <p:grpSpPr>
            <a:xfrm>
              <a:off x="1436" y="2441"/>
              <a:ext cx="1071" cy="186"/>
              <a:chOff x="1813" y="2187"/>
              <a:chExt cx="1071" cy="186"/>
            </a:xfrm>
          </p:grpSpPr>
          <p:sp>
            <p:nvSpPr>
              <p:cNvPr id="117801" name="Rectangle 16"/>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802" name="Text Box 17"/>
              <p:cNvSpPr txBox="1"/>
              <p:nvPr/>
            </p:nvSpPr>
            <p:spPr>
              <a:xfrm>
                <a:off x="1813" y="2200"/>
                <a:ext cx="1071" cy="16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按路线飞行</a:t>
                </a:r>
              </a:p>
            </p:txBody>
          </p:sp>
        </p:grpSp>
        <p:grpSp>
          <p:nvGrpSpPr>
            <p:cNvPr id="117782" name="Group 18"/>
            <p:cNvGrpSpPr/>
            <p:nvPr/>
          </p:nvGrpSpPr>
          <p:grpSpPr>
            <a:xfrm>
              <a:off x="2417" y="2441"/>
              <a:ext cx="1071" cy="186"/>
              <a:chOff x="1813" y="2187"/>
              <a:chExt cx="1071" cy="186"/>
            </a:xfrm>
          </p:grpSpPr>
          <p:sp>
            <p:nvSpPr>
              <p:cNvPr id="117799" name="Rectangle 19"/>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800" name="Text Box 20"/>
              <p:cNvSpPr txBox="1"/>
              <p:nvPr/>
            </p:nvSpPr>
            <p:spPr>
              <a:xfrm>
                <a:off x="1813" y="2200"/>
                <a:ext cx="1071" cy="167"/>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按路线飞行</a:t>
                </a:r>
              </a:p>
            </p:txBody>
          </p:sp>
        </p:grpSp>
        <p:sp>
          <p:nvSpPr>
            <p:cNvPr id="117783" name="Rectangle 21"/>
            <p:cNvSpPr/>
            <p:nvPr/>
          </p:nvSpPr>
          <p:spPr>
            <a:xfrm>
              <a:off x="3446" y="1551"/>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84" name="Text Box 22"/>
            <p:cNvSpPr txBox="1"/>
            <p:nvPr/>
          </p:nvSpPr>
          <p:spPr>
            <a:xfrm>
              <a:off x="3412" y="1598"/>
              <a:ext cx="1071" cy="1035"/>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票务（投诉）</a:t>
              </a:r>
            </a:p>
            <a:p>
              <a:pPr marL="0" lvl="0" indent="0" algn="ctr">
                <a:lnSpc>
                  <a:spcPct val="80000"/>
                </a:lnSpc>
                <a:spcBef>
                  <a:spcPct val="0"/>
                </a:spcBef>
                <a:buClrTx/>
                <a:buSzTx/>
                <a:buFontTx/>
                <a:buNone/>
              </a:pPr>
              <a:endParaRPr lang="zh-CN" altLang="en-US"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行李（认领）</a:t>
              </a:r>
            </a:p>
            <a:p>
              <a:pPr marL="0" lvl="0" indent="0" algn="ctr">
                <a:lnSpc>
                  <a:spcPct val="80000"/>
                </a:lnSpc>
                <a:spcBef>
                  <a:spcPct val="0"/>
                </a:spcBef>
                <a:buClrTx/>
                <a:buSzTx/>
                <a:buFontTx/>
                <a:buNone/>
              </a:pPr>
              <a:endParaRPr lang="zh-CN" altLang="en-US"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登机口（离机）</a:t>
              </a:r>
            </a:p>
            <a:p>
              <a:pPr marL="0" lvl="0" indent="0" algn="ctr">
                <a:lnSpc>
                  <a:spcPct val="80000"/>
                </a:lnSpc>
                <a:spcBef>
                  <a:spcPct val="0"/>
                </a:spcBef>
                <a:buClrTx/>
                <a:buSzTx/>
                <a:buFontTx/>
                <a:buNone/>
              </a:pPr>
              <a:endParaRPr lang="zh-CN" altLang="en-US"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从跑道着陆</a:t>
              </a:r>
            </a:p>
            <a:p>
              <a:pPr marL="0" lvl="0" indent="0" algn="ctr">
                <a:lnSpc>
                  <a:spcPct val="80000"/>
                </a:lnSpc>
                <a:spcBef>
                  <a:spcPct val="0"/>
                </a:spcBef>
                <a:buClrTx/>
                <a:buSzTx/>
                <a:buFontTx/>
                <a:buNone/>
              </a:pPr>
              <a:endParaRPr lang="en-US" altLang="zh-CN" sz="1400" dirty="0">
                <a:latin typeface="微软雅黑" panose="020B0503020204020204" pitchFamily="34" charset="-122"/>
                <a:ea typeface="微软雅黑" panose="020B0503020204020204" pitchFamily="34" charset="-122"/>
              </a:endParaRPr>
            </a:p>
            <a:p>
              <a:pPr marL="0" lvl="0" indent="0" algn="ctr">
                <a:lnSpc>
                  <a:spcPct val="8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按路线飞行</a:t>
              </a:r>
            </a:p>
          </p:txBody>
        </p:sp>
        <p:sp>
          <p:nvSpPr>
            <p:cNvPr id="117785" name="Line 23"/>
            <p:cNvSpPr/>
            <p:nvPr/>
          </p:nvSpPr>
          <p:spPr>
            <a:xfrm>
              <a:off x="3453" y="1777"/>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86" name="Line 24"/>
            <p:cNvSpPr/>
            <p:nvPr/>
          </p:nvSpPr>
          <p:spPr>
            <a:xfrm>
              <a:off x="3457" y="1996"/>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87" name="Line 25"/>
            <p:cNvSpPr/>
            <p:nvPr/>
          </p:nvSpPr>
          <p:spPr>
            <a:xfrm>
              <a:off x="3453" y="2214"/>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88" name="Line 26"/>
            <p:cNvSpPr/>
            <p:nvPr/>
          </p:nvSpPr>
          <p:spPr>
            <a:xfrm>
              <a:off x="3461" y="2433"/>
              <a:ext cx="1021" cy="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17789" name="Text Box 32"/>
            <p:cNvSpPr txBox="1"/>
            <p:nvPr/>
          </p:nvSpPr>
          <p:spPr>
            <a:xfrm>
              <a:off x="4719" y="1588"/>
              <a:ext cx="310"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票务</a:t>
              </a:r>
              <a:endParaRPr lang="en-US" altLang="zh-CN" sz="1200" dirty="0">
                <a:latin typeface="微软雅黑" panose="020B0503020204020204" pitchFamily="34" charset="-122"/>
                <a:ea typeface="微软雅黑" panose="020B0503020204020204" pitchFamily="34" charset="-122"/>
              </a:endParaRPr>
            </a:p>
          </p:txBody>
        </p:sp>
        <p:sp>
          <p:nvSpPr>
            <p:cNvPr id="117790" name="Text Box 33"/>
            <p:cNvSpPr txBox="1"/>
            <p:nvPr/>
          </p:nvSpPr>
          <p:spPr>
            <a:xfrm>
              <a:off x="4719" y="1801"/>
              <a:ext cx="310"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行李</a:t>
              </a:r>
              <a:endParaRPr lang="en-US" altLang="zh-CN" sz="1200" dirty="0">
                <a:latin typeface="微软雅黑" panose="020B0503020204020204" pitchFamily="34" charset="-122"/>
                <a:ea typeface="微软雅黑" panose="020B0503020204020204" pitchFamily="34" charset="-122"/>
              </a:endParaRPr>
            </a:p>
          </p:txBody>
        </p:sp>
        <p:sp>
          <p:nvSpPr>
            <p:cNvPr id="117791" name="Text Box 34"/>
            <p:cNvSpPr txBox="1"/>
            <p:nvPr/>
          </p:nvSpPr>
          <p:spPr>
            <a:xfrm>
              <a:off x="4719" y="2013"/>
              <a:ext cx="407"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登机口</a:t>
              </a:r>
              <a:endParaRPr lang="en-US" altLang="zh-CN" sz="1200" dirty="0">
                <a:latin typeface="微软雅黑" panose="020B0503020204020204" pitchFamily="34" charset="-122"/>
                <a:ea typeface="微软雅黑" panose="020B0503020204020204" pitchFamily="34" charset="-122"/>
              </a:endParaRPr>
            </a:p>
          </p:txBody>
        </p:sp>
        <p:sp>
          <p:nvSpPr>
            <p:cNvPr id="117792" name="Text Box 35"/>
            <p:cNvSpPr txBox="1"/>
            <p:nvPr/>
          </p:nvSpPr>
          <p:spPr>
            <a:xfrm>
              <a:off x="4719" y="2225"/>
              <a:ext cx="545" cy="17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起飞</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着陆</a:t>
              </a:r>
              <a:endParaRPr lang="en-US" altLang="zh-CN" sz="1200" dirty="0">
                <a:latin typeface="微软雅黑" panose="020B0503020204020204" pitchFamily="34" charset="-122"/>
                <a:ea typeface="微软雅黑" panose="020B0503020204020204" pitchFamily="34" charset="-122"/>
              </a:endParaRPr>
            </a:p>
          </p:txBody>
        </p:sp>
        <p:sp>
          <p:nvSpPr>
            <p:cNvPr id="117793" name="Text Box 36"/>
            <p:cNvSpPr txBox="1"/>
            <p:nvPr/>
          </p:nvSpPr>
          <p:spPr>
            <a:xfrm>
              <a:off x="4719" y="2444"/>
              <a:ext cx="601" cy="15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8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按路线飞行</a:t>
              </a:r>
            </a:p>
          </p:txBody>
        </p:sp>
        <p:sp>
          <p:nvSpPr>
            <p:cNvPr id="117794" name="Rectangle 27"/>
            <p:cNvSpPr/>
            <p:nvPr/>
          </p:nvSpPr>
          <p:spPr>
            <a:xfrm>
              <a:off x="268" y="2476"/>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95" name="Rectangle 28"/>
            <p:cNvSpPr/>
            <p:nvPr/>
          </p:nvSpPr>
          <p:spPr>
            <a:xfrm>
              <a:off x="268" y="2256"/>
              <a:ext cx="5293"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96" name="Rectangle 29"/>
            <p:cNvSpPr/>
            <p:nvPr/>
          </p:nvSpPr>
          <p:spPr>
            <a:xfrm>
              <a:off x="268" y="2050"/>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97" name="Rectangle 30"/>
            <p:cNvSpPr/>
            <p:nvPr/>
          </p:nvSpPr>
          <p:spPr>
            <a:xfrm>
              <a:off x="268" y="1830"/>
              <a:ext cx="5286"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17798" name="Rectangle 31"/>
            <p:cNvSpPr/>
            <p:nvPr/>
          </p:nvSpPr>
          <p:spPr>
            <a:xfrm>
              <a:off x="268" y="1617"/>
              <a:ext cx="5287"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17765" name="Rectangle 39"/>
          <p:cNvSpPr>
            <a:spLocks noGrp="1"/>
          </p:cNvSpPr>
          <p:nvPr>
            <p:ph type="title" idx="4294967295"/>
          </p:nvPr>
        </p:nvSpPr>
        <p:spPr>
          <a:xfrm>
            <a:off x="319088" y="3175"/>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航线功能的水平分层</a:t>
            </a:r>
            <a:endParaRPr lang="en-US" altLang="zh-CN" dirty="0">
              <a:latin typeface="微软雅黑" panose="020B0503020204020204" pitchFamily="34" charset="-122"/>
              <a:ea typeface="微软雅黑" panose="020B0503020204020204" pitchFamily="34" charset="-122"/>
            </a:endParaRPr>
          </a:p>
        </p:txBody>
      </p:sp>
      <p:sp>
        <p:nvSpPr>
          <p:cNvPr id="117766" name="Rectangle 40"/>
          <p:cNvSpPr>
            <a:spLocks noGrp="1"/>
          </p:cNvSpPr>
          <p:nvPr>
            <p:ph type="body" idx="4294967295"/>
          </p:nvPr>
        </p:nvSpPr>
        <p:spPr>
          <a:xfrm>
            <a:off x="533400" y="4441825"/>
            <a:ext cx="7613650" cy="1763713"/>
          </a:xfrm>
          <a:ln/>
        </p:spPr>
        <p:txBody>
          <a:bodyPr vert="horz" wrap="square" lIns="91440" tIns="45720" rIns="91440" bIns="45720" anchor="t" anchorCtr="0"/>
          <a:lstStyle/>
          <a:p>
            <a:pPr eaLnBrk="1" hangingPunct="1">
              <a:buNone/>
            </a:pPr>
            <a:r>
              <a:rPr lang="zh-CN" altLang="en-US" i="1" dirty="0">
                <a:solidFill>
                  <a:srgbClr val="CC0000"/>
                </a:solidFill>
                <a:latin typeface="微软雅黑" panose="020B0503020204020204" pitchFamily="34" charset="-122"/>
                <a:ea typeface="微软雅黑" panose="020B0503020204020204" pitchFamily="34" charset="-122"/>
              </a:rPr>
              <a:t>层</a:t>
            </a:r>
            <a:r>
              <a:rPr lang="en-US" altLang="zh-CN" i="1" dirty="0">
                <a:solidFill>
                  <a:srgbClr val="CC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每一层实现一个服务</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通过它自己的内层动作</a:t>
            </a:r>
          </a:p>
          <a:p>
            <a:pPr lvl="1" eaLnBrk="1" hangingPunct="1">
              <a:buFont typeface="Wingdings" panose="05000000000000000000" pitchFamily="2" charset="2"/>
              <a:buChar char="§"/>
            </a:pPr>
            <a:r>
              <a:rPr lang="zh-CN" altLang="en-US" sz="2800" dirty="0">
                <a:latin typeface="微软雅黑" panose="020B0503020204020204" pitchFamily="34" charset="-122"/>
                <a:ea typeface="微软雅黑" panose="020B0503020204020204" pitchFamily="34" charset="-122"/>
              </a:rPr>
              <a:t>依赖于下面一层提供的服务</a:t>
            </a:r>
            <a:endParaRPr lang="en-US" altLang="zh-CN" sz="2800" dirty="0">
              <a:latin typeface="微软雅黑" panose="020B0503020204020204" pitchFamily="34" charset="-122"/>
              <a:ea typeface="微软雅黑" panose="020B0503020204020204" pitchFamily="34" charset="-122"/>
            </a:endParaRPr>
          </a:p>
          <a:p>
            <a:pPr eaLnBrk="1" hangingPunct="1">
              <a:buNone/>
            </a:pPr>
            <a:endParaRPr lang="en-US" altLang="zh-CN" dirty="0">
              <a:latin typeface="微软雅黑" panose="020B0503020204020204" pitchFamily="34" charset="-122"/>
              <a:ea typeface="微软雅黑" panose="020B0503020204020204" pitchFamily="34" charset="-122"/>
            </a:endParaRPr>
          </a:p>
        </p:txBody>
      </p:sp>
      <p:sp>
        <p:nvSpPr>
          <p:cNvPr id="11776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58</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19811" name="Picture 9" descr="underline_base"/>
          <p:cNvPicPr/>
          <p:nvPr/>
        </p:nvPicPr>
        <p:blipFill>
          <a:blip r:embed="rId3"/>
          <a:stretch>
            <a:fillRect/>
          </a:stretch>
        </p:blipFill>
        <p:spPr>
          <a:xfrm>
            <a:off x="647700" y="1022350"/>
            <a:ext cx="3298825" cy="220663"/>
          </a:xfrm>
          <a:prstGeom prst="rect">
            <a:avLst/>
          </a:prstGeom>
          <a:noFill/>
          <a:ln w="9525">
            <a:noFill/>
          </a:ln>
        </p:spPr>
      </p:pic>
      <p:sp>
        <p:nvSpPr>
          <p:cNvPr id="119812" name="Rectangle 2"/>
          <p:cNvSpPr>
            <a:spLocks noGrp="1"/>
          </p:cNvSpPr>
          <p:nvPr>
            <p:ph type="title" idx="4294967295"/>
          </p:nvPr>
        </p:nvSpPr>
        <p:spPr>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为什么分层？</a:t>
            </a:r>
            <a:endParaRPr lang="en-US" altLang="zh-CN" dirty="0">
              <a:latin typeface="微软雅黑" panose="020B0503020204020204" pitchFamily="34" charset="-122"/>
              <a:ea typeface="微软雅黑" panose="020B0503020204020204" pitchFamily="34" charset="-122"/>
            </a:endParaRPr>
          </a:p>
        </p:txBody>
      </p:sp>
      <p:sp>
        <p:nvSpPr>
          <p:cNvPr id="119813" name="Rectangle 3"/>
          <p:cNvSpPr>
            <a:spLocks noGrp="1"/>
          </p:cNvSpPr>
          <p:nvPr>
            <p:ph type="body" idx="4294967295"/>
          </p:nvPr>
        </p:nvSpPr>
        <p:spPr>
          <a:xfrm>
            <a:off x="546100" y="1435100"/>
            <a:ext cx="7772400" cy="4648200"/>
          </a:xfrm>
          <a:ln/>
        </p:spPr>
        <p:txBody>
          <a:bodyPr vert="horz" wrap="square" lIns="91440" tIns="45720" rIns="91440" bIns="45720" anchor="t" anchorCtr="0"/>
          <a:lstStyle/>
          <a:p>
            <a:pPr eaLnBrk="1" hangingPunct="1">
              <a:buNone/>
            </a:pPr>
            <a:r>
              <a:rPr lang="zh-CN" altLang="en-US" sz="3200" dirty="0">
                <a:latin typeface="微软雅黑" panose="020B0503020204020204" pitchFamily="34" charset="-122"/>
                <a:ea typeface="微软雅黑" panose="020B0503020204020204" pitchFamily="34" charset="-122"/>
              </a:rPr>
              <a:t>处理复杂系统</a:t>
            </a:r>
            <a:r>
              <a:rPr lang="en-US" altLang="zh-CN" sz="3200" dirty="0">
                <a:latin typeface="微软雅黑" panose="020B0503020204020204" pitchFamily="34" charset="-122"/>
                <a:ea typeface="微软雅黑" panose="020B0503020204020204" pitchFamily="34" charset="-122"/>
              </a:rPr>
              <a:t>:</a:t>
            </a:r>
          </a:p>
          <a:p>
            <a:pPr eaLnBrk="1" hangingPunct="1"/>
            <a:r>
              <a:rPr lang="zh-CN" altLang="en-US" dirty="0">
                <a:latin typeface="微软雅黑" panose="020B0503020204020204" pitchFamily="34" charset="-122"/>
                <a:ea typeface="微软雅黑" panose="020B0503020204020204" pitchFamily="34" charset="-122"/>
              </a:rPr>
              <a:t>明确的结构有助于识别复杂系统的各部分之间的关系</a:t>
            </a:r>
            <a:endParaRPr lang="en-US" altLang="ja-JP"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提供一种</a:t>
            </a:r>
            <a:r>
              <a:rPr lang="zh-CN" altLang="en-US" i="1" dirty="0">
                <a:solidFill>
                  <a:srgbClr val="C00000"/>
                </a:solidFill>
                <a:latin typeface="微软雅黑" panose="020B0503020204020204" pitchFamily="34" charset="-122"/>
                <a:ea typeface="微软雅黑" panose="020B0503020204020204" pitchFamily="34" charset="-122"/>
              </a:rPr>
              <a:t>结构化方式</a:t>
            </a:r>
            <a:r>
              <a:rPr lang="zh-CN" altLang="en-US" dirty="0">
                <a:latin typeface="微软雅黑" panose="020B0503020204020204" pitchFamily="34" charset="-122"/>
                <a:ea typeface="微软雅黑" panose="020B0503020204020204" pitchFamily="34" charset="-122"/>
              </a:rPr>
              <a:t>来讨论系统组件</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模块化便于系统的维护和更新</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层服务对系统其余部分透明</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例如，门控程序的改变不影响系统的其余部分</a:t>
            </a:r>
            <a:endParaRPr lang="en-US" altLang="ja-JP"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分层的潜在缺点？</a:t>
            </a:r>
            <a:endParaRPr lang="en-US" altLang="zh-CN" dirty="0">
              <a:latin typeface="微软雅黑" panose="020B0503020204020204" pitchFamily="34" charset="-122"/>
              <a:ea typeface="微软雅黑" panose="020B0503020204020204" pitchFamily="34" charset="-122"/>
            </a:endParaRPr>
          </a:p>
        </p:txBody>
      </p:sp>
      <p:sp>
        <p:nvSpPr>
          <p:cNvPr id="11981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59</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2"/>
          <p:cNvSpPr txBox="1">
            <a:spLocks noGrp="1"/>
          </p:cNvSpPr>
          <p:nvPr>
            <p:ph type="ftr" sz="quarter" idx="3"/>
          </p:nvPr>
        </p:nvSpPr>
        <p:spPr>
          <a:xfrm>
            <a:off x="7373938" y="6467475"/>
            <a:ext cx="1098550" cy="288925"/>
          </a:xfrm>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20483" name="Rectangle 3"/>
          <p:cNvSpPr>
            <a:spLocks noGrp="1"/>
          </p:cNvSpPr>
          <p:nvPr>
            <p:ph type="body" sz="half" idx="4294967295"/>
          </p:nvPr>
        </p:nvSpPr>
        <p:spPr>
          <a:xfrm>
            <a:off x="446088" y="1516063"/>
            <a:ext cx="4768850" cy="44577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31775" lvl="0" indent="-231775" eaLnBrk="1" hangingPunct="1"/>
            <a:r>
              <a:rPr lang="zh-CN" altLang="en-US" i="1" dirty="0">
                <a:solidFill>
                  <a:srgbClr val="CC0000"/>
                </a:solidFill>
                <a:latin typeface="微软雅黑" panose="020B0503020204020204" pitchFamily="34" charset="-122"/>
                <a:ea typeface="微软雅黑" panose="020B0503020204020204" pitchFamily="34" charset="-122"/>
              </a:rPr>
              <a:t>因特网</a:t>
            </a:r>
            <a:r>
              <a:rPr lang="en-US" altLang="zh-CN" i="1" dirty="0">
                <a:solidFill>
                  <a:srgbClr val="CC0000"/>
                </a:solidFill>
                <a:latin typeface="微软雅黑" panose="020B0503020204020204" pitchFamily="34" charset="-122"/>
                <a:ea typeface="微软雅黑" panose="020B0503020204020204" pitchFamily="34" charset="-122"/>
              </a:rPr>
              <a:t>: “</a:t>
            </a:r>
            <a:r>
              <a:rPr lang="zh-CN" altLang="en-US" i="1" dirty="0">
                <a:solidFill>
                  <a:srgbClr val="CC0000"/>
                </a:solidFill>
                <a:latin typeface="微软雅黑" panose="020B0503020204020204" pitchFamily="34" charset="-122"/>
                <a:ea typeface="微软雅黑" panose="020B0503020204020204" pitchFamily="34" charset="-122"/>
              </a:rPr>
              <a:t>网络的网络”</a:t>
            </a:r>
          </a:p>
          <a:p>
            <a:pPr marL="682625" lvl="1" indent="-225425" eaLnBrk="1" hangingPunct="1"/>
            <a:r>
              <a:rPr lang="zh-CN" altLang="en-US" dirty="0">
                <a:latin typeface="微软雅黑" panose="020B0503020204020204" pitchFamily="34" charset="-122"/>
                <a:ea typeface="微软雅黑" panose="020B0503020204020204" pitchFamily="34" charset="-122"/>
              </a:rPr>
              <a:t>互相连接的</a:t>
            </a:r>
            <a:r>
              <a:rPr lang="en-US" altLang="zh-CN" dirty="0">
                <a:latin typeface="微软雅黑" panose="020B0503020204020204" pitchFamily="34" charset="-122"/>
                <a:ea typeface="微软雅黑" panose="020B0503020204020204" pitchFamily="34" charset="-122"/>
              </a:rPr>
              <a:t>ISPs</a:t>
            </a:r>
          </a:p>
          <a:p>
            <a:pPr marL="682625" lvl="1" indent="-225425" eaLnBrk="1" hangingPunct="1"/>
            <a:endParaRPr lang="en-US" altLang="zh-CN" dirty="0">
              <a:latin typeface="微软雅黑" panose="020B0503020204020204" pitchFamily="34" charset="-122"/>
              <a:ea typeface="微软雅黑" panose="020B0503020204020204" pitchFamily="34" charset="-122"/>
            </a:endParaRPr>
          </a:p>
          <a:p>
            <a:pPr marL="231775" lvl="0" indent="-231775" eaLnBrk="1" hangingPunct="1"/>
            <a:r>
              <a:rPr lang="zh-CN" altLang="en-US" i="1" dirty="0">
                <a:solidFill>
                  <a:srgbClr val="CC0000"/>
                </a:solidFill>
                <a:latin typeface="微软雅黑" panose="020B0503020204020204" pitchFamily="34" charset="-122"/>
                <a:ea typeface="微软雅黑" panose="020B0503020204020204" pitchFamily="34" charset="-122"/>
              </a:rPr>
              <a:t>协议</a:t>
            </a:r>
            <a:r>
              <a:rPr lang="en-US" altLang="zh-CN" i="1" dirty="0">
                <a:solidFill>
                  <a:srgbClr val="CC0000"/>
                </a:solidFill>
                <a:latin typeface="微软雅黑" panose="020B0503020204020204" pitchFamily="34" charset="-122"/>
                <a:ea typeface="微软雅黑" panose="020B0503020204020204" pitchFamily="34" charset="-122"/>
              </a:rPr>
              <a:t>(protocols) </a:t>
            </a:r>
            <a:r>
              <a:rPr lang="zh-CN" altLang="en-US" dirty="0">
                <a:latin typeface="微软雅黑" panose="020B0503020204020204" pitchFamily="34" charset="-122"/>
                <a:ea typeface="微软雅黑" panose="020B0503020204020204" pitchFamily="34" charset="-122"/>
              </a:rPr>
              <a:t>控制消息的发送和接收</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en-US" altLang="zh-CN" dirty="0">
                <a:latin typeface="微软雅黑" panose="020B0503020204020204" pitchFamily="34" charset="-122"/>
                <a:ea typeface="微软雅黑" panose="020B0503020204020204" pitchFamily="34" charset="-122"/>
              </a:rPr>
              <a:t>e.g., TCP, IP, HTTP, Skype,  802.11</a:t>
            </a:r>
          </a:p>
          <a:p>
            <a:pPr marL="682625" lvl="1" indent="-225425" eaLnBrk="1" hangingPunct="1"/>
            <a:endParaRPr lang="en-US" altLang="zh-CN" sz="2400" dirty="0">
              <a:latin typeface="微软雅黑" panose="020B0503020204020204" pitchFamily="34" charset="-122"/>
              <a:ea typeface="微软雅黑" panose="020B0503020204020204" pitchFamily="34" charset="-122"/>
            </a:endParaRPr>
          </a:p>
          <a:p>
            <a:pPr marL="231775" lvl="0" indent="-231775" eaLnBrk="1" hangingPunct="1"/>
            <a:r>
              <a:rPr lang="zh-CN" altLang="en-US" i="1" dirty="0">
                <a:solidFill>
                  <a:srgbClr val="C00000"/>
                </a:solidFill>
                <a:latin typeface="微软雅黑" panose="020B0503020204020204" pitchFamily="34" charset="-122"/>
                <a:ea typeface="微软雅黑" panose="020B0503020204020204" pitchFamily="34" charset="-122"/>
              </a:rPr>
              <a:t>网络标准</a:t>
            </a:r>
            <a:r>
              <a:rPr lang="en-US" altLang="zh-CN" i="1" dirty="0">
                <a:solidFill>
                  <a:srgbClr val="C00000"/>
                </a:solidFill>
                <a:latin typeface="微软雅黑" panose="020B0503020204020204" pitchFamily="34" charset="-122"/>
                <a:ea typeface="微软雅黑" panose="020B0503020204020204" pitchFamily="34" charset="-122"/>
              </a:rPr>
              <a:t> </a:t>
            </a:r>
          </a:p>
          <a:p>
            <a:pPr marL="682625" lvl="1" indent="-225425" eaLnBrk="1" hangingPunct="1"/>
            <a:r>
              <a:rPr lang="en-US" altLang="zh-CN" dirty="0">
                <a:latin typeface="微软雅黑" panose="020B0503020204020204" pitchFamily="34" charset="-122"/>
                <a:ea typeface="微软雅黑" panose="020B0503020204020204" pitchFamily="34" charset="-122"/>
              </a:rPr>
              <a:t>RFC: Request for comments</a:t>
            </a:r>
          </a:p>
          <a:p>
            <a:pPr marL="682625" lvl="1" indent="-225425" eaLnBrk="1" hangingPunct="1"/>
            <a:r>
              <a:rPr lang="en-US" altLang="zh-CN" dirty="0">
                <a:latin typeface="微软雅黑" panose="020B0503020204020204" pitchFamily="34" charset="-122"/>
                <a:ea typeface="微软雅黑" panose="020B0503020204020204" pitchFamily="34" charset="-122"/>
              </a:rPr>
              <a:t>IETF: Internet Engineering Task Force</a:t>
            </a:r>
          </a:p>
        </p:txBody>
      </p:sp>
      <p:pic>
        <p:nvPicPr>
          <p:cNvPr id="20484" name="Picture 330" descr="underline_base"/>
          <p:cNvPicPr>
            <a:picLocks noChangeAspect="1"/>
          </p:cNvPicPr>
          <p:nvPr/>
        </p:nvPicPr>
        <p:blipFill>
          <a:blip r:embed="rId3"/>
          <a:stretch>
            <a:fillRect/>
          </a:stretch>
        </p:blipFill>
        <p:spPr>
          <a:xfrm>
            <a:off x="330200" y="868363"/>
            <a:ext cx="8228013" cy="141287"/>
          </a:xfrm>
          <a:prstGeom prst="rect">
            <a:avLst/>
          </a:prstGeom>
          <a:noFill/>
          <a:ln w="9525">
            <a:noFill/>
          </a:ln>
        </p:spPr>
      </p:pic>
      <p:sp>
        <p:nvSpPr>
          <p:cNvPr id="2048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a:t>
            </a:fld>
            <a:endParaRPr lang="en-US" altLang="zh-CN" sz="1200" dirty="0">
              <a:latin typeface="微软雅黑" panose="020B0503020204020204" pitchFamily="34" charset="-122"/>
              <a:ea typeface="微软雅黑" panose="020B0503020204020204" pitchFamily="34" charset="-122"/>
            </a:endParaRPr>
          </a:p>
        </p:txBody>
      </p:sp>
      <p:sp>
        <p:nvSpPr>
          <p:cNvPr id="620" name="Rectangle 2"/>
          <p:cNvSpPr txBox="1">
            <a:spLocks noChangeArrowheads="1"/>
          </p:cNvSpPr>
          <p:nvPr/>
        </p:nvSpPr>
        <p:spPr bwMode="auto">
          <a:xfrm>
            <a:off x="212725" y="190500"/>
            <a:ext cx="8382000" cy="936625"/>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什么是因特网</a:t>
            </a:r>
            <a:r>
              <a:rPr kumimoji="0" lang="en-US" altLang="zh-CN"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a:t>
            </a:r>
            <a:r>
              <a:rPr kumimoji="0" lang="zh-CN" altLang="en-US"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具体构成描述</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grpSp>
        <p:nvGrpSpPr>
          <p:cNvPr id="20487" name="Group 2"/>
          <p:cNvGrpSpPr/>
          <p:nvPr/>
        </p:nvGrpSpPr>
        <p:grpSpPr>
          <a:xfrm>
            <a:off x="5202238" y="1384300"/>
            <a:ext cx="3551237" cy="4611688"/>
            <a:chOff x="5202238" y="1384300"/>
            <a:chExt cx="3551237" cy="4612368"/>
          </a:xfrm>
        </p:grpSpPr>
        <p:sp>
          <p:nvSpPr>
            <p:cNvPr id="20488" name="Freeform 416"/>
            <p:cNvSpPr/>
            <p:nvPr/>
          </p:nvSpPr>
          <p:spPr>
            <a:xfrm>
              <a:off x="7023100" y="2001838"/>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20489" name="Freeform 415"/>
            <p:cNvSpPr/>
            <p:nvPr/>
          </p:nvSpPr>
          <p:spPr>
            <a:xfrm>
              <a:off x="7004050" y="3527425"/>
              <a:ext cx="1314450" cy="674688"/>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alpha val="100000"/>
              </a:srgbClr>
            </a:solidFill>
            <a:ln w="9525">
              <a:noFill/>
            </a:ln>
          </p:spPr>
          <p:txBody>
            <a:bodyPr/>
            <a:lstStyle/>
            <a:p>
              <a:endParaRPr lang="zh-CN" altLang="en-US"/>
            </a:p>
          </p:txBody>
        </p:sp>
        <p:sp>
          <p:nvSpPr>
            <p:cNvPr id="20490" name="Freeform 665"/>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grpSp>
          <p:nvGrpSpPr>
            <p:cNvPr id="20491" name="Group 666"/>
            <p:cNvGrpSpPr/>
            <p:nvPr/>
          </p:nvGrpSpPr>
          <p:grpSpPr>
            <a:xfrm>
              <a:off x="5329977" y="2980450"/>
              <a:ext cx="1458912" cy="933450"/>
              <a:chOff x="2889" y="1631"/>
              <a:chExt cx="980" cy="743"/>
            </a:xfrm>
          </p:grpSpPr>
          <p:sp>
            <p:nvSpPr>
              <p:cNvPr id="21098" name="Rectangle 667"/>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99"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20492" name="Freeform 669"/>
            <p:cNvSpPr/>
            <p:nvPr/>
          </p:nvSpPr>
          <p:spPr>
            <a:xfrm>
              <a:off x="5364163" y="433138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p>
              <a:endParaRPr lang="zh-CN" altLang="en-US"/>
            </a:p>
          </p:txBody>
        </p:sp>
        <p:sp>
          <p:nvSpPr>
            <p:cNvPr id="20493" name="Line 670"/>
            <p:cNvSpPr/>
            <p:nvPr/>
          </p:nvSpPr>
          <p:spPr>
            <a:xfrm rot="-5400000">
              <a:off x="7845425" y="5162550"/>
              <a:ext cx="523875" cy="1397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494" name="Line 671"/>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20495" name="Line 672"/>
            <p:cNvSpPr/>
            <p:nvPr/>
          </p:nvSpPr>
          <p:spPr>
            <a:xfrm rot="-5400000">
              <a:off x="8177213" y="5116513"/>
              <a:ext cx="0" cy="1143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496" name="Line 674"/>
            <p:cNvSpPr/>
            <p:nvPr/>
          </p:nvSpPr>
          <p:spPr>
            <a:xfrm>
              <a:off x="6100763" y="4776788"/>
              <a:ext cx="217487" cy="1000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497" name="Line 675"/>
            <p:cNvSpPr/>
            <p:nvPr/>
          </p:nvSpPr>
          <p:spPr>
            <a:xfrm flipV="1">
              <a:off x="5842000" y="5038725"/>
              <a:ext cx="407988"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498" name="Line 678"/>
            <p:cNvSpPr/>
            <p:nvPr/>
          </p:nvSpPr>
          <p:spPr>
            <a:xfrm flipH="1">
              <a:off x="6267450" y="5102225"/>
              <a:ext cx="144463" cy="16986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499" name="Line 679"/>
            <p:cNvSpPr/>
            <p:nvPr/>
          </p:nvSpPr>
          <p:spPr>
            <a:xfrm flipH="1" flipV="1">
              <a:off x="6586538" y="5110163"/>
              <a:ext cx="76200" cy="1635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00" name="Line 680"/>
            <p:cNvSpPr/>
            <p:nvPr/>
          </p:nvSpPr>
          <p:spPr>
            <a:xfrm>
              <a:off x="6743700" y="5056188"/>
              <a:ext cx="503238" cy="26987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01" name="Line 682"/>
            <p:cNvSpPr/>
            <p:nvPr/>
          </p:nvSpPr>
          <p:spPr>
            <a:xfrm>
              <a:off x="6284913" y="3551238"/>
              <a:ext cx="0" cy="10636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0502" name="Line 683"/>
            <p:cNvSpPr/>
            <p:nvPr/>
          </p:nvSpPr>
          <p:spPr>
            <a:xfrm flipV="1">
              <a:off x="5891213" y="3736975"/>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20503" name="Picture 684" descr="access_point_stylized_small"/>
            <p:cNvPicPr>
              <a:picLocks noChangeAspect="1"/>
            </p:cNvPicPr>
            <p:nvPr/>
          </p:nvPicPr>
          <p:blipFill>
            <a:blip r:embed="rId4"/>
            <a:stretch>
              <a:fillRect/>
            </a:stretch>
          </p:blipFill>
          <p:spPr>
            <a:xfrm>
              <a:off x="5640388" y="3548063"/>
              <a:ext cx="369887" cy="306387"/>
            </a:xfrm>
            <a:prstGeom prst="rect">
              <a:avLst/>
            </a:prstGeom>
            <a:noFill/>
            <a:ln w="9525">
              <a:noFill/>
            </a:ln>
          </p:spPr>
        </p:pic>
        <p:sp>
          <p:nvSpPr>
            <p:cNvPr id="20504" name="Line 685"/>
            <p:cNvSpPr/>
            <p:nvPr/>
          </p:nvSpPr>
          <p:spPr>
            <a:xfrm rot="5400000" flipV="1">
              <a:off x="7994650"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20505" name="Line 686"/>
            <p:cNvSpPr/>
            <p:nvPr/>
          </p:nvSpPr>
          <p:spPr>
            <a:xfrm flipV="1">
              <a:off x="5894388" y="3733800"/>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20506" name="Picture 708" descr="access_point_stylized_small"/>
            <p:cNvPicPr>
              <a:picLocks noChangeAspect="1"/>
            </p:cNvPicPr>
            <p:nvPr/>
          </p:nvPicPr>
          <p:blipFill>
            <a:blip r:embed="rId4"/>
            <a:stretch>
              <a:fillRect/>
            </a:stretch>
          </p:blipFill>
          <p:spPr>
            <a:xfrm>
              <a:off x="5641975" y="3546475"/>
              <a:ext cx="369888" cy="306388"/>
            </a:xfrm>
            <a:prstGeom prst="rect">
              <a:avLst/>
            </a:prstGeom>
            <a:noFill/>
            <a:ln w="9525">
              <a:noFill/>
            </a:ln>
          </p:spPr>
        </p:pic>
        <p:sp>
          <p:nvSpPr>
            <p:cNvPr id="20507" name="Line 711"/>
            <p:cNvSpPr/>
            <p:nvPr/>
          </p:nvSpPr>
          <p:spPr>
            <a:xfrm>
              <a:off x="7396163" y="3816350"/>
              <a:ext cx="163512" cy="1206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08" name="Line 712"/>
            <p:cNvSpPr/>
            <p:nvPr/>
          </p:nvSpPr>
          <p:spPr>
            <a:xfrm>
              <a:off x="7493000" y="3736975"/>
              <a:ext cx="2794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09" name="Line 713"/>
            <p:cNvSpPr/>
            <p:nvPr/>
          </p:nvSpPr>
          <p:spPr>
            <a:xfrm flipV="1">
              <a:off x="7729538" y="3822700"/>
              <a:ext cx="134937" cy="1047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10" name="Line 714"/>
            <p:cNvSpPr/>
            <p:nvPr/>
          </p:nvSpPr>
          <p:spPr>
            <a:xfrm>
              <a:off x="6723063" y="2590800"/>
              <a:ext cx="509587" cy="31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511" name="Line 715"/>
            <p:cNvSpPr/>
            <p:nvPr/>
          </p:nvSpPr>
          <p:spPr>
            <a:xfrm>
              <a:off x="7358063" y="4700588"/>
              <a:ext cx="390525" cy="184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12" name="Line 716"/>
            <p:cNvSpPr/>
            <p:nvPr/>
          </p:nvSpPr>
          <p:spPr>
            <a:xfrm flipV="1">
              <a:off x="6737350" y="4687888"/>
              <a:ext cx="322263" cy="198437"/>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13" name="Line 717"/>
            <p:cNvSpPr/>
            <p:nvPr/>
          </p:nvSpPr>
          <p:spPr>
            <a:xfrm flipV="1">
              <a:off x="6780213" y="4979988"/>
              <a:ext cx="97155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0514" name="Line 718"/>
            <p:cNvSpPr/>
            <p:nvPr/>
          </p:nvSpPr>
          <p:spPr>
            <a:xfrm flipV="1">
              <a:off x="7577138" y="2495550"/>
              <a:ext cx="123825" cy="873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15" name="Line 719"/>
            <p:cNvSpPr/>
            <p:nvPr/>
          </p:nvSpPr>
          <p:spPr>
            <a:xfrm>
              <a:off x="7405688" y="2668588"/>
              <a:ext cx="0" cy="825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20516" name="Line 720"/>
            <p:cNvSpPr/>
            <p:nvPr/>
          </p:nvSpPr>
          <p:spPr>
            <a:xfrm flipV="1">
              <a:off x="7577138" y="2565400"/>
              <a:ext cx="263525" cy="2889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17" name="Line 721"/>
            <p:cNvSpPr/>
            <p:nvPr/>
          </p:nvSpPr>
          <p:spPr>
            <a:xfrm>
              <a:off x="7942263" y="2563813"/>
              <a:ext cx="0" cy="1968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18" name="Line 722"/>
            <p:cNvSpPr/>
            <p:nvPr/>
          </p:nvSpPr>
          <p:spPr>
            <a:xfrm>
              <a:off x="7596188" y="2870200"/>
              <a:ext cx="188912"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19" name="Line 723"/>
            <p:cNvSpPr/>
            <p:nvPr/>
          </p:nvSpPr>
          <p:spPr>
            <a:xfrm>
              <a:off x="8150225" y="2860675"/>
              <a:ext cx="1778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20" name="Line 724"/>
            <p:cNvSpPr/>
            <p:nvPr/>
          </p:nvSpPr>
          <p:spPr>
            <a:xfrm flipH="1">
              <a:off x="7296150" y="2936875"/>
              <a:ext cx="98425" cy="7048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20521" name="Line 725"/>
            <p:cNvSpPr/>
            <p:nvPr/>
          </p:nvSpPr>
          <p:spPr>
            <a:xfrm flipH="1">
              <a:off x="7888288" y="2936875"/>
              <a:ext cx="111125" cy="7270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22" name="Line 726"/>
            <p:cNvSpPr/>
            <p:nvPr/>
          </p:nvSpPr>
          <p:spPr>
            <a:xfrm flipV="1">
              <a:off x="7272338" y="4078288"/>
              <a:ext cx="227012" cy="43656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0523" name="Line 727"/>
            <p:cNvSpPr/>
            <p:nvPr/>
          </p:nvSpPr>
          <p:spPr>
            <a:xfrm>
              <a:off x="8345488" y="2859088"/>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20524" name="Line 728"/>
            <p:cNvSpPr/>
            <p:nvPr/>
          </p:nvSpPr>
          <p:spPr>
            <a:xfrm>
              <a:off x="6289675" y="2406650"/>
              <a:ext cx="152400" cy="952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0525"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526"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527"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528" name="Group 732"/>
            <p:cNvGrpSpPr/>
            <p:nvPr/>
          </p:nvGrpSpPr>
          <p:grpSpPr>
            <a:xfrm>
              <a:off x="6430963" y="2519363"/>
              <a:ext cx="219075" cy="52387"/>
              <a:chOff x="2468" y="1332"/>
              <a:chExt cx="310" cy="60"/>
            </a:xfrm>
          </p:grpSpPr>
          <p:sp>
            <p:nvSpPr>
              <p:cNvPr id="21096"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97"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0529" name="Line 735"/>
            <p:cNvSpPr/>
            <p:nvPr/>
          </p:nvSpPr>
          <p:spPr>
            <a:xfrm>
              <a:off x="6354763" y="2543175"/>
              <a:ext cx="0" cy="746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530" name="Line 736"/>
            <p:cNvSpPr/>
            <p:nvPr/>
          </p:nvSpPr>
          <p:spPr>
            <a:xfrm>
              <a:off x="6740525" y="2546350"/>
              <a:ext cx="0"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20531" name="Group 737"/>
            <p:cNvGrpSpPr/>
            <p:nvPr/>
          </p:nvGrpSpPr>
          <p:grpSpPr>
            <a:xfrm>
              <a:off x="7202488" y="2493963"/>
              <a:ext cx="390525" cy="174625"/>
              <a:chOff x="4334" y="1470"/>
              <a:chExt cx="246" cy="107"/>
            </a:xfrm>
          </p:grpSpPr>
          <p:sp>
            <p:nvSpPr>
              <p:cNvPr id="2108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8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9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91" name="Group 741"/>
              <p:cNvGrpSpPr/>
              <p:nvPr/>
            </p:nvGrpSpPr>
            <p:grpSpPr>
              <a:xfrm>
                <a:off x="4383" y="1488"/>
                <a:ext cx="138" cy="33"/>
                <a:chOff x="2468" y="1332"/>
                <a:chExt cx="310" cy="60"/>
              </a:xfrm>
            </p:grpSpPr>
            <p:sp>
              <p:nvSpPr>
                <p:cNvPr id="21094"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95"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92" name="Line 74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93" name="Line 74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2" name="Group 746"/>
            <p:cNvGrpSpPr/>
            <p:nvPr/>
          </p:nvGrpSpPr>
          <p:grpSpPr>
            <a:xfrm>
              <a:off x="7213600" y="2757488"/>
              <a:ext cx="390525" cy="174625"/>
              <a:chOff x="4334" y="1470"/>
              <a:chExt cx="246" cy="107"/>
            </a:xfrm>
          </p:grpSpPr>
          <p:sp>
            <p:nvSpPr>
              <p:cNvPr id="2108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8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8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83" name="Group 750"/>
              <p:cNvGrpSpPr/>
              <p:nvPr/>
            </p:nvGrpSpPr>
            <p:grpSpPr>
              <a:xfrm>
                <a:off x="4383" y="1488"/>
                <a:ext cx="138" cy="33"/>
                <a:chOff x="2468" y="1332"/>
                <a:chExt cx="310" cy="60"/>
              </a:xfrm>
            </p:grpSpPr>
            <p:sp>
              <p:nvSpPr>
                <p:cNvPr id="21086"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87"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84" name="Line 75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85" name="Line 75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3" name="Group 764"/>
            <p:cNvGrpSpPr/>
            <p:nvPr/>
          </p:nvGrpSpPr>
          <p:grpSpPr>
            <a:xfrm>
              <a:off x="7689850" y="2393950"/>
              <a:ext cx="390525" cy="174625"/>
              <a:chOff x="4334" y="1470"/>
              <a:chExt cx="246" cy="107"/>
            </a:xfrm>
          </p:grpSpPr>
          <p:sp>
            <p:nvSpPr>
              <p:cNvPr id="2107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7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7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75" name="Group 768"/>
              <p:cNvGrpSpPr/>
              <p:nvPr/>
            </p:nvGrpSpPr>
            <p:grpSpPr>
              <a:xfrm>
                <a:off x="4383" y="1488"/>
                <a:ext cx="138" cy="33"/>
                <a:chOff x="2468" y="1332"/>
                <a:chExt cx="310" cy="60"/>
              </a:xfrm>
            </p:grpSpPr>
            <p:sp>
              <p:nvSpPr>
                <p:cNvPr id="21078"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79"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76" name="Line 77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77" name="Line 77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20534" name="Line 782"/>
            <p:cNvSpPr/>
            <p:nvPr/>
          </p:nvSpPr>
          <p:spPr>
            <a:xfrm>
              <a:off x="6427788" y="3743325"/>
              <a:ext cx="67945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20535" name="Group 801"/>
            <p:cNvGrpSpPr/>
            <p:nvPr/>
          </p:nvGrpSpPr>
          <p:grpSpPr>
            <a:xfrm>
              <a:off x="7591425" y="4806950"/>
              <a:ext cx="622300" cy="244475"/>
              <a:chOff x="4334" y="1470"/>
              <a:chExt cx="246" cy="107"/>
            </a:xfrm>
          </p:grpSpPr>
          <p:sp>
            <p:nvSpPr>
              <p:cNvPr id="2106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6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6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67" name="Group 805"/>
              <p:cNvGrpSpPr/>
              <p:nvPr/>
            </p:nvGrpSpPr>
            <p:grpSpPr>
              <a:xfrm>
                <a:off x="4383" y="1488"/>
                <a:ext cx="138" cy="33"/>
                <a:chOff x="2468" y="1332"/>
                <a:chExt cx="310" cy="60"/>
              </a:xfrm>
            </p:grpSpPr>
            <p:sp>
              <p:nvSpPr>
                <p:cNvPr id="21070"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71"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68" name="Line 80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69" name="Line 80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6" name="Group 810"/>
            <p:cNvGrpSpPr/>
            <p:nvPr/>
          </p:nvGrpSpPr>
          <p:grpSpPr>
            <a:xfrm>
              <a:off x="6965950" y="4508500"/>
              <a:ext cx="622300" cy="244475"/>
              <a:chOff x="4334" y="1470"/>
              <a:chExt cx="246" cy="107"/>
            </a:xfrm>
          </p:grpSpPr>
          <p:sp>
            <p:nvSpPr>
              <p:cNvPr id="2105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5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5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59" name="Group 814"/>
              <p:cNvGrpSpPr/>
              <p:nvPr/>
            </p:nvGrpSpPr>
            <p:grpSpPr>
              <a:xfrm>
                <a:off x="4383" y="1488"/>
                <a:ext cx="138" cy="33"/>
                <a:chOff x="2468" y="1332"/>
                <a:chExt cx="310" cy="60"/>
              </a:xfrm>
            </p:grpSpPr>
            <p:sp>
              <p:nvSpPr>
                <p:cNvPr id="21062"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63"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60" name="Line 81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61" name="Line 81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7" name="Group 819"/>
            <p:cNvGrpSpPr/>
            <p:nvPr/>
          </p:nvGrpSpPr>
          <p:grpSpPr>
            <a:xfrm>
              <a:off x="6242050" y="4851400"/>
              <a:ext cx="622300" cy="244475"/>
              <a:chOff x="4334" y="1470"/>
              <a:chExt cx="246" cy="107"/>
            </a:xfrm>
          </p:grpSpPr>
          <p:sp>
            <p:nvSpPr>
              <p:cNvPr id="2104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4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5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51" name="Group 823"/>
              <p:cNvGrpSpPr/>
              <p:nvPr/>
            </p:nvGrpSpPr>
            <p:grpSpPr>
              <a:xfrm>
                <a:off x="4383" y="1488"/>
                <a:ext cx="138" cy="33"/>
                <a:chOff x="2468" y="1332"/>
                <a:chExt cx="310" cy="60"/>
              </a:xfrm>
            </p:grpSpPr>
            <p:sp>
              <p:nvSpPr>
                <p:cNvPr id="21054"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55"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52" name="Line 82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53" name="Line 82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8" name="Group 828"/>
            <p:cNvGrpSpPr/>
            <p:nvPr/>
          </p:nvGrpSpPr>
          <p:grpSpPr>
            <a:xfrm>
              <a:off x="6051550" y="3644900"/>
              <a:ext cx="390525" cy="171450"/>
              <a:chOff x="4334" y="1470"/>
              <a:chExt cx="246" cy="107"/>
            </a:xfrm>
          </p:grpSpPr>
          <p:sp>
            <p:nvSpPr>
              <p:cNvPr id="2104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4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4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1043" name="Group 832"/>
              <p:cNvGrpSpPr/>
              <p:nvPr/>
            </p:nvGrpSpPr>
            <p:grpSpPr>
              <a:xfrm>
                <a:off x="4383" y="1488"/>
                <a:ext cx="138" cy="33"/>
                <a:chOff x="2468" y="1332"/>
                <a:chExt cx="310" cy="60"/>
              </a:xfrm>
            </p:grpSpPr>
            <p:sp>
              <p:nvSpPr>
                <p:cNvPr id="21046"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1047"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1044" name="Line 83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1045" name="Line 83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0539" name="Group 846"/>
            <p:cNvGrpSpPr/>
            <p:nvPr/>
          </p:nvGrpSpPr>
          <p:grpSpPr>
            <a:xfrm>
              <a:off x="6138863" y="1989138"/>
              <a:ext cx="282575" cy="477837"/>
              <a:chOff x="3748" y="1253"/>
              <a:chExt cx="178" cy="301"/>
            </a:xfrm>
          </p:grpSpPr>
          <p:sp>
            <p:nvSpPr>
              <p:cNvPr id="21024"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25"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26"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27"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28"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29"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0"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1"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2"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3"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4"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5"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6"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7"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8"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1039"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20540" name="Picture 915" descr="access_point_stylized_small"/>
            <p:cNvPicPr>
              <a:picLocks noChangeAspect="1"/>
            </p:cNvPicPr>
            <p:nvPr/>
          </p:nvPicPr>
          <p:blipFill>
            <a:blip r:embed="rId4"/>
            <a:stretch>
              <a:fillRect/>
            </a:stretch>
          </p:blipFill>
          <p:spPr>
            <a:xfrm>
              <a:off x="7159625" y="5056188"/>
              <a:ext cx="433388" cy="363537"/>
            </a:xfrm>
            <a:prstGeom prst="rect">
              <a:avLst/>
            </a:prstGeom>
            <a:noFill/>
            <a:ln w="9525">
              <a:noFill/>
            </a:ln>
          </p:spPr>
        </p:pic>
        <p:sp>
          <p:nvSpPr>
            <p:cNvPr id="20541" name="Line 918"/>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20542" name="Group 919"/>
            <p:cNvGrpSpPr/>
            <p:nvPr/>
          </p:nvGrpSpPr>
          <p:grpSpPr>
            <a:xfrm flipH="1">
              <a:off x="5775325" y="4533900"/>
              <a:ext cx="414338" cy="373063"/>
              <a:chOff x="2839" y="3501"/>
              <a:chExt cx="755" cy="803"/>
            </a:xfrm>
          </p:grpSpPr>
          <p:pic>
            <p:nvPicPr>
              <p:cNvPr id="21022" name="Picture 920"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1023"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0543" name="Group 922"/>
            <p:cNvGrpSpPr/>
            <p:nvPr/>
          </p:nvGrpSpPr>
          <p:grpSpPr>
            <a:xfrm flipH="1">
              <a:off x="5457825" y="4954588"/>
              <a:ext cx="482600" cy="406400"/>
              <a:chOff x="2839" y="3501"/>
              <a:chExt cx="755" cy="803"/>
            </a:xfrm>
          </p:grpSpPr>
          <p:pic>
            <p:nvPicPr>
              <p:cNvPr id="21020" name="Picture 923" descr="desktop_computer_stylized_medium"/>
              <p:cNvPicPr>
                <a:picLocks noChangeAspect="1"/>
              </p:cNvPicPr>
              <p:nvPr/>
            </p:nvPicPr>
            <p:blipFill>
              <a:blip r:embed="rId6"/>
              <a:stretch>
                <a:fillRect/>
              </a:stretch>
            </p:blipFill>
            <p:spPr>
              <a:xfrm>
                <a:off x="2839" y="3501"/>
                <a:ext cx="755" cy="803"/>
              </a:xfrm>
              <a:prstGeom prst="rect">
                <a:avLst/>
              </a:prstGeom>
              <a:noFill/>
              <a:ln w="9525">
                <a:noFill/>
              </a:ln>
            </p:spPr>
          </p:pic>
          <p:sp>
            <p:nvSpPr>
              <p:cNvPr id="21021"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0544" name="Group 925"/>
            <p:cNvGrpSpPr/>
            <p:nvPr/>
          </p:nvGrpSpPr>
          <p:grpSpPr>
            <a:xfrm flipH="1">
              <a:off x="5935663" y="5256213"/>
              <a:ext cx="427037" cy="349250"/>
              <a:chOff x="2839" y="3501"/>
              <a:chExt cx="755" cy="803"/>
            </a:xfrm>
          </p:grpSpPr>
          <p:pic>
            <p:nvPicPr>
              <p:cNvPr id="21018" name="Picture 926"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1019"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0545" name="Group 928"/>
            <p:cNvGrpSpPr/>
            <p:nvPr/>
          </p:nvGrpSpPr>
          <p:grpSpPr>
            <a:xfrm>
              <a:off x="6550025" y="5238750"/>
              <a:ext cx="427038" cy="350838"/>
              <a:chOff x="2839" y="3501"/>
              <a:chExt cx="755" cy="803"/>
            </a:xfrm>
          </p:grpSpPr>
          <p:pic>
            <p:nvPicPr>
              <p:cNvPr id="21016" name="Picture 929"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1017"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20546" name="Picture 933" descr="iphone_stylized_small"/>
            <p:cNvPicPr>
              <a:picLocks noChangeAspect="1"/>
            </p:cNvPicPr>
            <p:nvPr/>
          </p:nvPicPr>
          <p:blipFill>
            <a:blip r:embed="rId8"/>
            <a:stretch>
              <a:fillRect/>
            </a:stretch>
          </p:blipFill>
          <p:spPr>
            <a:xfrm>
              <a:off x="5773010" y="1604047"/>
              <a:ext cx="136841" cy="327941"/>
            </a:xfrm>
            <a:prstGeom prst="rect">
              <a:avLst/>
            </a:prstGeom>
            <a:noFill/>
            <a:ln w="9525">
              <a:noFill/>
            </a:ln>
          </p:spPr>
        </p:pic>
        <p:pic>
          <p:nvPicPr>
            <p:cNvPr id="20547" name="Picture 934" descr="antenna_radiation_stylized"/>
            <p:cNvPicPr>
              <a:picLocks noChangeAspect="1"/>
            </p:cNvPicPr>
            <p:nvPr/>
          </p:nvPicPr>
          <p:blipFill>
            <a:blip r:embed="rId9"/>
            <a:stretch>
              <a:fillRect/>
            </a:stretch>
          </p:blipFill>
          <p:spPr>
            <a:xfrm>
              <a:off x="5618163" y="1558925"/>
              <a:ext cx="415925" cy="88633"/>
            </a:xfrm>
            <a:prstGeom prst="rect">
              <a:avLst/>
            </a:prstGeom>
            <a:noFill/>
            <a:ln w="9525">
              <a:noFill/>
            </a:ln>
          </p:spPr>
        </p:pic>
        <p:pic>
          <p:nvPicPr>
            <p:cNvPr id="20548" name="Picture 936" descr="access_point_stylized_small"/>
            <p:cNvPicPr>
              <a:picLocks noChangeAspect="1"/>
            </p:cNvPicPr>
            <p:nvPr/>
          </p:nvPicPr>
          <p:blipFill>
            <a:blip r:embed="rId4"/>
            <a:stretch>
              <a:fillRect/>
            </a:stretch>
          </p:blipFill>
          <p:spPr>
            <a:xfrm>
              <a:off x="7164388" y="5057775"/>
              <a:ext cx="412750" cy="366713"/>
            </a:xfrm>
            <a:prstGeom prst="rect">
              <a:avLst/>
            </a:prstGeom>
            <a:noFill/>
            <a:ln w="9525">
              <a:noFill/>
            </a:ln>
          </p:spPr>
        </p:pic>
        <p:grpSp>
          <p:nvGrpSpPr>
            <p:cNvPr id="20549" name="Group 938"/>
            <p:cNvGrpSpPr/>
            <p:nvPr/>
          </p:nvGrpSpPr>
          <p:grpSpPr>
            <a:xfrm>
              <a:off x="8240713" y="5002213"/>
              <a:ext cx="227012" cy="481012"/>
              <a:chOff x="4140" y="429"/>
              <a:chExt cx="1425" cy="2396"/>
            </a:xfrm>
          </p:grpSpPr>
          <p:sp>
            <p:nvSpPr>
              <p:cNvPr id="20984" name="Freeform 93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20985"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86"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20987"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988"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89" name="Group 944"/>
              <p:cNvGrpSpPr/>
              <p:nvPr/>
            </p:nvGrpSpPr>
            <p:grpSpPr>
              <a:xfrm>
                <a:off x="4749" y="668"/>
                <a:ext cx="581" cy="145"/>
                <a:chOff x="614" y="2568"/>
                <a:chExt cx="725" cy="139"/>
              </a:xfrm>
            </p:grpSpPr>
            <p:sp>
              <p:nvSpPr>
                <p:cNvPr id="21014"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15"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90"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91" name="Group 948"/>
              <p:cNvGrpSpPr/>
              <p:nvPr/>
            </p:nvGrpSpPr>
            <p:grpSpPr>
              <a:xfrm>
                <a:off x="4747" y="994"/>
                <a:ext cx="581" cy="134"/>
                <a:chOff x="614" y="2568"/>
                <a:chExt cx="725" cy="139"/>
              </a:xfrm>
            </p:grpSpPr>
            <p:sp>
              <p:nvSpPr>
                <p:cNvPr id="21012"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13"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92"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93"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94" name="Group 953"/>
              <p:cNvGrpSpPr/>
              <p:nvPr/>
            </p:nvGrpSpPr>
            <p:grpSpPr>
              <a:xfrm>
                <a:off x="4735" y="1627"/>
                <a:ext cx="582" cy="151"/>
                <a:chOff x="614" y="2568"/>
                <a:chExt cx="725" cy="139"/>
              </a:xfrm>
            </p:grpSpPr>
            <p:sp>
              <p:nvSpPr>
                <p:cNvPr id="21010"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11"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95"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20996" name="Group 957"/>
              <p:cNvGrpSpPr/>
              <p:nvPr/>
            </p:nvGrpSpPr>
            <p:grpSpPr>
              <a:xfrm>
                <a:off x="4739" y="1327"/>
                <a:ext cx="582" cy="139"/>
                <a:chOff x="614" y="2568"/>
                <a:chExt cx="725" cy="139"/>
              </a:xfrm>
            </p:grpSpPr>
            <p:sp>
              <p:nvSpPr>
                <p:cNvPr id="21008"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9"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97"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98"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999"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1000" name="Oval 963"/>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1" name="Freeform 96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21002"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3"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4" name="Oval 967"/>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5" name="Oval 968"/>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21006" name="Oval 969"/>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1007"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20550" name="Group 971"/>
            <p:cNvGrpSpPr/>
            <p:nvPr/>
          </p:nvGrpSpPr>
          <p:grpSpPr>
            <a:xfrm>
              <a:off x="7924800" y="5303838"/>
              <a:ext cx="227013" cy="481012"/>
              <a:chOff x="4140" y="429"/>
              <a:chExt cx="1425" cy="2396"/>
            </a:xfrm>
          </p:grpSpPr>
          <p:sp>
            <p:nvSpPr>
              <p:cNvPr id="20952" name="Freeform 97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20953"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54"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20955"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956"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57" name="Group 977"/>
              <p:cNvGrpSpPr/>
              <p:nvPr/>
            </p:nvGrpSpPr>
            <p:grpSpPr>
              <a:xfrm>
                <a:off x="4749" y="668"/>
                <a:ext cx="581" cy="145"/>
                <a:chOff x="614" y="2568"/>
                <a:chExt cx="725" cy="139"/>
              </a:xfrm>
            </p:grpSpPr>
            <p:sp>
              <p:nvSpPr>
                <p:cNvPr id="20982"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83"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58"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59" name="Group 981"/>
              <p:cNvGrpSpPr/>
              <p:nvPr/>
            </p:nvGrpSpPr>
            <p:grpSpPr>
              <a:xfrm>
                <a:off x="4747" y="994"/>
                <a:ext cx="581" cy="134"/>
                <a:chOff x="614" y="2568"/>
                <a:chExt cx="725" cy="139"/>
              </a:xfrm>
            </p:grpSpPr>
            <p:sp>
              <p:nvSpPr>
                <p:cNvPr id="20980"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81"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60"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61"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62" name="Group 986"/>
              <p:cNvGrpSpPr/>
              <p:nvPr/>
            </p:nvGrpSpPr>
            <p:grpSpPr>
              <a:xfrm>
                <a:off x="4735" y="1627"/>
                <a:ext cx="582" cy="151"/>
                <a:chOff x="614" y="2568"/>
                <a:chExt cx="725" cy="139"/>
              </a:xfrm>
            </p:grpSpPr>
            <p:sp>
              <p:nvSpPr>
                <p:cNvPr id="20978"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9"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63"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20964" name="Group 990"/>
              <p:cNvGrpSpPr/>
              <p:nvPr/>
            </p:nvGrpSpPr>
            <p:grpSpPr>
              <a:xfrm>
                <a:off x="4739" y="1327"/>
                <a:ext cx="582" cy="139"/>
                <a:chOff x="614" y="2568"/>
                <a:chExt cx="725" cy="139"/>
              </a:xfrm>
            </p:grpSpPr>
            <p:sp>
              <p:nvSpPr>
                <p:cNvPr id="20976"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7"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0965"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66"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967"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0968" name="Oval 99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69" name="Freeform 99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20970"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1"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2" name="Oval 100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3" name="Oval 100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20974" name="Oval 100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75"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20551" name="Picture 1005" descr="antenna_stylized"/>
            <p:cNvPicPr>
              <a:picLocks noChangeAspect="1"/>
            </p:cNvPicPr>
            <p:nvPr/>
          </p:nvPicPr>
          <p:blipFill>
            <a:blip r:embed="rId10"/>
            <a:stretch>
              <a:fillRect/>
            </a:stretch>
          </p:blipFill>
          <p:spPr>
            <a:xfrm>
              <a:off x="5302250" y="2043113"/>
              <a:ext cx="530703" cy="223755"/>
            </a:xfrm>
            <a:prstGeom prst="rect">
              <a:avLst/>
            </a:prstGeom>
            <a:noFill/>
            <a:ln w="9525">
              <a:noFill/>
            </a:ln>
          </p:spPr>
        </p:pic>
        <p:pic>
          <p:nvPicPr>
            <p:cNvPr id="20552" name="Picture 1006" descr="laptop_keyboard"/>
            <p:cNvPicPr>
              <a:picLocks noChangeAspect="1"/>
            </p:cNvPicPr>
            <p:nvPr/>
          </p:nvPicPr>
          <p:blipFill>
            <a:blip r:embed="rId11"/>
            <a:stretch>
              <a:fillRect/>
            </a:stretch>
          </p:blipFill>
          <p:spPr>
            <a:xfrm rot="109064" flipH="1">
              <a:off x="5327957" y="2291590"/>
              <a:ext cx="437222" cy="159510"/>
            </a:xfrm>
            <a:prstGeom prst="rect">
              <a:avLst/>
            </a:prstGeom>
            <a:noFill/>
            <a:ln w="9525">
              <a:noFill/>
            </a:ln>
          </p:spPr>
        </p:pic>
        <p:sp>
          <p:nvSpPr>
            <p:cNvPr id="20553" name="Freeform 1007"/>
            <p:cNvSpPr/>
            <p:nvPr/>
          </p:nvSpPr>
          <p:spPr>
            <a:xfrm>
              <a:off x="5472854" y="2136804"/>
              <a:ext cx="351920" cy="208166"/>
            </a:xfrm>
            <a:custGeom>
              <a:avLst/>
              <a:gdLst>
                <a:gd name="txL" fmla="*/ 0 w 2982"/>
                <a:gd name="txT" fmla="*/ 0 h 2442"/>
                <a:gd name="txR" fmla="*/ 2982 w 2982"/>
                <a:gd name="txB" fmla="*/ 2442 h 2442"/>
              </a:gdLst>
              <a:ahLst/>
              <a:cxnLst>
                <a:cxn ang="0">
                  <a:pos x="193954064" y="0"/>
                </a:cxn>
                <a:cxn ang="0">
                  <a:pos x="0" y="52653382"/>
                </a:cxn>
                <a:cxn ang="0">
                  <a:pos x="775802565" y="52653382"/>
                </a:cxn>
                <a:cxn ang="0">
                  <a:pos x="775802565" y="52653382"/>
                </a:cxn>
                <a:cxn ang="0">
                  <a:pos x="193954064"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0554" name="Picture 1008" descr="screen"/>
            <p:cNvPicPr>
              <a:picLocks noChangeAspect="1"/>
            </p:cNvPicPr>
            <p:nvPr/>
          </p:nvPicPr>
          <p:blipFill>
            <a:blip r:embed="rId12"/>
            <a:stretch>
              <a:fillRect/>
            </a:stretch>
          </p:blipFill>
          <p:spPr>
            <a:xfrm>
              <a:off x="5490187" y="2142157"/>
              <a:ext cx="319785" cy="189428"/>
            </a:xfrm>
            <a:prstGeom prst="rect">
              <a:avLst/>
            </a:prstGeom>
            <a:noFill/>
            <a:ln w="9525">
              <a:noFill/>
            </a:ln>
          </p:spPr>
        </p:pic>
        <p:sp>
          <p:nvSpPr>
            <p:cNvPr id="20555" name="Freeform 1009"/>
            <p:cNvSpPr/>
            <p:nvPr/>
          </p:nvSpPr>
          <p:spPr>
            <a:xfrm>
              <a:off x="5536928" y="2130663"/>
              <a:ext cx="298168" cy="38736"/>
            </a:xfrm>
            <a:custGeom>
              <a:avLst/>
              <a:gdLst>
                <a:gd name="txL" fmla="*/ 0 w 2528"/>
                <a:gd name="txT" fmla="*/ 0 h 455"/>
                <a:gd name="txR" fmla="*/ 2528 w 2528"/>
                <a:gd name="txB" fmla="*/ 455 h 455"/>
              </a:gdLst>
              <a:ahLst/>
              <a:cxnLst>
                <a:cxn ang="0">
                  <a:pos x="193617537" y="0"/>
                </a:cxn>
                <a:cxn ang="0">
                  <a:pos x="774456350" y="52445139"/>
                </a:cxn>
                <a:cxn ang="0">
                  <a:pos x="774456350" y="52445139"/>
                </a:cxn>
                <a:cxn ang="0">
                  <a:pos x="0" y="52445139"/>
                </a:cxn>
                <a:cxn ang="0">
                  <a:pos x="19361753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0556" name="Freeform 1010"/>
            <p:cNvSpPr/>
            <p:nvPr/>
          </p:nvSpPr>
          <p:spPr>
            <a:xfrm>
              <a:off x="5469738" y="2130348"/>
              <a:ext cx="82770" cy="161242"/>
            </a:xfrm>
            <a:custGeom>
              <a:avLst/>
              <a:gdLst>
                <a:gd name="txL" fmla="*/ 0 w 702"/>
                <a:gd name="txT" fmla="*/ 0 h 1893"/>
                <a:gd name="txR" fmla="*/ 702 w 702"/>
                <a:gd name="txB" fmla="*/ 1893 h 1893"/>
              </a:gdLst>
              <a:ahLst/>
              <a:cxnLst>
                <a:cxn ang="0">
                  <a:pos x="193416040" y="0"/>
                </a:cxn>
                <a:cxn ang="0">
                  <a:pos x="0" y="52528351"/>
                </a:cxn>
                <a:cxn ang="0">
                  <a:pos x="193416040" y="52528351"/>
                </a:cxn>
                <a:cxn ang="0">
                  <a:pos x="193416040" y="52528351"/>
                </a:cxn>
                <a:cxn ang="0">
                  <a:pos x="193416040"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0557" name="Freeform 1011"/>
            <p:cNvSpPr/>
            <p:nvPr/>
          </p:nvSpPr>
          <p:spPr>
            <a:xfrm>
              <a:off x="5743756" y="2159163"/>
              <a:ext cx="89197" cy="186121"/>
            </a:xfrm>
            <a:custGeom>
              <a:avLst/>
              <a:gdLst>
                <a:gd name="txL" fmla="*/ 0 w 756"/>
                <a:gd name="txT" fmla="*/ 0 h 2184"/>
                <a:gd name="txR" fmla="*/ 756 w 756"/>
                <a:gd name="txB" fmla="*/ 2184 h 2184"/>
              </a:gdLst>
              <a:ahLst/>
              <a:cxnLst>
                <a:cxn ang="0">
                  <a:pos x="193802074" y="0"/>
                </a:cxn>
                <a:cxn ang="0">
                  <a:pos x="193802074" y="52609436"/>
                </a:cxn>
                <a:cxn ang="0">
                  <a:pos x="0" y="52609436"/>
                </a:cxn>
                <a:cxn ang="0">
                  <a:pos x="193802074" y="52609436"/>
                </a:cxn>
                <a:cxn ang="0">
                  <a:pos x="193802074"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0558" name="Freeform 1012"/>
            <p:cNvSpPr/>
            <p:nvPr/>
          </p:nvSpPr>
          <p:spPr>
            <a:xfrm>
              <a:off x="5468764" y="2283402"/>
              <a:ext cx="327186" cy="62828"/>
            </a:xfrm>
            <a:custGeom>
              <a:avLst/>
              <a:gdLst>
                <a:gd name="txL" fmla="*/ 0 w 2773"/>
                <a:gd name="txT" fmla="*/ 0 h 738"/>
                <a:gd name="txR" fmla="*/ 2773 w 2773"/>
                <a:gd name="txB" fmla="*/ 738 h 738"/>
              </a:gdLst>
              <a:ahLst/>
              <a:cxnLst>
                <a:cxn ang="0">
                  <a:pos x="193830626" y="0"/>
                </a:cxn>
                <a:cxn ang="0">
                  <a:pos x="0" y="52443587"/>
                </a:cxn>
                <a:cxn ang="0">
                  <a:pos x="775308818" y="52443587"/>
                </a:cxn>
                <a:cxn ang="0">
                  <a:pos x="775308818" y="52443587"/>
                </a:cxn>
                <a:cxn ang="0">
                  <a:pos x="19383062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0559" name="Freeform 1013"/>
            <p:cNvSpPr/>
            <p:nvPr/>
          </p:nvSpPr>
          <p:spPr>
            <a:xfrm>
              <a:off x="5753689" y="2160738"/>
              <a:ext cx="83549" cy="186909"/>
            </a:xfrm>
            <a:custGeom>
              <a:avLst/>
              <a:gdLst>
                <a:gd name="txL" fmla="*/ 0 w 637"/>
                <a:gd name="txT" fmla="*/ 0 h 1659"/>
                <a:gd name="txR" fmla="*/ 637 w 637"/>
                <a:gd name="txB" fmla="*/ 1659 h 1659"/>
              </a:gdLst>
              <a:ahLst/>
              <a:cxnLst>
                <a:cxn ang="0">
                  <a:pos x="886744754" y="0"/>
                </a:cxn>
                <a:cxn ang="0">
                  <a:pos x="886744754" y="0"/>
                </a:cxn>
                <a:cxn ang="0">
                  <a:pos x="295581541" y="2147483646"/>
                </a:cxn>
                <a:cxn ang="0">
                  <a:pos x="0" y="2147483646"/>
                </a:cxn>
                <a:cxn ang="0">
                  <a:pos x="886744754"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0560" name="Freeform 1014"/>
            <p:cNvSpPr/>
            <p:nvPr/>
          </p:nvSpPr>
          <p:spPr>
            <a:xfrm>
              <a:off x="5469154" y="2291747"/>
              <a:ext cx="290962" cy="62040"/>
            </a:xfrm>
            <a:custGeom>
              <a:avLst/>
              <a:gdLst>
                <a:gd name="txL" fmla="*/ 0 w 2216"/>
                <a:gd name="txT" fmla="*/ 0 h 550"/>
                <a:gd name="txR" fmla="*/ 2216 w 2216"/>
                <a:gd name="txB" fmla="*/ 550 h 550"/>
              </a:gdLst>
              <a:ahLst/>
              <a:cxnLst>
                <a:cxn ang="0">
                  <a:pos x="0" y="0"/>
                </a:cxn>
                <a:cxn ang="0">
                  <a:pos x="296525073" y="162178087"/>
                </a:cxn>
                <a:cxn ang="0">
                  <a:pos x="2147483646" y="1133846875"/>
                </a:cxn>
                <a:cxn ang="0">
                  <a:pos x="2147483646" y="971668788"/>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0561" name="Group 1015"/>
            <p:cNvGrpSpPr/>
            <p:nvPr/>
          </p:nvGrpSpPr>
          <p:grpSpPr>
            <a:xfrm>
              <a:off x="5464285" y="2358039"/>
              <a:ext cx="98740" cy="36846"/>
              <a:chOff x="1740" y="2642"/>
              <a:chExt cx="752" cy="327"/>
            </a:xfrm>
          </p:grpSpPr>
          <p:sp>
            <p:nvSpPr>
              <p:cNvPr id="20946"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0947"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0948"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0949"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0950"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0951"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0562" name="Freeform 1022"/>
            <p:cNvSpPr/>
            <p:nvPr/>
          </p:nvSpPr>
          <p:spPr>
            <a:xfrm>
              <a:off x="5633331" y="2363550"/>
              <a:ext cx="119579" cy="80936"/>
            </a:xfrm>
            <a:custGeom>
              <a:avLst/>
              <a:gdLst>
                <a:gd name="txL" fmla="*/ 0 w 990"/>
                <a:gd name="txT" fmla="*/ 0 h 792"/>
                <a:gd name="txR" fmla="*/ 990 w 990"/>
                <a:gd name="txB" fmla="*/ 792 h 792"/>
              </a:gdLst>
              <a:ahLst/>
              <a:cxnLst>
                <a:cxn ang="0">
                  <a:pos x="213225059" y="327634140"/>
                </a:cxn>
                <a:cxn ang="0">
                  <a:pos x="426450119" y="0"/>
                </a:cxn>
                <a:cxn ang="0">
                  <a:pos x="426450119" y="108859840"/>
                </a:cxn>
                <a:cxn ang="0">
                  <a:pos x="0" y="327634140"/>
                </a:cxn>
                <a:cxn ang="0">
                  <a:pos x="213225059" y="327634140"/>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0563" name="Freeform 1023"/>
            <p:cNvSpPr/>
            <p:nvPr/>
          </p:nvSpPr>
          <p:spPr>
            <a:xfrm>
              <a:off x="5328152" y="2370006"/>
              <a:ext cx="305958" cy="73850"/>
            </a:xfrm>
            <a:custGeom>
              <a:avLst/>
              <a:gdLst>
                <a:gd name="txL" fmla="*/ 0 w 2532"/>
                <a:gd name="txT" fmla="*/ 0 h 723"/>
                <a:gd name="txR" fmla="*/ 2532 w 2532"/>
                <a:gd name="txB" fmla="*/ 723 h 723"/>
              </a:gdLst>
              <a:ahLst/>
              <a:cxnLst>
                <a:cxn ang="0">
                  <a:pos x="213487874" y="0"/>
                </a:cxn>
                <a:cxn ang="0">
                  <a:pos x="213487874" y="0"/>
                </a:cxn>
                <a:cxn ang="0">
                  <a:pos x="1279175355" y="326105257"/>
                </a:cxn>
                <a:cxn ang="0">
                  <a:pos x="1279175355" y="326105257"/>
                </a:cxn>
                <a:cxn ang="0">
                  <a:pos x="0" y="108705259"/>
                </a:cxn>
                <a:cxn ang="0">
                  <a:pos x="213487874"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564" name="Freeform 1024"/>
            <p:cNvSpPr/>
            <p:nvPr/>
          </p:nvSpPr>
          <p:spPr>
            <a:xfrm>
              <a:off x="5328347" y="2356465"/>
              <a:ext cx="3311" cy="14959"/>
            </a:xfrm>
            <a:custGeom>
              <a:avLst/>
              <a:gdLst>
                <a:gd name="txL" fmla="*/ 0 w 26"/>
                <a:gd name="txT" fmla="*/ 0 h 147"/>
                <a:gd name="txR" fmla="*/ 26 w 26"/>
                <a:gd name="txB" fmla="*/ 147 h 147"/>
              </a:gdLst>
              <a:ahLst/>
              <a:cxnLst>
                <a:cxn ang="0">
                  <a:pos x="262278191" y="107489981"/>
                </a:cxn>
                <a:cxn ang="0">
                  <a:pos x="262278191" y="107489981"/>
                </a:cxn>
                <a:cxn ang="0">
                  <a:pos x="0" y="107489981"/>
                </a:cxn>
                <a:cxn ang="0">
                  <a:pos x="262278191" y="0"/>
                </a:cxn>
                <a:cxn ang="0">
                  <a:pos x="262278191" y="10748998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0565" name="Freeform 1025"/>
            <p:cNvSpPr/>
            <p:nvPr/>
          </p:nvSpPr>
          <p:spPr>
            <a:xfrm>
              <a:off x="5328542" y="2295526"/>
              <a:ext cx="142170" cy="61883"/>
            </a:xfrm>
            <a:custGeom>
              <a:avLst/>
              <a:gdLst>
                <a:gd name="txL" fmla="*/ 0 w 1176"/>
                <a:gd name="txT" fmla="*/ 0 h 606"/>
                <a:gd name="txR" fmla="*/ 1176 w 1176"/>
                <a:gd name="txB" fmla="*/ 606 h 606"/>
              </a:gdLst>
              <a:ahLst/>
              <a:cxnLst>
                <a:cxn ang="0">
                  <a:pos x="427578814" y="0"/>
                </a:cxn>
                <a:cxn ang="0">
                  <a:pos x="0" y="217234349"/>
                </a:cxn>
                <a:cxn ang="0">
                  <a:pos x="213789467" y="217234349"/>
                </a:cxn>
                <a:cxn ang="0">
                  <a:pos x="427578814" y="108617123"/>
                </a:cxn>
                <a:cxn ang="0">
                  <a:pos x="427578814"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0566" name="Freeform 1026"/>
            <p:cNvSpPr/>
            <p:nvPr/>
          </p:nvSpPr>
          <p:spPr>
            <a:xfrm>
              <a:off x="5338085" y="2359614"/>
              <a:ext cx="290183" cy="71016"/>
            </a:xfrm>
            <a:custGeom>
              <a:avLst/>
              <a:gdLst>
                <a:gd name="txL" fmla="*/ 0 w 2532"/>
                <a:gd name="txT" fmla="*/ 0 h 723"/>
                <a:gd name="txR" fmla="*/ 2532 w 2532"/>
                <a:gd name="txB" fmla="*/ 723 h 723"/>
              </a:gdLst>
              <a:ahLst/>
              <a:cxnLst>
                <a:cxn ang="0">
                  <a:pos x="173113872" y="0"/>
                </a:cxn>
                <a:cxn ang="0">
                  <a:pos x="173113872" y="0"/>
                </a:cxn>
                <a:cxn ang="0">
                  <a:pos x="344717348" y="92871346"/>
                </a:cxn>
                <a:cxn ang="0">
                  <a:pos x="344717348" y="92871346"/>
                </a:cxn>
                <a:cxn ang="0">
                  <a:pos x="0" y="92871346"/>
                </a:cxn>
                <a:cxn ang="0">
                  <a:pos x="173113872"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567" name="Freeform 1027"/>
            <p:cNvSpPr/>
            <p:nvPr/>
          </p:nvSpPr>
          <p:spPr>
            <a:xfrm flipV="1">
              <a:off x="5627878" y="2354575"/>
              <a:ext cx="118410" cy="73535"/>
            </a:xfrm>
            <a:custGeom>
              <a:avLst/>
              <a:gdLst>
                <a:gd name="txL" fmla="*/ 0 w 2532"/>
                <a:gd name="txT" fmla="*/ 0 h 723"/>
                <a:gd name="txR" fmla="*/ 2532 w 2532"/>
                <a:gd name="txB" fmla="*/ 723 h 723"/>
              </a:gdLst>
              <a:ahLst/>
              <a:cxnLst>
                <a:cxn ang="0">
                  <a:pos x="0" y="0"/>
                </a:cxn>
                <a:cxn ang="0">
                  <a:pos x="0" y="0"/>
                </a:cxn>
                <a:cxn ang="0">
                  <a:pos x="0" y="320898298"/>
                </a:cxn>
                <a:cxn ang="0">
                  <a:pos x="0" y="320898298"/>
                </a:cxn>
                <a:cxn ang="0">
                  <a:pos x="0" y="107314314"/>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pic>
          <p:nvPicPr>
            <p:cNvPr id="20568" name="Picture 1030" descr="laptop_keyboard"/>
            <p:cNvPicPr>
              <a:picLocks noChangeAspect="1"/>
            </p:cNvPicPr>
            <p:nvPr/>
          </p:nvPicPr>
          <p:blipFill>
            <a:blip r:embed="rId13"/>
            <a:stretch>
              <a:fillRect/>
            </a:stretch>
          </p:blipFill>
          <p:spPr>
            <a:xfrm rot="109064" flipH="1">
              <a:off x="6897688" y="5735638"/>
              <a:ext cx="388937" cy="158750"/>
            </a:xfrm>
            <a:prstGeom prst="rect">
              <a:avLst/>
            </a:prstGeom>
            <a:noFill/>
            <a:ln w="9525">
              <a:noFill/>
            </a:ln>
          </p:spPr>
        </p:pic>
        <p:sp>
          <p:nvSpPr>
            <p:cNvPr id="20569" name="Freeform 1031"/>
            <p:cNvSpPr/>
            <p:nvPr/>
          </p:nvSpPr>
          <p:spPr>
            <a:xfrm>
              <a:off x="7026275" y="55800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0570" name="Picture 1032" descr="screen"/>
            <p:cNvPicPr>
              <a:picLocks noChangeAspect="1"/>
            </p:cNvPicPr>
            <p:nvPr/>
          </p:nvPicPr>
          <p:blipFill>
            <a:blip r:embed="rId14"/>
            <a:stretch>
              <a:fillRect/>
            </a:stretch>
          </p:blipFill>
          <p:spPr>
            <a:xfrm>
              <a:off x="7042150" y="5584825"/>
              <a:ext cx="284163" cy="190500"/>
            </a:xfrm>
            <a:prstGeom prst="rect">
              <a:avLst/>
            </a:prstGeom>
            <a:noFill/>
            <a:ln w="9525">
              <a:noFill/>
            </a:ln>
          </p:spPr>
        </p:pic>
        <p:sp>
          <p:nvSpPr>
            <p:cNvPr id="20571" name="Freeform 1033"/>
            <p:cNvSpPr/>
            <p:nvPr/>
          </p:nvSpPr>
          <p:spPr>
            <a:xfrm>
              <a:off x="7083425" y="55737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0572" name="Freeform 1034"/>
            <p:cNvSpPr/>
            <p:nvPr/>
          </p:nvSpPr>
          <p:spPr>
            <a:xfrm>
              <a:off x="7024688" y="55737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0573" name="Freeform 1035"/>
            <p:cNvSpPr/>
            <p:nvPr/>
          </p:nvSpPr>
          <p:spPr>
            <a:xfrm>
              <a:off x="7267575" y="56022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0574" name="Freeform 1036"/>
            <p:cNvSpPr/>
            <p:nvPr/>
          </p:nvSpPr>
          <p:spPr>
            <a:xfrm>
              <a:off x="7023100" y="57261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0575" name="Freeform 1037"/>
            <p:cNvSpPr/>
            <p:nvPr/>
          </p:nvSpPr>
          <p:spPr>
            <a:xfrm>
              <a:off x="7275513" y="56038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0576" name="Freeform 1038"/>
            <p:cNvSpPr/>
            <p:nvPr/>
          </p:nvSpPr>
          <p:spPr>
            <a:xfrm>
              <a:off x="7023100" y="57356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0577" name="Group 1039"/>
            <p:cNvGrpSpPr/>
            <p:nvPr/>
          </p:nvGrpSpPr>
          <p:grpSpPr>
            <a:xfrm>
              <a:off x="7019925" y="5800725"/>
              <a:ext cx="87313" cy="38100"/>
              <a:chOff x="1740" y="2642"/>
              <a:chExt cx="752" cy="327"/>
            </a:xfrm>
          </p:grpSpPr>
          <p:sp>
            <p:nvSpPr>
              <p:cNvPr id="20940"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0941"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0942"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0943"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0944"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0945"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0578" name="Freeform 1046"/>
            <p:cNvSpPr/>
            <p:nvPr/>
          </p:nvSpPr>
          <p:spPr>
            <a:xfrm>
              <a:off x="7169150" y="58070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0579" name="Freeform 1047"/>
            <p:cNvSpPr/>
            <p:nvPr/>
          </p:nvSpPr>
          <p:spPr>
            <a:xfrm>
              <a:off x="6897688" y="58134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580" name="Freeform 1048"/>
            <p:cNvSpPr/>
            <p:nvPr/>
          </p:nvSpPr>
          <p:spPr>
            <a:xfrm>
              <a:off x="6899275" y="57991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0581" name="Freeform 1049"/>
            <p:cNvSpPr/>
            <p:nvPr/>
          </p:nvSpPr>
          <p:spPr>
            <a:xfrm>
              <a:off x="6899275" y="57388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0582" name="Freeform 1050"/>
            <p:cNvSpPr/>
            <p:nvPr/>
          </p:nvSpPr>
          <p:spPr>
            <a:xfrm>
              <a:off x="6907213" y="58023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583" name="Freeform 1051"/>
            <p:cNvSpPr/>
            <p:nvPr/>
          </p:nvSpPr>
          <p:spPr>
            <a:xfrm flipV="1">
              <a:off x="7164388" y="57975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20584" name="Group 2"/>
            <p:cNvGrpSpPr/>
            <p:nvPr/>
          </p:nvGrpSpPr>
          <p:grpSpPr>
            <a:xfrm>
              <a:off x="5607050" y="3182938"/>
              <a:ext cx="317500" cy="246062"/>
              <a:chOff x="5581650" y="3128963"/>
              <a:chExt cx="423863" cy="320675"/>
            </a:xfrm>
          </p:grpSpPr>
          <p:pic>
            <p:nvPicPr>
              <p:cNvPr id="20918" name="Picture 1054" descr="laptop_keyboard"/>
              <p:cNvPicPr>
                <a:picLocks noChangeAspect="1"/>
              </p:cNvPicPr>
              <p:nvPr/>
            </p:nvPicPr>
            <p:blipFill>
              <a:blip r:embed="rId15"/>
              <a:stretch>
                <a:fillRect/>
              </a:stretch>
            </p:blipFill>
            <p:spPr>
              <a:xfrm rot="109064" flipH="1">
                <a:off x="5581650" y="3290888"/>
                <a:ext cx="363538" cy="158750"/>
              </a:xfrm>
              <a:prstGeom prst="rect">
                <a:avLst/>
              </a:prstGeom>
              <a:noFill/>
              <a:ln w="9525">
                <a:noFill/>
              </a:ln>
            </p:spPr>
          </p:pic>
          <p:sp>
            <p:nvSpPr>
              <p:cNvPr id="20919" name="Freeform 1055"/>
              <p:cNvSpPr/>
              <p:nvPr/>
            </p:nvSpPr>
            <p:spPr>
              <a:xfrm>
                <a:off x="5702300" y="3135313"/>
                <a:ext cx="292100"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0920" name="Picture 1056" descr="screen"/>
              <p:cNvPicPr>
                <a:picLocks noChangeAspect="1"/>
              </p:cNvPicPr>
              <p:nvPr/>
            </p:nvPicPr>
            <p:blipFill>
              <a:blip r:embed="rId16"/>
              <a:stretch>
                <a:fillRect/>
              </a:stretch>
            </p:blipFill>
            <p:spPr>
              <a:xfrm>
                <a:off x="5716588" y="3140075"/>
                <a:ext cx="266700" cy="190500"/>
              </a:xfrm>
              <a:prstGeom prst="rect">
                <a:avLst/>
              </a:prstGeom>
              <a:noFill/>
              <a:ln w="9525">
                <a:noFill/>
              </a:ln>
            </p:spPr>
          </p:pic>
          <p:sp>
            <p:nvSpPr>
              <p:cNvPr id="20921" name="Freeform 1057"/>
              <p:cNvSpPr/>
              <p:nvPr/>
            </p:nvSpPr>
            <p:spPr>
              <a:xfrm>
                <a:off x="5756275" y="3128963"/>
                <a:ext cx="247650"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0922" name="Freeform 1058"/>
              <p:cNvSpPr/>
              <p:nvPr/>
            </p:nvSpPr>
            <p:spPr>
              <a:xfrm>
                <a:off x="5700713" y="3128963"/>
                <a:ext cx="68262"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0923" name="Freeform 1059"/>
              <p:cNvSpPr/>
              <p:nvPr/>
            </p:nvSpPr>
            <p:spPr>
              <a:xfrm>
                <a:off x="5927725" y="3157538"/>
                <a:ext cx="74613"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0924" name="Freeform 1060"/>
              <p:cNvSpPr/>
              <p:nvPr/>
            </p:nvSpPr>
            <p:spPr>
              <a:xfrm>
                <a:off x="5699125" y="3281363"/>
                <a:ext cx="27146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0925" name="Freeform 1061"/>
              <p:cNvSpPr/>
              <p:nvPr/>
            </p:nvSpPr>
            <p:spPr>
              <a:xfrm>
                <a:off x="5935663" y="3159125"/>
                <a:ext cx="69850"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0926" name="Freeform 1062"/>
              <p:cNvSpPr/>
              <p:nvPr/>
            </p:nvSpPr>
            <p:spPr>
              <a:xfrm>
                <a:off x="5699125" y="3290888"/>
                <a:ext cx="242888"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0927" name="Group 1063"/>
              <p:cNvGrpSpPr/>
              <p:nvPr/>
            </p:nvGrpSpPr>
            <p:grpSpPr>
              <a:xfrm>
                <a:off x="5695950" y="3355975"/>
                <a:ext cx="80963" cy="38100"/>
                <a:chOff x="1740" y="2642"/>
                <a:chExt cx="752" cy="327"/>
              </a:xfrm>
            </p:grpSpPr>
            <p:sp>
              <p:nvSpPr>
                <p:cNvPr id="20934"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0935"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0936"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0937"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0938"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0939"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0928" name="Freeform 1070"/>
              <p:cNvSpPr/>
              <p:nvPr/>
            </p:nvSpPr>
            <p:spPr>
              <a:xfrm>
                <a:off x="5835650" y="3362325"/>
                <a:ext cx="10001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0929" name="Freeform 1071"/>
              <p:cNvSpPr/>
              <p:nvPr/>
            </p:nvSpPr>
            <p:spPr>
              <a:xfrm>
                <a:off x="5583238" y="3368675"/>
                <a:ext cx="254000"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930" name="Freeform 1072"/>
              <p:cNvSpPr/>
              <p:nvPr/>
            </p:nvSpPr>
            <p:spPr>
              <a:xfrm>
                <a:off x="5583238" y="3354388"/>
                <a:ext cx="1587"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0931" name="Freeform 1073"/>
              <p:cNvSpPr/>
              <p:nvPr/>
            </p:nvSpPr>
            <p:spPr>
              <a:xfrm>
                <a:off x="5583238" y="3294063"/>
                <a:ext cx="117475"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0932" name="Freeform 1074"/>
              <p:cNvSpPr/>
              <p:nvPr/>
            </p:nvSpPr>
            <p:spPr>
              <a:xfrm>
                <a:off x="5591175" y="3357563"/>
                <a:ext cx="241300"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933" name="Freeform 1075"/>
              <p:cNvSpPr/>
              <p:nvPr/>
            </p:nvSpPr>
            <p:spPr>
              <a:xfrm flipV="1">
                <a:off x="5830888" y="3352800"/>
                <a:ext cx="9842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pic>
          <p:nvPicPr>
            <p:cNvPr id="20585" name="Picture 1077" descr="desktop_computer_stylized_medium"/>
            <p:cNvPicPr>
              <a:picLocks noChangeAspect="1"/>
            </p:cNvPicPr>
            <p:nvPr/>
          </p:nvPicPr>
          <p:blipFill>
            <a:blip r:embed="rId5"/>
            <a:stretch>
              <a:fillRect/>
            </a:stretch>
          </p:blipFill>
          <p:spPr>
            <a:xfrm flipH="1">
              <a:off x="6156325" y="3300413"/>
              <a:ext cx="342900" cy="334962"/>
            </a:xfrm>
            <a:prstGeom prst="rect">
              <a:avLst/>
            </a:prstGeom>
            <a:noFill/>
            <a:ln w="9525">
              <a:noFill/>
            </a:ln>
          </p:spPr>
        </p:pic>
        <p:sp>
          <p:nvSpPr>
            <p:cNvPr id="20586" name="Freeform 1078"/>
            <p:cNvSpPr/>
            <p:nvPr/>
          </p:nvSpPr>
          <p:spPr>
            <a:xfrm flipH="1">
              <a:off x="6302568" y="3332533"/>
              <a:ext cx="161685" cy="153507"/>
            </a:xfrm>
            <a:custGeom>
              <a:avLst/>
              <a:gdLst>
                <a:gd name="txL" fmla="*/ 0 w 356"/>
                <a:gd name="txT" fmla="*/ 0 h 368"/>
                <a:gd name="txR" fmla="*/ 356 w 356"/>
                <a:gd name="txB" fmla="*/ 368 h 368"/>
              </a:gdLst>
              <a:ahLst/>
              <a:cxnLst>
                <a:cxn ang="0">
                  <a:pos x="0" y="0"/>
                </a:cxn>
                <a:cxn ang="0">
                  <a:pos x="2147483646" y="2147483646"/>
                </a:cxn>
                <a:cxn ang="0">
                  <a:pos x="2147483646" y="2147483646"/>
                </a:cxn>
                <a:cxn ang="0">
                  <a:pos x="2147483646" y="214748364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pic>
          <p:nvPicPr>
            <p:cNvPr id="20587" name="Picture 1081" descr="laptop_keyboard"/>
            <p:cNvPicPr>
              <a:picLocks noChangeAspect="1"/>
            </p:cNvPicPr>
            <p:nvPr/>
          </p:nvPicPr>
          <p:blipFill>
            <a:blip r:embed="rId13"/>
            <a:stretch>
              <a:fillRect/>
            </a:stretch>
          </p:blipFill>
          <p:spPr>
            <a:xfrm rot="109064" flipH="1">
              <a:off x="7329488" y="5672138"/>
              <a:ext cx="388937" cy="158750"/>
            </a:xfrm>
            <a:prstGeom prst="rect">
              <a:avLst/>
            </a:prstGeom>
            <a:noFill/>
            <a:ln w="9525">
              <a:noFill/>
            </a:ln>
          </p:spPr>
        </p:pic>
        <p:sp>
          <p:nvSpPr>
            <p:cNvPr id="20588" name="Freeform 1082"/>
            <p:cNvSpPr/>
            <p:nvPr/>
          </p:nvSpPr>
          <p:spPr>
            <a:xfrm>
              <a:off x="7458075" y="55165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0589" name="Picture 1083" descr="screen"/>
            <p:cNvPicPr>
              <a:picLocks noChangeAspect="1"/>
            </p:cNvPicPr>
            <p:nvPr/>
          </p:nvPicPr>
          <p:blipFill>
            <a:blip r:embed="rId14"/>
            <a:stretch>
              <a:fillRect/>
            </a:stretch>
          </p:blipFill>
          <p:spPr>
            <a:xfrm>
              <a:off x="7473950" y="5521325"/>
              <a:ext cx="284163" cy="190500"/>
            </a:xfrm>
            <a:prstGeom prst="rect">
              <a:avLst/>
            </a:prstGeom>
            <a:noFill/>
            <a:ln w="9525">
              <a:noFill/>
            </a:ln>
          </p:spPr>
        </p:pic>
        <p:sp>
          <p:nvSpPr>
            <p:cNvPr id="20590" name="Freeform 1084"/>
            <p:cNvSpPr/>
            <p:nvPr/>
          </p:nvSpPr>
          <p:spPr>
            <a:xfrm>
              <a:off x="7515225" y="55102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0591" name="Freeform 1085"/>
            <p:cNvSpPr/>
            <p:nvPr/>
          </p:nvSpPr>
          <p:spPr>
            <a:xfrm>
              <a:off x="7456488" y="55102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0592" name="Freeform 1086"/>
            <p:cNvSpPr/>
            <p:nvPr/>
          </p:nvSpPr>
          <p:spPr>
            <a:xfrm>
              <a:off x="7699375" y="55387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0593" name="Freeform 1087"/>
            <p:cNvSpPr/>
            <p:nvPr/>
          </p:nvSpPr>
          <p:spPr>
            <a:xfrm>
              <a:off x="7454900" y="56626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0594" name="Freeform 1088"/>
            <p:cNvSpPr/>
            <p:nvPr/>
          </p:nvSpPr>
          <p:spPr>
            <a:xfrm>
              <a:off x="7707313" y="55403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0595" name="Freeform 1089"/>
            <p:cNvSpPr/>
            <p:nvPr/>
          </p:nvSpPr>
          <p:spPr>
            <a:xfrm>
              <a:off x="7454900" y="56721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0596" name="Group 1090"/>
            <p:cNvGrpSpPr/>
            <p:nvPr/>
          </p:nvGrpSpPr>
          <p:grpSpPr>
            <a:xfrm>
              <a:off x="7451725" y="5737225"/>
              <a:ext cx="87313" cy="38100"/>
              <a:chOff x="1740" y="2642"/>
              <a:chExt cx="752" cy="327"/>
            </a:xfrm>
          </p:grpSpPr>
          <p:sp>
            <p:nvSpPr>
              <p:cNvPr id="20912"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0913"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0914"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0915"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0916"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0917"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0597" name="Freeform 1097"/>
            <p:cNvSpPr/>
            <p:nvPr/>
          </p:nvSpPr>
          <p:spPr>
            <a:xfrm>
              <a:off x="7600950" y="57435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0598" name="Freeform 1098"/>
            <p:cNvSpPr/>
            <p:nvPr/>
          </p:nvSpPr>
          <p:spPr>
            <a:xfrm>
              <a:off x="7329488" y="57499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599" name="Freeform 1099"/>
            <p:cNvSpPr/>
            <p:nvPr/>
          </p:nvSpPr>
          <p:spPr>
            <a:xfrm>
              <a:off x="7331075" y="57356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0600" name="Freeform 1100"/>
            <p:cNvSpPr/>
            <p:nvPr/>
          </p:nvSpPr>
          <p:spPr>
            <a:xfrm>
              <a:off x="7331075" y="56753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0601" name="Freeform 1101"/>
            <p:cNvSpPr/>
            <p:nvPr/>
          </p:nvSpPr>
          <p:spPr>
            <a:xfrm>
              <a:off x="7339013" y="57388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0602" name="Freeform 1102"/>
            <p:cNvSpPr/>
            <p:nvPr/>
          </p:nvSpPr>
          <p:spPr>
            <a:xfrm flipV="1">
              <a:off x="7596188" y="57340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20603" name="Group 1103"/>
            <p:cNvGrpSpPr/>
            <p:nvPr/>
          </p:nvGrpSpPr>
          <p:grpSpPr>
            <a:xfrm>
              <a:off x="6351588" y="2493963"/>
              <a:ext cx="390525" cy="169862"/>
              <a:chOff x="4650" y="1129"/>
              <a:chExt cx="246" cy="95"/>
            </a:xfrm>
          </p:grpSpPr>
          <p:sp>
            <p:nvSpPr>
              <p:cNvPr id="2090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0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90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907" name="Group 1107"/>
              <p:cNvGrpSpPr/>
              <p:nvPr/>
            </p:nvGrpSpPr>
            <p:grpSpPr>
              <a:xfrm>
                <a:off x="4699" y="1145"/>
                <a:ext cx="138" cy="29"/>
                <a:chOff x="2468" y="1332"/>
                <a:chExt cx="310" cy="60"/>
              </a:xfrm>
            </p:grpSpPr>
            <p:sp>
              <p:nvSpPr>
                <p:cNvPr id="20910"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911"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908" name="Line 111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909" name="Line 111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04" name="Group 1112"/>
            <p:cNvGrpSpPr/>
            <p:nvPr/>
          </p:nvGrpSpPr>
          <p:grpSpPr>
            <a:xfrm>
              <a:off x="6051550" y="3641725"/>
              <a:ext cx="390525" cy="169863"/>
              <a:chOff x="4650" y="1129"/>
              <a:chExt cx="246" cy="95"/>
            </a:xfrm>
          </p:grpSpPr>
          <p:sp>
            <p:nvSpPr>
              <p:cNvPr id="2089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9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9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899" name="Group 1116"/>
              <p:cNvGrpSpPr/>
              <p:nvPr/>
            </p:nvGrpSpPr>
            <p:grpSpPr>
              <a:xfrm>
                <a:off x="4699" y="1145"/>
                <a:ext cx="138" cy="29"/>
                <a:chOff x="2468" y="1332"/>
                <a:chExt cx="310" cy="60"/>
              </a:xfrm>
            </p:grpSpPr>
            <p:sp>
              <p:nvSpPr>
                <p:cNvPr id="20902"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903"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900" name="Line 11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901" name="Line 11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05" name="Group 1121"/>
            <p:cNvGrpSpPr/>
            <p:nvPr/>
          </p:nvGrpSpPr>
          <p:grpSpPr>
            <a:xfrm>
              <a:off x="6248400" y="4852988"/>
              <a:ext cx="617538" cy="247650"/>
              <a:chOff x="2356" y="1300"/>
              <a:chExt cx="555" cy="194"/>
            </a:xfrm>
          </p:grpSpPr>
          <p:sp>
            <p:nvSpPr>
              <p:cNvPr id="2088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8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9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891" name="Group 1125"/>
              <p:cNvGrpSpPr/>
              <p:nvPr/>
            </p:nvGrpSpPr>
            <p:grpSpPr>
              <a:xfrm>
                <a:off x="2468" y="1332"/>
                <a:ext cx="310" cy="60"/>
                <a:chOff x="2468" y="1332"/>
                <a:chExt cx="310" cy="60"/>
              </a:xfrm>
            </p:grpSpPr>
            <p:sp>
              <p:nvSpPr>
                <p:cNvPr id="20894"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895"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892" name="Line 1128"/>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93" name="Line 1129"/>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06" name="Group 1130"/>
            <p:cNvGrpSpPr/>
            <p:nvPr/>
          </p:nvGrpSpPr>
          <p:grpSpPr>
            <a:xfrm>
              <a:off x="6969125" y="4510088"/>
              <a:ext cx="617538" cy="247650"/>
              <a:chOff x="2356" y="1300"/>
              <a:chExt cx="555" cy="194"/>
            </a:xfrm>
          </p:grpSpPr>
          <p:sp>
            <p:nvSpPr>
              <p:cNvPr id="2088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8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8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883" name="Group 1134"/>
              <p:cNvGrpSpPr/>
              <p:nvPr/>
            </p:nvGrpSpPr>
            <p:grpSpPr>
              <a:xfrm>
                <a:off x="2468" y="1332"/>
                <a:ext cx="310" cy="60"/>
                <a:chOff x="2468" y="1332"/>
                <a:chExt cx="310" cy="60"/>
              </a:xfrm>
            </p:grpSpPr>
            <p:sp>
              <p:nvSpPr>
                <p:cNvPr id="20886"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887"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884" name="Line 1137"/>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85" name="Line 1138"/>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07" name="Group 1139"/>
            <p:cNvGrpSpPr/>
            <p:nvPr/>
          </p:nvGrpSpPr>
          <p:grpSpPr>
            <a:xfrm>
              <a:off x="7585075" y="4811713"/>
              <a:ext cx="617538" cy="247650"/>
              <a:chOff x="2356" y="1300"/>
              <a:chExt cx="555" cy="194"/>
            </a:xfrm>
          </p:grpSpPr>
          <p:sp>
            <p:nvSpPr>
              <p:cNvPr id="2087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7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87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875" name="Group 1143"/>
              <p:cNvGrpSpPr/>
              <p:nvPr/>
            </p:nvGrpSpPr>
            <p:grpSpPr>
              <a:xfrm>
                <a:off x="2468" y="1332"/>
                <a:ext cx="310" cy="60"/>
                <a:chOff x="2468" y="1332"/>
                <a:chExt cx="310" cy="60"/>
              </a:xfrm>
            </p:grpSpPr>
            <p:sp>
              <p:nvSpPr>
                <p:cNvPr id="20878"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879"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876" name="Line 1146"/>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77" name="Line 1147"/>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08" name="Group 3"/>
            <p:cNvGrpSpPr/>
            <p:nvPr/>
          </p:nvGrpSpPr>
          <p:grpSpPr>
            <a:xfrm>
              <a:off x="5964238" y="3135313"/>
              <a:ext cx="314325" cy="334962"/>
              <a:chOff x="5974579" y="3105349"/>
              <a:chExt cx="347997" cy="396620"/>
            </a:xfrm>
          </p:grpSpPr>
          <p:pic>
            <p:nvPicPr>
              <p:cNvPr id="20870" name="Picture 555" descr="fridge2.png"/>
              <p:cNvPicPr>
                <a:picLocks noChangeAspect="1"/>
              </p:cNvPicPr>
              <p:nvPr/>
            </p:nvPicPr>
            <p:blipFill>
              <a:blip r:embed="rId17"/>
              <a:stretch>
                <a:fillRect/>
              </a:stretch>
            </p:blipFill>
            <p:spPr>
              <a:xfrm>
                <a:off x="6074343" y="3164942"/>
                <a:ext cx="189578" cy="337027"/>
              </a:xfrm>
              <a:prstGeom prst="rect">
                <a:avLst/>
              </a:prstGeom>
              <a:noFill/>
              <a:ln w="9525">
                <a:noFill/>
              </a:ln>
            </p:spPr>
          </p:pic>
          <p:pic>
            <p:nvPicPr>
              <p:cNvPr id="20871" name="Picture 1115" descr="antenna_stylized"/>
              <p:cNvPicPr>
                <a:picLocks noChangeAspect="1"/>
              </p:cNvPicPr>
              <p:nvPr/>
            </p:nvPicPr>
            <p:blipFill>
              <a:blip r:embed="rId18"/>
              <a:stretch>
                <a:fillRect/>
              </a:stretch>
            </p:blipFill>
            <p:spPr>
              <a:xfrm>
                <a:off x="5974579" y="3105349"/>
                <a:ext cx="347997" cy="167557"/>
              </a:xfrm>
              <a:prstGeom prst="rect">
                <a:avLst/>
              </a:prstGeom>
              <a:noFill/>
              <a:ln w="9525">
                <a:noFill/>
              </a:ln>
            </p:spPr>
          </p:pic>
        </p:grpSp>
        <p:pic>
          <p:nvPicPr>
            <p:cNvPr id="20609" name="Picture 603" descr="car_icon_small"/>
            <p:cNvPicPr>
              <a:picLocks noChangeAspect="1"/>
            </p:cNvPicPr>
            <p:nvPr/>
          </p:nvPicPr>
          <p:blipFill>
            <a:blip r:embed="rId19"/>
            <a:stretch>
              <a:fillRect/>
            </a:stretch>
          </p:blipFill>
          <p:spPr>
            <a:xfrm>
              <a:off x="6373813" y="1744663"/>
              <a:ext cx="849312" cy="168275"/>
            </a:xfrm>
            <a:prstGeom prst="rect">
              <a:avLst/>
            </a:prstGeom>
            <a:noFill/>
            <a:ln w="9525">
              <a:noFill/>
            </a:ln>
          </p:spPr>
        </p:pic>
        <p:pic>
          <p:nvPicPr>
            <p:cNvPr id="20610" name="Picture 814" descr="light2.png"/>
            <p:cNvPicPr>
              <a:picLocks noChangeAspect="1"/>
            </p:cNvPicPr>
            <p:nvPr/>
          </p:nvPicPr>
          <p:blipFill>
            <a:blip r:embed="rId20"/>
            <a:stretch>
              <a:fillRect/>
            </a:stretch>
          </p:blipFill>
          <p:spPr>
            <a:xfrm flipH="1">
              <a:off x="6707188" y="2019300"/>
              <a:ext cx="92075" cy="406400"/>
            </a:xfrm>
            <a:prstGeom prst="rect">
              <a:avLst/>
            </a:prstGeom>
            <a:noFill/>
            <a:ln w="9525">
              <a:noFill/>
            </a:ln>
          </p:spPr>
        </p:pic>
        <p:pic>
          <p:nvPicPr>
            <p:cNvPr id="20611" name="Picture 1017" descr="antenna_stylized"/>
            <p:cNvPicPr>
              <a:picLocks noChangeAspect="1"/>
            </p:cNvPicPr>
            <p:nvPr/>
          </p:nvPicPr>
          <p:blipFill>
            <a:blip r:embed="rId10"/>
            <a:stretch>
              <a:fillRect/>
            </a:stretch>
          </p:blipFill>
          <p:spPr>
            <a:xfrm>
              <a:off x="6511925" y="1946275"/>
              <a:ext cx="531813" cy="223838"/>
            </a:xfrm>
            <a:prstGeom prst="rect">
              <a:avLst/>
            </a:prstGeom>
            <a:noFill/>
            <a:ln w="9525">
              <a:noFill/>
            </a:ln>
          </p:spPr>
        </p:pic>
        <p:pic>
          <p:nvPicPr>
            <p:cNvPr id="20612" name="Picture 1017" descr="antenna_stylized"/>
            <p:cNvPicPr>
              <a:picLocks noChangeAspect="1"/>
            </p:cNvPicPr>
            <p:nvPr/>
          </p:nvPicPr>
          <p:blipFill>
            <a:blip r:embed="rId10"/>
            <a:stretch>
              <a:fillRect/>
            </a:stretch>
          </p:blipFill>
          <p:spPr>
            <a:xfrm>
              <a:off x="6586538" y="1685925"/>
              <a:ext cx="530225" cy="223838"/>
            </a:xfrm>
            <a:prstGeom prst="rect">
              <a:avLst/>
            </a:prstGeom>
            <a:noFill/>
            <a:ln w="9525">
              <a:noFill/>
            </a:ln>
          </p:spPr>
        </p:pic>
        <p:grpSp>
          <p:nvGrpSpPr>
            <p:cNvPr id="20613" name="Group 347"/>
            <p:cNvGrpSpPr/>
            <p:nvPr/>
          </p:nvGrpSpPr>
          <p:grpSpPr>
            <a:xfrm>
              <a:off x="6220922" y="4838544"/>
              <a:ext cx="660165" cy="269566"/>
              <a:chOff x="1871277" y="1576300"/>
              <a:chExt cx="1128371" cy="437861"/>
            </a:xfrm>
          </p:grpSpPr>
          <p:sp>
            <p:nvSpPr>
              <p:cNvPr id="1770" name="Oval 828"/>
              <p:cNvSpPr>
                <a:spLocks noChangeArrowheads="1"/>
              </p:cNvSpPr>
              <p:nvPr/>
            </p:nvSpPr>
            <p:spPr bwMode="auto">
              <a:xfrm flipV="1">
                <a:off x="1874829" y="1696014"/>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1" name="Rectangle 829"/>
              <p:cNvSpPr/>
              <p:nvPr/>
            </p:nvSpPr>
            <p:spPr bwMode="auto">
              <a:xfrm>
                <a:off x="1872116" y="1739857"/>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72" name="Oval 830"/>
              <p:cNvSpPr>
                <a:spLocks noChangeArrowheads="1"/>
              </p:cNvSpPr>
              <p:nvPr/>
            </p:nvSpPr>
            <p:spPr bwMode="auto">
              <a:xfrm flipV="1">
                <a:off x="1872116" y="1577380"/>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73" name="Freeform 831"/>
              <p:cNvSpPr/>
              <p:nvPr/>
            </p:nvSpPr>
            <p:spPr bwMode="auto">
              <a:xfrm>
                <a:off x="2159736" y="1675382"/>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74" name="Freeform 832"/>
              <p:cNvSpPr/>
              <p:nvPr/>
            </p:nvSpPr>
            <p:spPr bwMode="auto">
              <a:xfrm>
                <a:off x="2102754" y="1634118"/>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75" name="Freeform 833"/>
              <p:cNvSpPr/>
              <p:nvPr/>
            </p:nvSpPr>
            <p:spPr bwMode="auto">
              <a:xfrm>
                <a:off x="2536897" y="172696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76" name="Freeform 834"/>
              <p:cNvSpPr/>
              <p:nvPr/>
            </p:nvSpPr>
            <p:spPr bwMode="auto">
              <a:xfrm>
                <a:off x="2091900" y="1729541"/>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77" name="Straight Connector 835"/>
              <p:cNvCxnSpPr>
                <a:cxnSpLocks noChangeShapeType="1"/>
                <a:endCxn id="1772" idx="2"/>
              </p:cNvCxnSpPr>
              <p:nvPr/>
            </p:nvCxnSpPr>
            <p:spPr bwMode="auto">
              <a:xfrm flipH="1" flipV="1">
                <a:off x="1872116" y="1737278"/>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778" name="Straight Connector 836"/>
              <p:cNvCxnSpPr>
                <a:cxnSpLocks noChangeShapeType="1"/>
              </p:cNvCxnSpPr>
              <p:nvPr/>
            </p:nvCxnSpPr>
            <p:spPr bwMode="auto">
              <a:xfrm flipH="1" flipV="1">
                <a:off x="2998175" y="173469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14" name="Group 347"/>
            <p:cNvGrpSpPr/>
            <p:nvPr/>
          </p:nvGrpSpPr>
          <p:grpSpPr>
            <a:xfrm>
              <a:off x="6933466" y="4503243"/>
              <a:ext cx="660165" cy="269566"/>
              <a:chOff x="1871277" y="1576300"/>
              <a:chExt cx="1128371" cy="437861"/>
            </a:xfrm>
          </p:grpSpPr>
          <p:sp>
            <p:nvSpPr>
              <p:cNvPr id="1761" name="Oval 819"/>
              <p:cNvSpPr>
                <a:spLocks noChangeArrowheads="1"/>
              </p:cNvSpPr>
              <p:nvPr/>
            </p:nvSpPr>
            <p:spPr bwMode="auto">
              <a:xfrm flipV="1">
                <a:off x="1875246" y="1693905"/>
                <a:ext cx="1123346" cy="31979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62" name="Rectangle 820"/>
              <p:cNvSpPr/>
              <p:nvPr/>
            </p:nvSpPr>
            <p:spPr bwMode="auto">
              <a:xfrm>
                <a:off x="1872532" y="1737749"/>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63" name="Oval 821"/>
              <p:cNvSpPr>
                <a:spLocks noChangeArrowheads="1"/>
              </p:cNvSpPr>
              <p:nvPr/>
            </p:nvSpPr>
            <p:spPr bwMode="auto">
              <a:xfrm flipV="1">
                <a:off x="1872532" y="1575272"/>
                <a:ext cx="1123346" cy="31979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64" name="Freeform 822"/>
              <p:cNvSpPr/>
              <p:nvPr/>
            </p:nvSpPr>
            <p:spPr bwMode="auto">
              <a:xfrm>
                <a:off x="2160152" y="1670695"/>
                <a:ext cx="548106" cy="1624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65" name="Freeform 823"/>
              <p:cNvSpPr/>
              <p:nvPr/>
            </p:nvSpPr>
            <p:spPr bwMode="auto">
              <a:xfrm>
                <a:off x="2103171" y="1632009"/>
                <a:ext cx="662069"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66" name="Freeform 824"/>
              <p:cNvSpPr/>
              <p:nvPr/>
            </p:nvSpPr>
            <p:spPr bwMode="auto">
              <a:xfrm>
                <a:off x="2537314" y="1727433"/>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67" name="Freeform 825"/>
              <p:cNvSpPr/>
              <p:nvPr/>
            </p:nvSpPr>
            <p:spPr bwMode="auto">
              <a:xfrm>
                <a:off x="2089603" y="1730011"/>
                <a:ext cx="241493" cy="9542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68" name="Straight Connector 826"/>
              <p:cNvCxnSpPr>
                <a:cxnSpLocks noChangeShapeType="1"/>
                <a:endCxn id="1763" idx="2"/>
              </p:cNvCxnSpPr>
              <p:nvPr/>
            </p:nvCxnSpPr>
            <p:spPr bwMode="auto">
              <a:xfrm flipH="1" flipV="1">
                <a:off x="1872532" y="173516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769" name="Straight Connector 827"/>
              <p:cNvCxnSpPr>
                <a:cxnSpLocks noChangeShapeType="1"/>
              </p:cNvCxnSpPr>
              <p:nvPr/>
            </p:nvCxnSpPr>
            <p:spPr bwMode="auto">
              <a:xfrm flipH="1" flipV="1">
                <a:off x="2995877" y="1735169"/>
                <a:ext cx="2714" cy="12121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15" name="Group 347"/>
            <p:cNvGrpSpPr/>
            <p:nvPr/>
          </p:nvGrpSpPr>
          <p:grpSpPr>
            <a:xfrm>
              <a:off x="7563920" y="4800505"/>
              <a:ext cx="660165" cy="269566"/>
              <a:chOff x="1871277" y="1576300"/>
              <a:chExt cx="1128371" cy="437861"/>
            </a:xfrm>
          </p:grpSpPr>
          <p:sp>
            <p:nvSpPr>
              <p:cNvPr id="1752" name="Oval 810"/>
              <p:cNvSpPr>
                <a:spLocks noChangeArrowheads="1"/>
              </p:cNvSpPr>
              <p:nvPr/>
            </p:nvSpPr>
            <p:spPr bwMode="auto">
              <a:xfrm flipV="1">
                <a:off x="1874875" y="1695907"/>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53" name="Rectangle 811"/>
              <p:cNvSpPr/>
              <p:nvPr/>
            </p:nvSpPr>
            <p:spPr bwMode="auto">
              <a:xfrm>
                <a:off x="1872162" y="1739750"/>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54" name="Oval 812"/>
              <p:cNvSpPr>
                <a:spLocks noChangeArrowheads="1"/>
              </p:cNvSpPr>
              <p:nvPr/>
            </p:nvSpPr>
            <p:spPr bwMode="auto">
              <a:xfrm flipV="1">
                <a:off x="1872162" y="1577273"/>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55" name="Freeform 813"/>
              <p:cNvSpPr/>
              <p:nvPr/>
            </p:nvSpPr>
            <p:spPr bwMode="auto">
              <a:xfrm>
                <a:off x="2159782" y="1675275"/>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56" name="Freeform 814"/>
              <p:cNvSpPr/>
              <p:nvPr/>
            </p:nvSpPr>
            <p:spPr bwMode="auto">
              <a:xfrm>
                <a:off x="2102800" y="1634011"/>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57" name="Freeform 815"/>
              <p:cNvSpPr/>
              <p:nvPr/>
            </p:nvSpPr>
            <p:spPr bwMode="auto">
              <a:xfrm>
                <a:off x="2536944" y="172685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58" name="Freeform 816"/>
              <p:cNvSpPr/>
              <p:nvPr/>
            </p:nvSpPr>
            <p:spPr bwMode="auto">
              <a:xfrm>
                <a:off x="2091947" y="1729434"/>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59" name="Straight Connector 817"/>
              <p:cNvCxnSpPr>
                <a:cxnSpLocks noChangeShapeType="1"/>
                <a:endCxn id="1754" idx="2"/>
              </p:cNvCxnSpPr>
              <p:nvPr/>
            </p:nvCxnSpPr>
            <p:spPr bwMode="auto">
              <a:xfrm flipH="1" flipV="1">
                <a:off x="1872162" y="1737170"/>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760" name="Straight Connector 818"/>
              <p:cNvCxnSpPr>
                <a:cxnSpLocks noChangeShapeType="1"/>
              </p:cNvCxnSpPr>
              <p:nvPr/>
            </p:nvCxnSpPr>
            <p:spPr bwMode="auto">
              <a:xfrm flipH="1" flipV="1">
                <a:off x="2998221" y="1734592"/>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16" name="Group 347"/>
            <p:cNvGrpSpPr/>
            <p:nvPr/>
          </p:nvGrpSpPr>
          <p:grpSpPr>
            <a:xfrm>
              <a:off x="6050373" y="3620176"/>
              <a:ext cx="425094" cy="228319"/>
              <a:chOff x="1871277" y="1576300"/>
              <a:chExt cx="1128371" cy="437861"/>
            </a:xfrm>
          </p:grpSpPr>
          <p:sp>
            <p:nvSpPr>
              <p:cNvPr id="1743" name="Oval 801"/>
              <p:cNvSpPr>
                <a:spLocks noChangeArrowheads="1"/>
              </p:cNvSpPr>
              <p:nvPr/>
            </p:nvSpPr>
            <p:spPr bwMode="auto">
              <a:xfrm flipV="1">
                <a:off x="1874401" y="1694388"/>
                <a:ext cx="1125103"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44" name="Rectangle 802"/>
              <p:cNvSpPr/>
              <p:nvPr/>
            </p:nvSpPr>
            <p:spPr bwMode="auto">
              <a:xfrm>
                <a:off x="1870189" y="1740061"/>
                <a:ext cx="1129316"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45" name="Oval 803"/>
              <p:cNvSpPr>
                <a:spLocks noChangeArrowheads="1"/>
              </p:cNvSpPr>
              <p:nvPr/>
            </p:nvSpPr>
            <p:spPr bwMode="auto">
              <a:xfrm flipV="1">
                <a:off x="1870189" y="1575636"/>
                <a:ext cx="1125101"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46" name="Freeform 804"/>
              <p:cNvSpPr/>
              <p:nvPr/>
            </p:nvSpPr>
            <p:spPr bwMode="auto">
              <a:xfrm>
                <a:off x="2160944" y="1673073"/>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47" name="Freeform 805"/>
              <p:cNvSpPr/>
              <p:nvPr/>
            </p:nvSpPr>
            <p:spPr bwMode="auto">
              <a:xfrm>
                <a:off x="2101950" y="1633490"/>
                <a:ext cx="661578"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48" name="Freeform 806"/>
              <p:cNvSpPr/>
              <p:nvPr/>
            </p:nvSpPr>
            <p:spPr bwMode="auto">
              <a:xfrm>
                <a:off x="2535979" y="1727881"/>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49" name="Freeform 807"/>
              <p:cNvSpPr/>
              <p:nvPr/>
            </p:nvSpPr>
            <p:spPr bwMode="auto">
              <a:xfrm>
                <a:off x="2089310" y="1730927"/>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50" name="Straight Connector 808"/>
              <p:cNvCxnSpPr>
                <a:cxnSpLocks noChangeShapeType="1"/>
                <a:endCxn id="1745" idx="2"/>
              </p:cNvCxnSpPr>
              <p:nvPr/>
            </p:nvCxnSpPr>
            <p:spPr bwMode="auto">
              <a:xfrm flipH="1" flipV="1">
                <a:off x="1870189" y="1737017"/>
                <a:ext cx="4213"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751" name="Straight Connector 809"/>
              <p:cNvCxnSpPr>
                <a:cxnSpLocks noChangeShapeType="1"/>
              </p:cNvCxnSpPr>
              <p:nvPr/>
            </p:nvCxnSpPr>
            <p:spPr bwMode="auto">
              <a:xfrm flipH="1" flipV="1">
                <a:off x="2995289" y="1733971"/>
                <a:ext cx="4215"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17" name="Group 347"/>
            <p:cNvGrpSpPr/>
            <p:nvPr/>
          </p:nvGrpSpPr>
          <p:grpSpPr>
            <a:xfrm>
              <a:off x="6347637" y="2481965"/>
              <a:ext cx="403071" cy="202807"/>
              <a:chOff x="1871277" y="1576300"/>
              <a:chExt cx="1128371" cy="437861"/>
            </a:xfrm>
          </p:grpSpPr>
          <p:sp>
            <p:nvSpPr>
              <p:cNvPr id="1734" name="Oval 792"/>
              <p:cNvSpPr>
                <a:spLocks noChangeArrowheads="1"/>
              </p:cNvSpPr>
              <p:nvPr/>
            </p:nvSpPr>
            <p:spPr bwMode="auto">
              <a:xfrm flipV="1">
                <a:off x="1877892" y="1695110"/>
                <a:ext cx="1119914" cy="3187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35" name="Rectangle 793"/>
              <p:cNvSpPr/>
              <p:nvPr/>
            </p:nvSpPr>
            <p:spPr bwMode="auto">
              <a:xfrm>
                <a:off x="1873449" y="1739674"/>
                <a:ext cx="1124357" cy="1165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36" name="Oval 794"/>
              <p:cNvSpPr>
                <a:spLocks noChangeArrowheads="1"/>
              </p:cNvSpPr>
              <p:nvPr/>
            </p:nvSpPr>
            <p:spPr bwMode="auto">
              <a:xfrm flipV="1">
                <a:off x="1873449" y="1575134"/>
                <a:ext cx="1119914" cy="31879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37" name="Freeform 795"/>
              <p:cNvSpPr/>
              <p:nvPr/>
            </p:nvSpPr>
            <p:spPr bwMode="auto">
              <a:xfrm>
                <a:off x="2162315" y="1671116"/>
                <a:ext cx="546626" cy="1611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38" name="Freeform 796"/>
              <p:cNvSpPr/>
              <p:nvPr/>
            </p:nvSpPr>
            <p:spPr bwMode="auto">
              <a:xfrm>
                <a:off x="2104543" y="1633408"/>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39" name="Freeform 797"/>
              <p:cNvSpPr/>
              <p:nvPr/>
            </p:nvSpPr>
            <p:spPr bwMode="auto">
              <a:xfrm>
                <a:off x="2535619" y="1725963"/>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40" name="Freeform 798"/>
              <p:cNvSpPr/>
              <p:nvPr/>
            </p:nvSpPr>
            <p:spPr bwMode="auto">
              <a:xfrm>
                <a:off x="2091209" y="1729390"/>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41" name="Straight Connector 799"/>
              <p:cNvCxnSpPr>
                <a:cxnSpLocks noChangeShapeType="1"/>
                <a:endCxn id="1736" idx="2"/>
              </p:cNvCxnSpPr>
              <p:nvPr/>
            </p:nvCxnSpPr>
            <p:spPr bwMode="auto">
              <a:xfrm flipH="1" flipV="1">
                <a:off x="1873449" y="1736245"/>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742" name="Straight Connector 800"/>
              <p:cNvCxnSpPr>
                <a:cxnSpLocks noChangeShapeType="1"/>
              </p:cNvCxnSpPr>
              <p:nvPr/>
            </p:nvCxnSpPr>
            <p:spPr bwMode="auto">
              <a:xfrm flipH="1" flipV="1">
                <a:off x="2993363" y="1732819"/>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18" name="Group 589"/>
            <p:cNvGrpSpPr/>
            <p:nvPr/>
          </p:nvGrpSpPr>
          <p:grpSpPr>
            <a:xfrm>
              <a:off x="7678804" y="2388750"/>
              <a:ext cx="418211" cy="189727"/>
              <a:chOff x="7913987" y="1515773"/>
              <a:chExt cx="625138" cy="276534"/>
            </a:xfrm>
          </p:grpSpPr>
          <p:sp>
            <p:nvSpPr>
              <p:cNvPr id="1725" name="Oval 783"/>
              <p:cNvSpPr>
                <a:spLocks noChangeArrowheads="1"/>
              </p:cNvSpPr>
              <p:nvPr/>
            </p:nvSpPr>
            <p:spPr bwMode="auto">
              <a:xfrm flipV="1">
                <a:off x="7916261" y="1595309"/>
                <a:ext cx="621721"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26" name="Rectangle 784"/>
              <p:cNvSpPr/>
              <p:nvPr/>
            </p:nvSpPr>
            <p:spPr bwMode="auto">
              <a:xfrm>
                <a:off x="7913888" y="1623080"/>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27" name="Oval 785"/>
              <p:cNvSpPr>
                <a:spLocks noChangeArrowheads="1"/>
              </p:cNvSpPr>
              <p:nvPr/>
            </p:nvSpPr>
            <p:spPr bwMode="auto">
              <a:xfrm flipV="1">
                <a:off x="7913888" y="1516627"/>
                <a:ext cx="621721"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28" name="Freeform 786"/>
              <p:cNvSpPr/>
              <p:nvPr/>
            </p:nvSpPr>
            <p:spPr bwMode="auto">
              <a:xfrm>
                <a:off x="8072877" y="1581424"/>
                <a:ext cx="303742"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29" name="Freeform 787"/>
              <p:cNvSpPr/>
              <p:nvPr/>
            </p:nvSpPr>
            <p:spPr bwMode="auto">
              <a:xfrm>
                <a:off x="8042029" y="1555968"/>
                <a:ext cx="365439"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30" name="Freeform 788"/>
              <p:cNvSpPr/>
              <p:nvPr/>
            </p:nvSpPr>
            <p:spPr bwMode="auto">
              <a:xfrm>
                <a:off x="8281700" y="1613823"/>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31" name="Freeform 789"/>
              <p:cNvSpPr/>
              <p:nvPr/>
            </p:nvSpPr>
            <p:spPr bwMode="auto">
              <a:xfrm>
                <a:off x="8034910" y="1616136"/>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32" name="Straight Connector 790"/>
              <p:cNvCxnSpPr>
                <a:cxnSpLocks noChangeShapeType="1"/>
                <a:endCxn id="1727" idx="2"/>
              </p:cNvCxnSpPr>
              <p:nvPr/>
            </p:nvCxnSpPr>
            <p:spPr bwMode="auto">
              <a:xfrm flipH="1" flipV="1">
                <a:off x="7913888" y="161613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733" name="Straight Connector 791"/>
              <p:cNvCxnSpPr>
                <a:cxnSpLocks noChangeShapeType="1"/>
              </p:cNvCxnSpPr>
              <p:nvPr/>
            </p:nvCxnSpPr>
            <p:spPr bwMode="auto">
              <a:xfrm flipH="1" flipV="1">
                <a:off x="8535609" y="1618451"/>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0619" name="Group 590"/>
            <p:cNvGrpSpPr/>
            <p:nvPr/>
          </p:nvGrpSpPr>
          <p:grpSpPr>
            <a:xfrm>
              <a:off x="7187343" y="2485248"/>
              <a:ext cx="418211" cy="189727"/>
              <a:chOff x="7913987" y="1515773"/>
              <a:chExt cx="625138" cy="276534"/>
            </a:xfrm>
          </p:grpSpPr>
          <p:sp>
            <p:nvSpPr>
              <p:cNvPr id="1716" name="Oval 774"/>
              <p:cNvSpPr>
                <a:spLocks noChangeArrowheads="1"/>
              </p:cNvSpPr>
              <p:nvPr/>
            </p:nvSpPr>
            <p:spPr bwMode="auto">
              <a:xfrm flipV="1">
                <a:off x="7915268" y="1593511"/>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17" name="Rectangle 775"/>
              <p:cNvSpPr/>
              <p:nvPr/>
            </p:nvSpPr>
            <p:spPr bwMode="auto">
              <a:xfrm>
                <a:off x="7912896" y="1623594"/>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18" name="Oval 776"/>
              <p:cNvSpPr>
                <a:spLocks noChangeArrowheads="1"/>
              </p:cNvSpPr>
              <p:nvPr/>
            </p:nvSpPr>
            <p:spPr bwMode="auto">
              <a:xfrm flipV="1">
                <a:off x="7912896" y="1514828"/>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19" name="Freeform 777"/>
              <p:cNvSpPr/>
              <p:nvPr/>
            </p:nvSpPr>
            <p:spPr bwMode="auto">
              <a:xfrm>
                <a:off x="8071885" y="1581939"/>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20" name="Freeform 778"/>
              <p:cNvSpPr/>
              <p:nvPr/>
            </p:nvSpPr>
            <p:spPr bwMode="auto">
              <a:xfrm>
                <a:off x="8041037" y="15541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21" name="Freeform 779"/>
              <p:cNvSpPr/>
              <p:nvPr/>
            </p:nvSpPr>
            <p:spPr bwMode="auto">
              <a:xfrm>
                <a:off x="8283081" y="161433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22" name="Freeform 780"/>
              <p:cNvSpPr/>
              <p:nvPr/>
            </p:nvSpPr>
            <p:spPr bwMode="auto">
              <a:xfrm>
                <a:off x="8033917" y="1614337"/>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23" name="Straight Connector 781"/>
              <p:cNvCxnSpPr>
                <a:cxnSpLocks noChangeShapeType="1"/>
                <a:endCxn id="1718" idx="2"/>
              </p:cNvCxnSpPr>
              <p:nvPr/>
            </p:nvCxnSpPr>
            <p:spPr bwMode="auto">
              <a:xfrm flipH="1" flipV="1">
                <a:off x="7912896" y="161433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724" name="Straight Connector 782"/>
              <p:cNvCxnSpPr>
                <a:cxnSpLocks noChangeShapeType="1"/>
              </p:cNvCxnSpPr>
              <p:nvPr/>
            </p:nvCxnSpPr>
            <p:spPr bwMode="auto">
              <a:xfrm flipH="1" flipV="1">
                <a:off x="8536989" y="1618966"/>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0620" name="Group 591"/>
            <p:cNvGrpSpPr/>
            <p:nvPr/>
          </p:nvGrpSpPr>
          <p:grpSpPr>
            <a:xfrm>
              <a:off x="7195275" y="2751878"/>
              <a:ext cx="418211" cy="189727"/>
              <a:chOff x="7913987" y="1515773"/>
              <a:chExt cx="625138" cy="276534"/>
            </a:xfrm>
          </p:grpSpPr>
          <p:sp>
            <p:nvSpPr>
              <p:cNvPr id="1707" name="Oval 765"/>
              <p:cNvSpPr>
                <a:spLocks noChangeArrowheads="1"/>
              </p:cNvSpPr>
              <p:nvPr/>
            </p:nvSpPr>
            <p:spPr bwMode="auto">
              <a:xfrm flipV="1">
                <a:off x="7915277" y="1593671"/>
                <a:ext cx="624093"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08" name="Rectangle 766"/>
              <p:cNvSpPr/>
              <p:nvPr/>
            </p:nvSpPr>
            <p:spPr bwMode="auto">
              <a:xfrm>
                <a:off x="7912903" y="162144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09" name="Oval 767"/>
              <p:cNvSpPr>
                <a:spLocks noChangeArrowheads="1"/>
              </p:cNvSpPr>
              <p:nvPr/>
            </p:nvSpPr>
            <p:spPr bwMode="auto">
              <a:xfrm flipV="1">
                <a:off x="7912903" y="1514989"/>
                <a:ext cx="624095"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10" name="Freeform 768"/>
              <p:cNvSpPr/>
              <p:nvPr/>
            </p:nvSpPr>
            <p:spPr bwMode="auto">
              <a:xfrm>
                <a:off x="8071894" y="1579786"/>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11" name="Freeform 769"/>
              <p:cNvSpPr/>
              <p:nvPr/>
            </p:nvSpPr>
            <p:spPr bwMode="auto">
              <a:xfrm>
                <a:off x="8041044" y="1554329"/>
                <a:ext cx="367813"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12" name="Freeform 770"/>
              <p:cNvSpPr/>
              <p:nvPr/>
            </p:nvSpPr>
            <p:spPr bwMode="auto">
              <a:xfrm>
                <a:off x="8283088" y="1614498"/>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13" name="Freeform 771"/>
              <p:cNvSpPr/>
              <p:nvPr/>
            </p:nvSpPr>
            <p:spPr bwMode="auto">
              <a:xfrm>
                <a:off x="8033926" y="1614498"/>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14" name="Straight Connector 772"/>
              <p:cNvCxnSpPr>
                <a:cxnSpLocks noChangeShapeType="1"/>
                <a:endCxn id="1709" idx="2"/>
              </p:cNvCxnSpPr>
              <p:nvPr/>
            </p:nvCxnSpPr>
            <p:spPr bwMode="auto">
              <a:xfrm flipH="1" flipV="1">
                <a:off x="7912903" y="1614498"/>
                <a:ext cx="2374"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715" name="Straight Connector 773"/>
              <p:cNvCxnSpPr>
                <a:cxnSpLocks noChangeShapeType="1"/>
              </p:cNvCxnSpPr>
              <p:nvPr/>
            </p:nvCxnSpPr>
            <p:spPr bwMode="auto">
              <a:xfrm flipH="1" flipV="1">
                <a:off x="8536998" y="161912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0621" name="Group 592"/>
            <p:cNvGrpSpPr/>
            <p:nvPr/>
          </p:nvGrpSpPr>
          <p:grpSpPr>
            <a:xfrm>
              <a:off x="7088975" y="3633334"/>
              <a:ext cx="418211" cy="189727"/>
              <a:chOff x="7913987" y="1515773"/>
              <a:chExt cx="625138" cy="276534"/>
            </a:xfrm>
          </p:grpSpPr>
          <p:sp>
            <p:nvSpPr>
              <p:cNvPr id="1698" name="Oval 756"/>
              <p:cNvSpPr>
                <a:spLocks noChangeArrowheads="1"/>
              </p:cNvSpPr>
              <p:nvPr/>
            </p:nvSpPr>
            <p:spPr bwMode="auto">
              <a:xfrm flipV="1">
                <a:off x="7915183" y="1595601"/>
                <a:ext cx="624095"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99" name="Rectangle 757"/>
              <p:cNvSpPr/>
              <p:nvPr/>
            </p:nvSpPr>
            <p:spPr bwMode="auto">
              <a:xfrm>
                <a:off x="7912811" y="162337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00" name="Oval 758"/>
              <p:cNvSpPr>
                <a:spLocks noChangeArrowheads="1"/>
              </p:cNvSpPr>
              <p:nvPr/>
            </p:nvSpPr>
            <p:spPr bwMode="auto">
              <a:xfrm flipV="1">
                <a:off x="7912811" y="1516919"/>
                <a:ext cx="624093"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01" name="Freeform 759"/>
              <p:cNvSpPr/>
              <p:nvPr/>
            </p:nvSpPr>
            <p:spPr bwMode="auto">
              <a:xfrm>
                <a:off x="8071800" y="1581716"/>
                <a:ext cx="306115"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702" name="Freeform 760"/>
              <p:cNvSpPr/>
              <p:nvPr/>
            </p:nvSpPr>
            <p:spPr bwMode="auto">
              <a:xfrm>
                <a:off x="8040952" y="155625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03" name="Freeform 761"/>
              <p:cNvSpPr/>
              <p:nvPr/>
            </p:nvSpPr>
            <p:spPr bwMode="auto">
              <a:xfrm>
                <a:off x="8282996" y="1614114"/>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04" name="Freeform 762"/>
              <p:cNvSpPr/>
              <p:nvPr/>
            </p:nvSpPr>
            <p:spPr bwMode="auto">
              <a:xfrm>
                <a:off x="8033832" y="161642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705" name="Straight Connector 763"/>
              <p:cNvCxnSpPr>
                <a:cxnSpLocks noChangeShapeType="1"/>
                <a:endCxn id="1700" idx="2"/>
              </p:cNvCxnSpPr>
              <p:nvPr/>
            </p:nvCxnSpPr>
            <p:spPr bwMode="auto">
              <a:xfrm flipH="1" flipV="1">
                <a:off x="7912811" y="1616428"/>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706" name="Straight Connector 764"/>
              <p:cNvCxnSpPr>
                <a:cxnSpLocks noChangeShapeType="1"/>
              </p:cNvCxnSpPr>
              <p:nvPr/>
            </p:nvCxnSpPr>
            <p:spPr bwMode="auto">
              <a:xfrm flipH="1" flipV="1">
                <a:off x="8536904" y="1618743"/>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0622" name="Group 593"/>
            <p:cNvGrpSpPr/>
            <p:nvPr/>
          </p:nvGrpSpPr>
          <p:grpSpPr>
            <a:xfrm>
              <a:off x="7748699" y="3641266"/>
              <a:ext cx="418211" cy="189727"/>
              <a:chOff x="7913987" y="1515773"/>
              <a:chExt cx="625138" cy="276534"/>
            </a:xfrm>
          </p:grpSpPr>
          <p:sp>
            <p:nvSpPr>
              <p:cNvPr id="1689" name="Oval 747"/>
              <p:cNvSpPr>
                <a:spLocks noChangeArrowheads="1"/>
              </p:cNvSpPr>
              <p:nvPr/>
            </p:nvSpPr>
            <p:spPr bwMode="auto">
              <a:xfrm flipV="1">
                <a:off x="7916193" y="1595610"/>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90" name="Rectangle 748"/>
              <p:cNvSpPr/>
              <p:nvPr/>
            </p:nvSpPr>
            <p:spPr bwMode="auto">
              <a:xfrm>
                <a:off x="7913821" y="1623380"/>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91" name="Oval 749"/>
              <p:cNvSpPr>
                <a:spLocks noChangeArrowheads="1"/>
              </p:cNvSpPr>
              <p:nvPr/>
            </p:nvSpPr>
            <p:spPr bwMode="auto">
              <a:xfrm flipV="1">
                <a:off x="7913821" y="1516928"/>
                <a:ext cx="624093"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92" name="Freeform 750"/>
              <p:cNvSpPr/>
              <p:nvPr/>
            </p:nvSpPr>
            <p:spPr bwMode="auto">
              <a:xfrm>
                <a:off x="8072810" y="1581725"/>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93" name="Freeform 751"/>
              <p:cNvSpPr/>
              <p:nvPr/>
            </p:nvSpPr>
            <p:spPr bwMode="auto">
              <a:xfrm>
                <a:off x="8041962" y="15562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94" name="Freeform 752"/>
              <p:cNvSpPr/>
              <p:nvPr/>
            </p:nvSpPr>
            <p:spPr bwMode="auto">
              <a:xfrm>
                <a:off x="8284006" y="1614123"/>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95" name="Freeform 753"/>
              <p:cNvSpPr/>
              <p:nvPr/>
            </p:nvSpPr>
            <p:spPr bwMode="auto">
              <a:xfrm>
                <a:off x="8034842" y="161643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96" name="Straight Connector 754"/>
              <p:cNvCxnSpPr>
                <a:cxnSpLocks noChangeShapeType="1"/>
                <a:endCxn id="1691" idx="2"/>
              </p:cNvCxnSpPr>
              <p:nvPr/>
            </p:nvCxnSpPr>
            <p:spPr bwMode="auto">
              <a:xfrm flipH="1" flipV="1">
                <a:off x="7913821" y="1616438"/>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697" name="Straight Connector 755"/>
              <p:cNvCxnSpPr>
                <a:cxnSpLocks noChangeShapeType="1"/>
              </p:cNvCxnSpPr>
              <p:nvPr/>
            </p:nvCxnSpPr>
            <p:spPr bwMode="auto">
              <a:xfrm flipH="1" flipV="1">
                <a:off x="8537914" y="1618751"/>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0623" name="Group 594"/>
            <p:cNvGrpSpPr/>
            <p:nvPr/>
          </p:nvGrpSpPr>
          <p:grpSpPr>
            <a:xfrm>
              <a:off x="7440813" y="3924693"/>
              <a:ext cx="418211" cy="189727"/>
              <a:chOff x="7913987" y="1515773"/>
              <a:chExt cx="625138" cy="276534"/>
            </a:xfrm>
          </p:grpSpPr>
          <p:sp>
            <p:nvSpPr>
              <p:cNvPr id="1680" name="Oval 738"/>
              <p:cNvSpPr>
                <a:spLocks noChangeArrowheads="1"/>
              </p:cNvSpPr>
              <p:nvPr/>
            </p:nvSpPr>
            <p:spPr bwMode="auto">
              <a:xfrm flipV="1">
                <a:off x="7916060" y="1594429"/>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81" name="Rectangle 739"/>
              <p:cNvSpPr/>
              <p:nvPr/>
            </p:nvSpPr>
            <p:spPr bwMode="auto">
              <a:xfrm>
                <a:off x="7913688" y="1622199"/>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82" name="Oval 740"/>
              <p:cNvSpPr>
                <a:spLocks noChangeArrowheads="1"/>
              </p:cNvSpPr>
              <p:nvPr/>
            </p:nvSpPr>
            <p:spPr bwMode="auto">
              <a:xfrm flipV="1">
                <a:off x="7913688" y="1515747"/>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83" name="Freeform 741"/>
              <p:cNvSpPr/>
              <p:nvPr/>
            </p:nvSpPr>
            <p:spPr bwMode="auto">
              <a:xfrm>
                <a:off x="8072677" y="1580544"/>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84" name="Freeform 742"/>
              <p:cNvSpPr/>
              <p:nvPr/>
            </p:nvSpPr>
            <p:spPr bwMode="auto">
              <a:xfrm>
                <a:off x="8041829" y="155508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85" name="Freeform 743"/>
              <p:cNvSpPr/>
              <p:nvPr/>
            </p:nvSpPr>
            <p:spPr bwMode="auto">
              <a:xfrm>
                <a:off x="8283873" y="161525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86" name="Freeform 744"/>
              <p:cNvSpPr/>
              <p:nvPr/>
            </p:nvSpPr>
            <p:spPr bwMode="auto">
              <a:xfrm>
                <a:off x="8034709" y="1615257"/>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87" name="Straight Connector 745"/>
              <p:cNvCxnSpPr>
                <a:cxnSpLocks noChangeShapeType="1"/>
                <a:endCxn id="1682" idx="2"/>
              </p:cNvCxnSpPr>
              <p:nvPr/>
            </p:nvCxnSpPr>
            <p:spPr bwMode="auto">
              <a:xfrm flipH="1" flipV="1">
                <a:off x="7913688" y="161525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1688" name="Straight Connector 746"/>
              <p:cNvCxnSpPr>
                <a:cxnSpLocks noChangeShapeType="1"/>
              </p:cNvCxnSpPr>
              <p:nvPr/>
            </p:nvCxnSpPr>
            <p:spPr bwMode="auto">
              <a:xfrm flipH="1" flipV="1">
                <a:off x="8537781" y="1619886"/>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sp>
          <p:nvSpPr>
            <p:cNvPr id="20624" name="Line 421"/>
            <p:cNvSpPr/>
            <p:nvPr/>
          </p:nvSpPr>
          <p:spPr>
            <a:xfrm>
              <a:off x="7396163" y="3813175"/>
              <a:ext cx="163512" cy="1206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25" name="Line 422"/>
            <p:cNvSpPr/>
            <p:nvPr/>
          </p:nvSpPr>
          <p:spPr>
            <a:xfrm>
              <a:off x="7493000" y="3733800"/>
              <a:ext cx="2794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26" name="Line 423"/>
            <p:cNvSpPr/>
            <p:nvPr/>
          </p:nvSpPr>
          <p:spPr>
            <a:xfrm flipV="1">
              <a:off x="7729538" y="3819525"/>
              <a:ext cx="134937" cy="1047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27" name="Line 444"/>
            <p:cNvSpPr/>
            <p:nvPr/>
          </p:nvSpPr>
          <p:spPr>
            <a:xfrm flipV="1">
              <a:off x="7577138" y="2492375"/>
              <a:ext cx="123825" cy="873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28" name="Line 445"/>
            <p:cNvSpPr/>
            <p:nvPr/>
          </p:nvSpPr>
          <p:spPr>
            <a:xfrm>
              <a:off x="7405688" y="2665413"/>
              <a:ext cx="0" cy="825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29" name="Line 446"/>
            <p:cNvSpPr/>
            <p:nvPr/>
          </p:nvSpPr>
          <p:spPr>
            <a:xfrm flipV="1">
              <a:off x="7577138" y="2562225"/>
              <a:ext cx="263525" cy="288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0" name="Line 447"/>
            <p:cNvSpPr/>
            <p:nvPr/>
          </p:nvSpPr>
          <p:spPr>
            <a:xfrm>
              <a:off x="7942263" y="2560638"/>
              <a:ext cx="0" cy="196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1" name="Line 448"/>
            <p:cNvSpPr/>
            <p:nvPr/>
          </p:nvSpPr>
          <p:spPr>
            <a:xfrm>
              <a:off x="7596188" y="2867025"/>
              <a:ext cx="1889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2" name="Line 450"/>
            <p:cNvSpPr/>
            <p:nvPr/>
          </p:nvSpPr>
          <p:spPr>
            <a:xfrm>
              <a:off x="8150225" y="2857500"/>
              <a:ext cx="1778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3" name="Line 451"/>
            <p:cNvSpPr/>
            <p:nvPr/>
          </p:nvSpPr>
          <p:spPr>
            <a:xfrm flipH="1">
              <a:off x="7296150" y="2933700"/>
              <a:ext cx="98425" cy="704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4" name="Line 452"/>
            <p:cNvSpPr/>
            <p:nvPr/>
          </p:nvSpPr>
          <p:spPr>
            <a:xfrm flipH="1">
              <a:off x="7888288" y="2933700"/>
              <a:ext cx="111125" cy="7270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635" name="Line 541"/>
            <p:cNvSpPr/>
            <p:nvPr/>
          </p:nvSpPr>
          <p:spPr>
            <a:xfrm flipV="1">
              <a:off x="7272338" y="4075113"/>
              <a:ext cx="227012" cy="43656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20636" name="Group 665"/>
            <p:cNvGrpSpPr/>
            <p:nvPr/>
          </p:nvGrpSpPr>
          <p:grpSpPr>
            <a:xfrm>
              <a:off x="7689850" y="2395538"/>
              <a:ext cx="390525" cy="169862"/>
              <a:chOff x="4650" y="1129"/>
              <a:chExt cx="246" cy="95"/>
            </a:xfrm>
          </p:grpSpPr>
          <p:sp>
            <p:nvSpPr>
              <p:cNvPr id="2076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6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6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66" name="Group 659"/>
              <p:cNvGrpSpPr/>
              <p:nvPr/>
            </p:nvGrpSpPr>
            <p:grpSpPr>
              <a:xfrm>
                <a:off x="4699" y="1145"/>
                <a:ext cx="138" cy="29"/>
                <a:chOff x="2468" y="1332"/>
                <a:chExt cx="310" cy="60"/>
              </a:xfrm>
            </p:grpSpPr>
            <p:sp>
              <p:nvSpPr>
                <p:cNvPr id="20769" name="Freeform 6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70" name="Freeform 6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67" name="Line 66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68" name="Line 66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37" name="Group 675"/>
            <p:cNvGrpSpPr/>
            <p:nvPr/>
          </p:nvGrpSpPr>
          <p:grpSpPr>
            <a:xfrm>
              <a:off x="7204075" y="2493963"/>
              <a:ext cx="390525" cy="169862"/>
              <a:chOff x="4650" y="1129"/>
              <a:chExt cx="246" cy="95"/>
            </a:xfrm>
          </p:grpSpPr>
          <p:sp>
            <p:nvSpPr>
              <p:cNvPr id="2075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5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5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58" name="Group 679"/>
              <p:cNvGrpSpPr/>
              <p:nvPr/>
            </p:nvGrpSpPr>
            <p:grpSpPr>
              <a:xfrm>
                <a:off x="4699" y="1145"/>
                <a:ext cx="138" cy="29"/>
                <a:chOff x="2468" y="1332"/>
                <a:chExt cx="310" cy="60"/>
              </a:xfrm>
            </p:grpSpPr>
            <p:sp>
              <p:nvSpPr>
                <p:cNvPr id="20761" name="Freeform 68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62" name="Freeform 68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59" name="Line 68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60" name="Line 68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38" name="Group 684"/>
            <p:cNvGrpSpPr/>
            <p:nvPr/>
          </p:nvGrpSpPr>
          <p:grpSpPr>
            <a:xfrm>
              <a:off x="7215188" y="2757488"/>
              <a:ext cx="390525" cy="169862"/>
              <a:chOff x="4650" y="1129"/>
              <a:chExt cx="246" cy="95"/>
            </a:xfrm>
          </p:grpSpPr>
          <p:sp>
            <p:nvSpPr>
              <p:cNvPr id="2074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4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4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50" name="Group 688"/>
              <p:cNvGrpSpPr/>
              <p:nvPr/>
            </p:nvGrpSpPr>
            <p:grpSpPr>
              <a:xfrm>
                <a:off x="4699" y="1145"/>
                <a:ext cx="138" cy="29"/>
                <a:chOff x="2468" y="1332"/>
                <a:chExt cx="310" cy="60"/>
              </a:xfrm>
            </p:grpSpPr>
            <p:sp>
              <p:nvSpPr>
                <p:cNvPr id="20753" name="Freeform 68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54" name="Freeform 69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51" name="Line 69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52" name="Line 69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20639" name="Line 693"/>
            <p:cNvSpPr/>
            <p:nvPr/>
          </p:nvSpPr>
          <p:spPr>
            <a:xfrm>
              <a:off x="8345488" y="2855913"/>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grpSp>
          <p:nvGrpSpPr>
            <p:cNvPr id="20640" name="Group 694"/>
            <p:cNvGrpSpPr/>
            <p:nvPr/>
          </p:nvGrpSpPr>
          <p:grpSpPr>
            <a:xfrm>
              <a:off x="7400925" y="3911600"/>
              <a:ext cx="485775" cy="203200"/>
              <a:chOff x="4650" y="1129"/>
              <a:chExt cx="246" cy="95"/>
            </a:xfrm>
          </p:grpSpPr>
          <p:sp>
            <p:nvSpPr>
              <p:cNvPr id="2073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4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4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42" name="Group 698"/>
              <p:cNvGrpSpPr/>
              <p:nvPr/>
            </p:nvGrpSpPr>
            <p:grpSpPr>
              <a:xfrm>
                <a:off x="4699" y="1145"/>
                <a:ext cx="138" cy="29"/>
                <a:chOff x="2468" y="1332"/>
                <a:chExt cx="310" cy="60"/>
              </a:xfrm>
            </p:grpSpPr>
            <p:sp>
              <p:nvSpPr>
                <p:cNvPr id="20745" name="Freeform 69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46" name="Freeform 70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43" name="Line 70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44" name="Line 70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41" name="Group 712"/>
            <p:cNvGrpSpPr/>
            <p:nvPr/>
          </p:nvGrpSpPr>
          <p:grpSpPr>
            <a:xfrm>
              <a:off x="7081838" y="3630613"/>
              <a:ext cx="485775" cy="203200"/>
              <a:chOff x="4650" y="1129"/>
              <a:chExt cx="246" cy="95"/>
            </a:xfrm>
          </p:grpSpPr>
          <p:sp>
            <p:nvSpPr>
              <p:cNvPr id="2073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3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3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34" name="Group 716"/>
              <p:cNvGrpSpPr/>
              <p:nvPr/>
            </p:nvGrpSpPr>
            <p:grpSpPr>
              <a:xfrm>
                <a:off x="4699" y="1145"/>
                <a:ext cx="138" cy="29"/>
                <a:chOff x="2468" y="1332"/>
                <a:chExt cx="310" cy="60"/>
              </a:xfrm>
            </p:grpSpPr>
            <p:sp>
              <p:nvSpPr>
                <p:cNvPr id="20737" name="Freeform 7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38" name="Freeform 7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35" name="Line 7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36" name="Line 7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42" name="Group 721"/>
            <p:cNvGrpSpPr/>
            <p:nvPr/>
          </p:nvGrpSpPr>
          <p:grpSpPr>
            <a:xfrm>
              <a:off x="7743825" y="3643313"/>
              <a:ext cx="485775" cy="203200"/>
              <a:chOff x="4650" y="1129"/>
              <a:chExt cx="246" cy="95"/>
            </a:xfrm>
          </p:grpSpPr>
          <p:sp>
            <p:nvSpPr>
              <p:cNvPr id="2072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2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072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0726" name="Group 725"/>
              <p:cNvGrpSpPr/>
              <p:nvPr/>
            </p:nvGrpSpPr>
            <p:grpSpPr>
              <a:xfrm>
                <a:off x="4699" y="1145"/>
                <a:ext cx="138" cy="29"/>
                <a:chOff x="2468" y="1332"/>
                <a:chExt cx="310" cy="60"/>
              </a:xfrm>
            </p:grpSpPr>
            <p:sp>
              <p:nvSpPr>
                <p:cNvPr id="20729" name="Freeform 7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0730" name="Freeform 7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0727" name="Line 728"/>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728" name="Line 729"/>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20643" name="Text Box 580"/>
            <p:cNvSpPr txBox="1"/>
            <p:nvPr/>
          </p:nvSpPr>
          <p:spPr>
            <a:xfrm>
              <a:off x="5957888" y="1384300"/>
              <a:ext cx="1005403"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移动网络</a:t>
              </a:r>
              <a:endParaRPr lang="en-US" altLang="zh-CN" sz="1600" dirty="0">
                <a:latin typeface="微软雅黑" panose="020B0503020204020204" pitchFamily="34" charset="-122"/>
                <a:ea typeface="微软雅黑" panose="020B0503020204020204" pitchFamily="34" charset="-122"/>
              </a:endParaRPr>
            </a:p>
          </p:txBody>
        </p:sp>
        <p:sp>
          <p:nvSpPr>
            <p:cNvPr id="20644" name="Text Box 580"/>
            <p:cNvSpPr txBox="1"/>
            <p:nvPr/>
          </p:nvSpPr>
          <p:spPr>
            <a:xfrm>
              <a:off x="7561263" y="2071688"/>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ISP</a:t>
              </a:r>
            </a:p>
          </p:txBody>
        </p:sp>
        <p:sp>
          <p:nvSpPr>
            <p:cNvPr id="20645" name="Text Box 580"/>
            <p:cNvSpPr txBox="1"/>
            <p:nvPr/>
          </p:nvSpPr>
          <p:spPr>
            <a:xfrm>
              <a:off x="7337425" y="3298825"/>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本地</a:t>
              </a:r>
              <a:r>
                <a:rPr lang="en-US" altLang="zh-CN" sz="1600" dirty="0">
                  <a:latin typeface="微软雅黑" panose="020B0503020204020204" pitchFamily="34" charset="-122"/>
                  <a:ea typeface="微软雅黑" panose="020B0503020204020204" pitchFamily="34" charset="-122"/>
                </a:rPr>
                <a:t>ISP</a:t>
              </a:r>
            </a:p>
          </p:txBody>
        </p:sp>
        <p:sp>
          <p:nvSpPr>
            <p:cNvPr id="20646" name="Text Box 580"/>
            <p:cNvSpPr txBox="1"/>
            <p:nvPr/>
          </p:nvSpPr>
          <p:spPr>
            <a:xfrm>
              <a:off x="6324600" y="2963863"/>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家庭网络</a:t>
              </a:r>
              <a:endParaRPr lang="en-US" altLang="zh-CN" sz="1600" dirty="0">
                <a:latin typeface="微软雅黑" panose="020B0503020204020204" pitchFamily="34" charset="-122"/>
                <a:ea typeface="微软雅黑" panose="020B0503020204020204" pitchFamily="34" charset="-122"/>
              </a:endParaRPr>
            </a:p>
          </p:txBody>
        </p:sp>
        <p:sp>
          <p:nvSpPr>
            <p:cNvPr id="20647" name="Text Box 580"/>
            <p:cNvSpPr txBox="1"/>
            <p:nvPr/>
          </p:nvSpPr>
          <p:spPr>
            <a:xfrm>
              <a:off x="5584825" y="5645150"/>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公司网络</a:t>
              </a:r>
              <a:endParaRPr lang="en-US" altLang="zh-CN" sz="1600" dirty="0">
                <a:latin typeface="微软雅黑" panose="020B0503020204020204" pitchFamily="34" charset="-122"/>
                <a:ea typeface="微软雅黑" panose="020B0503020204020204" pitchFamily="34" charset="-122"/>
              </a:endParaRPr>
            </a:p>
          </p:txBody>
        </p:sp>
        <p:pic>
          <p:nvPicPr>
            <p:cNvPr id="20648" name="Picture 269" descr="cell_tower_radiation copy"/>
            <p:cNvPicPr>
              <a:picLocks noChangeAspect="1"/>
            </p:cNvPicPr>
            <p:nvPr/>
          </p:nvPicPr>
          <p:blipFill>
            <a:blip r:embed="rId21"/>
            <a:stretch>
              <a:fillRect/>
            </a:stretch>
          </p:blipFill>
          <p:spPr>
            <a:xfrm>
              <a:off x="6026149" y="1803400"/>
              <a:ext cx="518463" cy="412256"/>
            </a:xfrm>
            <a:prstGeom prst="rect">
              <a:avLst/>
            </a:prstGeom>
            <a:noFill/>
            <a:ln w="9525">
              <a:noFill/>
            </a:ln>
          </p:spPr>
        </p:pic>
        <p:grpSp>
          <p:nvGrpSpPr>
            <p:cNvPr id="20649" name="Group 347"/>
            <p:cNvGrpSpPr/>
            <p:nvPr/>
          </p:nvGrpSpPr>
          <p:grpSpPr>
            <a:xfrm>
              <a:off x="7077272" y="3621727"/>
              <a:ext cx="493804" cy="228319"/>
              <a:chOff x="1871277" y="1576300"/>
              <a:chExt cx="1128371" cy="437861"/>
            </a:xfrm>
          </p:grpSpPr>
          <p:sp>
            <p:nvSpPr>
              <p:cNvPr id="1623" name="Oval 681"/>
              <p:cNvSpPr>
                <a:spLocks noChangeArrowheads="1"/>
              </p:cNvSpPr>
              <p:nvPr/>
            </p:nvSpPr>
            <p:spPr bwMode="auto">
              <a:xfrm flipV="1">
                <a:off x="1874456" y="1694457"/>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24" name="Rectangle 682"/>
              <p:cNvSpPr/>
              <p:nvPr/>
            </p:nvSpPr>
            <p:spPr bwMode="auto">
              <a:xfrm>
                <a:off x="1870827" y="174013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25" name="Oval 683"/>
              <p:cNvSpPr>
                <a:spLocks noChangeArrowheads="1"/>
              </p:cNvSpPr>
              <p:nvPr/>
            </p:nvSpPr>
            <p:spPr bwMode="auto">
              <a:xfrm flipV="1">
                <a:off x="1870827" y="1575707"/>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26" name="Freeform 684"/>
              <p:cNvSpPr/>
              <p:nvPr/>
            </p:nvSpPr>
            <p:spPr bwMode="auto">
              <a:xfrm>
                <a:off x="2157403" y="1673144"/>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27" name="Freeform 685"/>
              <p:cNvSpPr/>
              <p:nvPr/>
            </p:nvSpPr>
            <p:spPr bwMode="auto">
              <a:xfrm>
                <a:off x="2102989" y="163355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28" name="Freeform 686"/>
              <p:cNvSpPr/>
              <p:nvPr/>
            </p:nvSpPr>
            <p:spPr bwMode="auto">
              <a:xfrm>
                <a:off x="2534666" y="1727952"/>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29" name="Freeform 687"/>
              <p:cNvSpPr/>
              <p:nvPr/>
            </p:nvSpPr>
            <p:spPr bwMode="auto">
              <a:xfrm>
                <a:off x="2088479" y="1730996"/>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30" name="Straight Connector 688"/>
              <p:cNvCxnSpPr>
                <a:cxnSpLocks noChangeShapeType="1"/>
                <a:endCxn id="1625" idx="2"/>
              </p:cNvCxnSpPr>
              <p:nvPr/>
            </p:nvCxnSpPr>
            <p:spPr bwMode="auto">
              <a:xfrm flipH="1" flipV="1">
                <a:off x="1870827" y="173708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31" name="Straight Connector 689"/>
              <p:cNvCxnSpPr>
                <a:cxnSpLocks noChangeShapeType="1"/>
              </p:cNvCxnSpPr>
              <p:nvPr/>
            </p:nvCxnSpPr>
            <p:spPr bwMode="auto">
              <a:xfrm flipH="1" flipV="1">
                <a:off x="2995361" y="173404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0" name="Group 347"/>
            <p:cNvGrpSpPr/>
            <p:nvPr/>
          </p:nvGrpSpPr>
          <p:grpSpPr>
            <a:xfrm>
              <a:off x="7733157" y="3638864"/>
              <a:ext cx="493804" cy="228319"/>
              <a:chOff x="1871277" y="1576300"/>
              <a:chExt cx="1128371" cy="437861"/>
            </a:xfrm>
          </p:grpSpPr>
          <p:sp>
            <p:nvSpPr>
              <p:cNvPr id="1614" name="Oval 672"/>
              <p:cNvSpPr>
                <a:spLocks noChangeArrowheads="1"/>
              </p:cNvSpPr>
              <p:nvPr/>
            </p:nvSpPr>
            <p:spPr bwMode="auto">
              <a:xfrm flipV="1">
                <a:off x="1873889" y="1695086"/>
                <a:ext cx="1124534"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15" name="Rectangle 673"/>
              <p:cNvSpPr/>
              <p:nvPr/>
            </p:nvSpPr>
            <p:spPr bwMode="auto">
              <a:xfrm>
                <a:off x="1870262" y="1740759"/>
                <a:ext cx="1128161"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16" name="Oval 674"/>
              <p:cNvSpPr>
                <a:spLocks noChangeArrowheads="1"/>
              </p:cNvSpPr>
              <p:nvPr/>
            </p:nvSpPr>
            <p:spPr bwMode="auto">
              <a:xfrm flipV="1">
                <a:off x="1870262" y="1576335"/>
                <a:ext cx="1124534"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17" name="Freeform 675"/>
              <p:cNvSpPr/>
              <p:nvPr/>
            </p:nvSpPr>
            <p:spPr bwMode="auto">
              <a:xfrm>
                <a:off x="2156836" y="1673771"/>
                <a:ext cx="551385"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18" name="Freeform 676"/>
              <p:cNvSpPr/>
              <p:nvPr/>
            </p:nvSpPr>
            <p:spPr bwMode="auto">
              <a:xfrm>
                <a:off x="2102424" y="163418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19" name="Freeform 677"/>
              <p:cNvSpPr/>
              <p:nvPr/>
            </p:nvSpPr>
            <p:spPr bwMode="auto">
              <a:xfrm>
                <a:off x="2534099" y="1728579"/>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20" name="Freeform 678"/>
              <p:cNvSpPr/>
              <p:nvPr/>
            </p:nvSpPr>
            <p:spPr bwMode="auto">
              <a:xfrm>
                <a:off x="2087914" y="1731625"/>
                <a:ext cx="243043"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21" name="Straight Connector 679"/>
              <p:cNvCxnSpPr>
                <a:cxnSpLocks noChangeShapeType="1"/>
                <a:endCxn id="1616" idx="2"/>
              </p:cNvCxnSpPr>
              <p:nvPr/>
            </p:nvCxnSpPr>
            <p:spPr bwMode="auto">
              <a:xfrm flipH="1" flipV="1">
                <a:off x="1870262" y="1737715"/>
                <a:ext cx="3626"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22" name="Straight Connector 680"/>
              <p:cNvCxnSpPr>
                <a:cxnSpLocks noChangeShapeType="1"/>
              </p:cNvCxnSpPr>
              <p:nvPr/>
            </p:nvCxnSpPr>
            <p:spPr bwMode="auto">
              <a:xfrm flipH="1" flipV="1">
                <a:off x="2994797" y="1734669"/>
                <a:ext cx="3626"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1" name="Group 347"/>
            <p:cNvGrpSpPr/>
            <p:nvPr/>
          </p:nvGrpSpPr>
          <p:grpSpPr>
            <a:xfrm>
              <a:off x="7397100" y="3903983"/>
              <a:ext cx="493804" cy="228319"/>
              <a:chOff x="1871277" y="1576300"/>
              <a:chExt cx="1128371" cy="437861"/>
            </a:xfrm>
          </p:grpSpPr>
          <p:sp>
            <p:nvSpPr>
              <p:cNvPr id="1605" name="Oval 663"/>
              <p:cNvSpPr>
                <a:spLocks noChangeArrowheads="1"/>
              </p:cNvSpPr>
              <p:nvPr/>
            </p:nvSpPr>
            <p:spPr bwMode="auto">
              <a:xfrm flipV="1">
                <a:off x="1876391" y="1695148"/>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06" name="Rectangle 664"/>
              <p:cNvSpPr/>
              <p:nvPr/>
            </p:nvSpPr>
            <p:spPr bwMode="auto">
              <a:xfrm>
                <a:off x="1872762" y="174082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07" name="Oval 665"/>
              <p:cNvSpPr>
                <a:spLocks noChangeArrowheads="1"/>
              </p:cNvSpPr>
              <p:nvPr/>
            </p:nvSpPr>
            <p:spPr bwMode="auto">
              <a:xfrm flipV="1">
                <a:off x="1872762" y="1576398"/>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08" name="Freeform 666"/>
              <p:cNvSpPr/>
              <p:nvPr/>
            </p:nvSpPr>
            <p:spPr bwMode="auto">
              <a:xfrm>
                <a:off x="2159338" y="1673835"/>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09" name="Freeform 667"/>
              <p:cNvSpPr/>
              <p:nvPr/>
            </p:nvSpPr>
            <p:spPr bwMode="auto">
              <a:xfrm>
                <a:off x="2104924" y="1634250"/>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10" name="Freeform 668"/>
              <p:cNvSpPr/>
              <p:nvPr/>
            </p:nvSpPr>
            <p:spPr bwMode="auto">
              <a:xfrm>
                <a:off x="2536601" y="1728643"/>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11" name="Freeform 669"/>
              <p:cNvSpPr/>
              <p:nvPr/>
            </p:nvSpPr>
            <p:spPr bwMode="auto">
              <a:xfrm>
                <a:off x="2090414" y="1731687"/>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12" name="Straight Connector 670"/>
              <p:cNvCxnSpPr>
                <a:cxnSpLocks noChangeShapeType="1"/>
                <a:endCxn id="1607" idx="2"/>
              </p:cNvCxnSpPr>
              <p:nvPr/>
            </p:nvCxnSpPr>
            <p:spPr bwMode="auto">
              <a:xfrm flipH="1" flipV="1">
                <a:off x="1872762" y="173777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13" name="Straight Connector 671"/>
              <p:cNvCxnSpPr>
                <a:cxnSpLocks noChangeShapeType="1"/>
              </p:cNvCxnSpPr>
              <p:nvPr/>
            </p:nvCxnSpPr>
            <p:spPr bwMode="auto">
              <a:xfrm flipH="1" flipV="1">
                <a:off x="2997297" y="173473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2" name="Group 347"/>
            <p:cNvGrpSpPr/>
            <p:nvPr/>
          </p:nvGrpSpPr>
          <p:grpSpPr>
            <a:xfrm>
              <a:off x="7195340" y="2756360"/>
              <a:ext cx="413310" cy="196874"/>
              <a:chOff x="1871277" y="1576300"/>
              <a:chExt cx="1128371" cy="437861"/>
            </a:xfrm>
          </p:grpSpPr>
          <p:sp>
            <p:nvSpPr>
              <p:cNvPr id="1596" name="Oval 654"/>
              <p:cNvSpPr>
                <a:spLocks noChangeArrowheads="1"/>
              </p:cNvSpPr>
              <p:nvPr/>
            </p:nvSpPr>
            <p:spPr bwMode="auto">
              <a:xfrm flipV="1">
                <a:off x="1873456" y="1695788"/>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97" name="Rectangle 655"/>
              <p:cNvSpPr/>
              <p:nvPr/>
            </p:nvSpPr>
            <p:spPr bwMode="auto">
              <a:xfrm>
                <a:off x="1869120" y="1738163"/>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98" name="Oval 656"/>
              <p:cNvSpPr>
                <a:spLocks noChangeArrowheads="1"/>
              </p:cNvSpPr>
              <p:nvPr/>
            </p:nvSpPr>
            <p:spPr bwMode="auto">
              <a:xfrm flipV="1">
                <a:off x="1869120" y="1575726"/>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99" name="Freeform 657"/>
              <p:cNvSpPr/>
              <p:nvPr/>
            </p:nvSpPr>
            <p:spPr bwMode="auto">
              <a:xfrm>
                <a:off x="2159500" y="1671070"/>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600" name="Freeform 658"/>
              <p:cNvSpPr/>
              <p:nvPr/>
            </p:nvSpPr>
            <p:spPr bwMode="auto">
              <a:xfrm>
                <a:off x="2103157" y="1632226"/>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01" name="Freeform 659"/>
              <p:cNvSpPr/>
              <p:nvPr/>
            </p:nvSpPr>
            <p:spPr bwMode="auto">
              <a:xfrm>
                <a:off x="2536558" y="1727570"/>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02" name="Freeform 660"/>
              <p:cNvSpPr/>
              <p:nvPr/>
            </p:nvSpPr>
            <p:spPr bwMode="auto">
              <a:xfrm>
                <a:off x="2090156" y="1731100"/>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603" name="Straight Connector 661"/>
              <p:cNvCxnSpPr>
                <a:cxnSpLocks noChangeShapeType="1"/>
                <a:endCxn id="1598" idx="2"/>
              </p:cNvCxnSpPr>
              <p:nvPr/>
            </p:nvCxnSpPr>
            <p:spPr bwMode="auto">
              <a:xfrm flipH="1" flipV="1">
                <a:off x="1869120" y="1738163"/>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604" name="Straight Connector 662"/>
              <p:cNvCxnSpPr>
                <a:cxnSpLocks noChangeShapeType="1"/>
              </p:cNvCxnSpPr>
              <p:nvPr/>
            </p:nvCxnSpPr>
            <p:spPr bwMode="auto">
              <a:xfrm flipH="1" flipV="1">
                <a:off x="2995962" y="1734632"/>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3" name="Group 347"/>
            <p:cNvGrpSpPr/>
            <p:nvPr/>
          </p:nvGrpSpPr>
          <p:grpSpPr>
            <a:xfrm>
              <a:off x="7677419" y="2378982"/>
              <a:ext cx="413310" cy="196874"/>
              <a:chOff x="1871277" y="1576300"/>
              <a:chExt cx="1128371" cy="437861"/>
            </a:xfrm>
          </p:grpSpPr>
          <p:sp>
            <p:nvSpPr>
              <p:cNvPr id="1587" name="Oval 645"/>
              <p:cNvSpPr>
                <a:spLocks noChangeArrowheads="1"/>
              </p:cNvSpPr>
              <p:nvPr/>
            </p:nvSpPr>
            <p:spPr bwMode="auto">
              <a:xfrm flipV="1">
                <a:off x="1874878" y="1694671"/>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88" name="Rectangle 646"/>
              <p:cNvSpPr/>
              <p:nvPr/>
            </p:nvSpPr>
            <p:spPr bwMode="auto">
              <a:xfrm>
                <a:off x="1870543" y="1737046"/>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89" name="Oval 647"/>
              <p:cNvSpPr>
                <a:spLocks noChangeArrowheads="1"/>
              </p:cNvSpPr>
              <p:nvPr/>
            </p:nvSpPr>
            <p:spPr bwMode="auto">
              <a:xfrm flipV="1">
                <a:off x="1870543" y="1574609"/>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90" name="Freeform 648"/>
              <p:cNvSpPr/>
              <p:nvPr/>
            </p:nvSpPr>
            <p:spPr bwMode="auto">
              <a:xfrm>
                <a:off x="2160923" y="166995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91" name="Freeform 649"/>
              <p:cNvSpPr/>
              <p:nvPr/>
            </p:nvSpPr>
            <p:spPr bwMode="auto">
              <a:xfrm>
                <a:off x="2104579" y="163110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92" name="Freeform 650"/>
              <p:cNvSpPr/>
              <p:nvPr/>
            </p:nvSpPr>
            <p:spPr bwMode="auto">
              <a:xfrm>
                <a:off x="2537980" y="1726453"/>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93" name="Freeform 651"/>
              <p:cNvSpPr/>
              <p:nvPr/>
            </p:nvSpPr>
            <p:spPr bwMode="auto">
              <a:xfrm>
                <a:off x="2091578" y="1729983"/>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594" name="Straight Connector 652"/>
              <p:cNvCxnSpPr>
                <a:cxnSpLocks noChangeShapeType="1"/>
                <a:endCxn id="1589" idx="2"/>
              </p:cNvCxnSpPr>
              <p:nvPr/>
            </p:nvCxnSpPr>
            <p:spPr bwMode="auto">
              <a:xfrm flipH="1" flipV="1">
                <a:off x="1870543" y="1737046"/>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595" name="Straight Connector 653"/>
              <p:cNvCxnSpPr>
                <a:cxnSpLocks noChangeShapeType="1"/>
              </p:cNvCxnSpPr>
              <p:nvPr/>
            </p:nvCxnSpPr>
            <p:spPr bwMode="auto">
              <a:xfrm flipH="1" flipV="1">
                <a:off x="2997385" y="173351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4" name="Group 347"/>
            <p:cNvGrpSpPr/>
            <p:nvPr/>
          </p:nvGrpSpPr>
          <p:grpSpPr>
            <a:xfrm>
              <a:off x="7186342" y="2486295"/>
              <a:ext cx="413310" cy="196874"/>
              <a:chOff x="1871277" y="1576300"/>
              <a:chExt cx="1128371" cy="437861"/>
            </a:xfrm>
          </p:grpSpPr>
          <p:sp>
            <p:nvSpPr>
              <p:cNvPr id="1578" name="Oval 636"/>
              <p:cNvSpPr>
                <a:spLocks noChangeArrowheads="1"/>
              </p:cNvSpPr>
              <p:nvPr/>
            </p:nvSpPr>
            <p:spPr bwMode="auto">
              <a:xfrm flipV="1">
                <a:off x="1876349" y="1696121"/>
                <a:ext cx="1122510"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79" name="Rectangle 637"/>
              <p:cNvSpPr/>
              <p:nvPr/>
            </p:nvSpPr>
            <p:spPr bwMode="auto">
              <a:xfrm>
                <a:off x="1872017" y="1738496"/>
                <a:ext cx="1126842"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80" name="Oval 638"/>
              <p:cNvSpPr>
                <a:spLocks noChangeArrowheads="1"/>
              </p:cNvSpPr>
              <p:nvPr/>
            </p:nvSpPr>
            <p:spPr bwMode="auto">
              <a:xfrm flipV="1">
                <a:off x="1872017" y="1576060"/>
                <a:ext cx="1122507"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81" name="Freeform 639"/>
              <p:cNvSpPr/>
              <p:nvPr/>
            </p:nvSpPr>
            <p:spPr bwMode="auto">
              <a:xfrm>
                <a:off x="2158061" y="167140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82" name="Freeform 640"/>
              <p:cNvSpPr/>
              <p:nvPr/>
            </p:nvSpPr>
            <p:spPr bwMode="auto">
              <a:xfrm>
                <a:off x="2101718" y="163255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83" name="Freeform 641"/>
              <p:cNvSpPr/>
              <p:nvPr/>
            </p:nvSpPr>
            <p:spPr bwMode="auto">
              <a:xfrm>
                <a:off x="2535119" y="1727904"/>
                <a:ext cx="247040"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84" name="Freeform 642"/>
              <p:cNvSpPr/>
              <p:nvPr/>
            </p:nvSpPr>
            <p:spPr bwMode="auto">
              <a:xfrm>
                <a:off x="2088717" y="1731434"/>
                <a:ext cx="242704"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585" name="Straight Connector 643"/>
              <p:cNvCxnSpPr>
                <a:cxnSpLocks noChangeShapeType="1"/>
                <a:endCxn id="1580" idx="2"/>
              </p:cNvCxnSpPr>
              <p:nvPr/>
            </p:nvCxnSpPr>
            <p:spPr bwMode="auto">
              <a:xfrm flipH="1" flipV="1">
                <a:off x="1872017" y="1738496"/>
                <a:ext cx="4333"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586" name="Straight Connector 644"/>
              <p:cNvCxnSpPr>
                <a:cxnSpLocks noChangeShapeType="1"/>
              </p:cNvCxnSpPr>
              <p:nvPr/>
            </p:nvCxnSpPr>
            <p:spPr bwMode="auto">
              <a:xfrm flipH="1" flipV="1">
                <a:off x="2994524" y="173496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0655" name="Group 347"/>
            <p:cNvGrpSpPr/>
            <p:nvPr/>
          </p:nvGrpSpPr>
          <p:grpSpPr>
            <a:xfrm>
              <a:off x="7750914" y="2756819"/>
              <a:ext cx="413310" cy="196874"/>
              <a:chOff x="1871277" y="1576300"/>
              <a:chExt cx="1128371" cy="437861"/>
            </a:xfrm>
          </p:grpSpPr>
          <p:sp>
            <p:nvSpPr>
              <p:cNvPr id="1569" name="Oval 627"/>
              <p:cNvSpPr>
                <a:spLocks noChangeArrowheads="1"/>
              </p:cNvSpPr>
              <p:nvPr/>
            </p:nvSpPr>
            <p:spPr bwMode="auto">
              <a:xfrm flipV="1">
                <a:off x="1873595" y="1694767"/>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70" name="Rectangle 628"/>
              <p:cNvSpPr/>
              <p:nvPr/>
            </p:nvSpPr>
            <p:spPr bwMode="auto">
              <a:xfrm>
                <a:off x="1869259" y="1737142"/>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71" name="Oval 629"/>
              <p:cNvSpPr>
                <a:spLocks noChangeArrowheads="1"/>
              </p:cNvSpPr>
              <p:nvPr/>
            </p:nvSpPr>
            <p:spPr bwMode="auto">
              <a:xfrm flipV="1">
                <a:off x="1869259" y="1574705"/>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72" name="Freeform 630"/>
              <p:cNvSpPr/>
              <p:nvPr/>
            </p:nvSpPr>
            <p:spPr bwMode="auto">
              <a:xfrm>
                <a:off x="2159639" y="1670049"/>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73" name="Freeform 631"/>
              <p:cNvSpPr/>
              <p:nvPr/>
            </p:nvSpPr>
            <p:spPr bwMode="auto">
              <a:xfrm>
                <a:off x="2103296" y="1631205"/>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74" name="Freeform 632"/>
              <p:cNvSpPr/>
              <p:nvPr/>
            </p:nvSpPr>
            <p:spPr bwMode="auto">
              <a:xfrm>
                <a:off x="2536697" y="1726549"/>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75" name="Freeform 633"/>
              <p:cNvSpPr/>
              <p:nvPr/>
            </p:nvSpPr>
            <p:spPr bwMode="auto">
              <a:xfrm>
                <a:off x="2090295" y="1730079"/>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576" name="Straight Connector 634"/>
              <p:cNvCxnSpPr>
                <a:cxnSpLocks noChangeShapeType="1"/>
                <a:endCxn id="1571" idx="2"/>
              </p:cNvCxnSpPr>
              <p:nvPr/>
            </p:nvCxnSpPr>
            <p:spPr bwMode="auto">
              <a:xfrm flipH="1" flipV="1">
                <a:off x="1869259" y="1737142"/>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577" name="Straight Connector 635"/>
              <p:cNvCxnSpPr>
                <a:cxnSpLocks noChangeShapeType="1"/>
              </p:cNvCxnSpPr>
              <p:nvPr/>
            </p:nvCxnSpPr>
            <p:spPr bwMode="auto">
              <a:xfrm flipH="1" flipV="1">
                <a:off x="2996102" y="1733611"/>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20656" name="Picture 1005" descr="antenna_stylized"/>
            <p:cNvPicPr>
              <a:picLocks noChangeAspect="1"/>
            </p:cNvPicPr>
            <p:nvPr/>
          </p:nvPicPr>
          <p:blipFill>
            <a:blip r:embed="rId10"/>
            <a:stretch>
              <a:fillRect/>
            </a:stretch>
          </p:blipFill>
          <p:spPr>
            <a:xfrm>
              <a:off x="5516100" y="3095151"/>
              <a:ext cx="530703" cy="223755"/>
            </a:xfrm>
            <a:prstGeom prst="rect">
              <a:avLst/>
            </a:prstGeom>
            <a:noFill/>
            <a:ln w="9525">
              <a:noFill/>
            </a:ln>
          </p:spPr>
        </p:pic>
        <p:pic>
          <p:nvPicPr>
            <p:cNvPr id="20657" name="Picture 1005" descr="antenna_stylized"/>
            <p:cNvPicPr>
              <a:picLocks noChangeAspect="1"/>
            </p:cNvPicPr>
            <p:nvPr/>
          </p:nvPicPr>
          <p:blipFill>
            <a:blip r:embed="rId10"/>
            <a:stretch>
              <a:fillRect/>
            </a:stretch>
          </p:blipFill>
          <p:spPr>
            <a:xfrm>
              <a:off x="6893951" y="5490536"/>
              <a:ext cx="530703" cy="223755"/>
            </a:xfrm>
            <a:prstGeom prst="rect">
              <a:avLst/>
            </a:prstGeom>
            <a:noFill/>
            <a:ln w="9525">
              <a:noFill/>
            </a:ln>
          </p:spPr>
        </p:pic>
        <p:pic>
          <p:nvPicPr>
            <p:cNvPr id="20658" name="Picture 1005" descr="antenna_stylized"/>
            <p:cNvPicPr>
              <a:picLocks noChangeAspect="1"/>
            </p:cNvPicPr>
            <p:nvPr/>
          </p:nvPicPr>
          <p:blipFill>
            <a:blip r:embed="rId10"/>
            <a:stretch>
              <a:fillRect/>
            </a:stretch>
          </p:blipFill>
          <p:spPr>
            <a:xfrm>
              <a:off x="7365711" y="5438691"/>
              <a:ext cx="530703" cy="223755"/>
            </a:xfrm>
            <a:prstGeom prst="rect">
              <a:avLst/>
            </a:prstGeom>
            <a:noFill/>
            <a:ln w="9525">
              <a:noFill/>
            </a:ln>
          </p:spPr>
        </p:pic>
        <p:pic>
          <p:nvPicPr>
            <p:cNvPr id="20659" name="Picture 934" descr="antenna_radiation_stylized"/>
            <p:cNvPicPr>
              <a:picLocks noChangeAspect="1"/>
            </p:cNvPicPr>
            <p:nvPr/>
          </p:nvPicPr>
          <p:blipFill>
            <a:blip r:embed="rId9"/>
            <a:stretch>
              <a:fillRect/>
            </a:stretch>
          </p:blipFill>
          <p:spPr>
            <a:xfrm>
              <a:off x="7096052" y="5017186"/>
              <a:ext cx="415925" cy="88633"/>
            </a:xfrm>
            <a:prstGeom prst="rect">
              <a:avLst/>
            </a:prstGeom>
            <a:noFill/>
            <a:ln w="9525">
              <a:noFill/>
            </a:ln>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21859" name="Picture 16" descr="underline_base"/>
          <p:cNvPicPr/>
          <p:nvPr/>
        </p:nvPicPr>
        <p:blipFill>
          <a:blip r:embed="rId3"/>
          <a:stretch>
            <a:fillRect/>
          </a:stretch>
        </p:blipFill>
        <p:spPr>
          <a:xfrm>
            <a:off x="528638" y="873125"/>
            <a:ext cx="5484812" cy="173038"/>
          </a:xfrm>
          <a:prstGeom prst="rect">
            <a:avLst/>
          </a:prstGeom>
          <a:noFill/>
          <a:ln w="9525">
            <a:noFill/>
          </a:ln>
        </p:spPr>
      </p:pic>
      <p:sp>
        <p:nvSpPr>
          <p:cNvPr id="121860" name="Rectangle 2"/>
          <p:cNvSpPr/>
          <p:nvPr/>
        </p:nvSpPr>
        <p:spPr>
          <a:xfrm>
            <a:off x="6575425" y="1727200"/>
            <a:ext cx="1892300" cy="3530600"/>
          </a:xfrm>
          <a:prstGeom prst="rect">
            <a:avLst/>
          </a:prstGeom>
          <a:solidFill>
            <a:srgbClr val="000099"/>
          </a:solidFill>
          <a:ln w="381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1861" name="Rectangle 3"/>
          <p:cNvSpPr>
            <a:spLocks noGrp="1"/>
          </p:cNvSpPr>
          <p:nvPr>
            <p:ph type="title" idx="4294967295"/>
          </p:nvPr>
        </p:nvSpPr>
        <p:spPr>
          <a:xfrm>
            <a:off x="433388" y="114300"/>
            <a:ext cx="7772400" cy="10287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因特网协议栈</a:t>
            </a:r>
            <a:endParaRPr lang="en-US" altLang="zh-CN" dirty="0">
              <a:latin typeface="微软雅黑" panose="020B0503020204020204" pitchFamily="34" charset="-122"/>
              <a:ea typeface="微软雅黑" panose="020B0503020204020204" pitchFamily="34" charset="-122"/>
            </a:endParaRPr>
          </a:p>
        </p:txBody>
      </p:sp>
      <p:sp>
        <p:nvSpPr>
          <p:cNvPr id="121862" name="Rectangle 4"/>
          <p:cNvSpPr>
            <a:spLocks noGrp="1"/>
          </p:cNvSpPr>
          <p:nvPr>
            <p:ph type="body" sz="half" idx="4294967295"/>
          </p:nvPr>
        </p:nvSpPr>
        <p:spPr>
          <a:xfrm>
            <a:off x="527050" y="1333500"/>
            <a:ext cx="5554663"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lnSpc>
                <a:spcPct val="80000"/>
              </a:lnSpc>
            </a:pPr>
            <a:r>
              <a:rPr lang="zh-CN" altLang="en-US" sz="2800" i="1" dirty="0">
                <a:solidFill>
                  <a:srgbClr val="CC0000"/>
                </a:solidFill>
                <a:latin typeface="微软雅黑" panose="020B0503020204020204" pitchFamily="34" charset="-122"/>
                <a:ea typeface="微软雅黑" panose="020B0503020204020204" pitchFamily="34" charset="-122"/>
              </a:rPr>
              <a:t>应用层</a:t>
            </a:r>
            <a:r>
              <a:rPr lang="en-US" altLang="zh-CN" sz="2800" i="1" dirty="0">
                <a:solidFill>
                  <a:srgbClr val="CC0000"/>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支持网络应用</a:t>
            </a:r>
            <a:endParaRPr lang="en-US" altLang="zh-CN" sz="2800" dirty="0">
              <a:latin typeface="微软雅黑" panose="020B0503020204020204" pitchFamily="34" charset="-122"/>
              <a:ea typeface="微软雅黑" panose="020B0503020204020204" pitchFamily="34" charset="-122"/>
            </a:endParaRPr>
          </a:p>
          <a:p>
            <a:pPr marL="682625" lvl="1" indent="-225425" eaLnBrk="1" hangingPunct="1">
              <a:lnSpc>
                <a:spcPct val="80000"/>
              </a:lnSpc>
            </a:pPr>
            <a:r>
              <a:rPr lang="en-US" altLang="zh-CN" sz="2400" dirty="0">
                <a:latin typeface="微软雅黑" panose="020B0503020204020204" pitchFamily="34" charset="-122"/>
                <a:ea typeface="微软雅黑" panose="020B0503020204020204" pitchFamily="34" charset="-122"/>
              </a:rPr>
              <a:t>FTP, SMTP, HTTP</a:t>
            </a:r>
          </a:p>
          <a:p>
            <a:pPr marL="287655" lvl="0" indent="-287655" eaLnBrk="1" hangingPunct="1">
              <a:lnSpc>
                <a:spcPct val="80000"/>
              </a:lnSpc>
            </a:pPr>
            <a:r>
              <a:rPr lang="zh-CN" altLang="en-US" sz="2800" i="1" dirty="0">
                <a:solidFill>
                  <a:srgbClr val="CC0000"/>
                </a:solidFill>
                <a:latin typeface="微软雅黑" panose="020B0503020204020204" pitchFamily="34" charset="-122"/>
                <a:ea typeface="微软雅黑" panose="020B0503020204020204" pitchFamily="34" charset="-122"/>
              </a:rPr>
              <a:t>传输层</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在应用程序端点之间传送数据</a:t>
            </a:r>
            <a:endParaRPr lang="en-US" altLang="zh-CN" sz="2800" dirty="0">
              <a:latin typeface="微软雅黑" panose="020B0503020204020204" pitchFamily="34" charset="-122"/>
              <a:ea typeface="微软雅黑" panose="020B0503020204020204" pitchFamily="34" charset="-122"/>
            </a:endParaRPr>
          </a:p>
          <a:p>
            <a:pPr marL="682625" lvl="1" indent="-225425" eaLnBrk="1" hangingPunct="1">
              <a:lnSpc>
                <a:spcPct val="80000"/>
              </a:lnSpc>
            </a:pPr>
            <a:r>
              <a:rPr lang="en-US" altLang="zh-CN" sz="2400" dirty="0">
                <a:latin typeface="微软雅黑" panose="020B0503020204020204" pitchFamily="34" charset="-122"/>
                <a:ea typeface="微软雅黑" panose="020B0503020204020204" pitchFamily="34" charset="-122"/>
              </a:rPr>
              <a:t>TCP, UDP</a:t>
            </a:r>
          </a:p>
          <a:p>
            <a:pPr marL="287655" lvl="0" indent="-287655" eaLnBrk="1" hangingPunct="1">
              <a:lnSpc>
                <a:spcPct val="80000"/>
              </a:lnSpc>
            </a:pPr>
            <a:r>
              <a:rPr lang="zh-CN" altLang="en-US" sz="2800" i="1" dirty="0">
                <a:solidFill>
                  <a:srgbClr val="CC0000"/>
                </a:solidFill>
                <a:latin typeface="微软雅黑" panose="020B0503020204020204" pitchFamily="34" charset="-122"/>
                <a:ea typeface="微软雅黑" panose="020B0503020204020204" pitchFamily="34" charset="-122"/>
              </a:rPr>
              <a:t>网络层</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从源到目的传送数据报</a:t>
            </a:r>
            <a:endParaRPr lang="en-US" altLang="zh-CN" sz="2800" dirty="0">
              <a:latin typeface="微软雅黑" panose="020B0503020204020204" pitchFamily="34" charset="-122"/>
              <a:ea typeface="微软雅黑" panose="020B0503020204020204" pitchFamily="34" charset="-122"/>
            </a:endParaRPr>
          </a:p>
          <a:p>
            <a:pPr marL="682625" lvl="1" indent="-225425" eaLnBrk="1" hangingPunct="1">
              <a:lnSpc>
                <a:spcPct val="80000"/>
              </a:lnSpc>
            </a:pPr>
            <a:r>
              <a:rPr lang="en-US" altLang="zh-CN" sz="2400" dirty="0">
                <a:latin typeface="微软雅黑" panose="020B0503020204020204" pitchFamily="34" charset="-122"/>
                <a:ea typeface="微软雅黑" panose="020B0503020204020204" pitchFamily="34" charset="-122"/>
              </a:rPr>
              <a:t>IP, </a:t>
            </a:r>
            <a:r>
              <a:rPr lang="zh-CN" altLang="en-US" sz="2400" dirty="0">
                <a:latin typeface="微软雅黑" panose="020B0503020204020204" pitchFamily="34" charset="-122"/>
                <a:ea typeface="微软雅黑" panose="020B0503020204020204" pitchFamily="34" charset="-122"/>
              </a:rPr>
              <a:t>路由选择协议</a:t>
            </a:r>
            <a:endParaRPr lang="en-US" altLang="zh-CN" sz="2400" dirty="0">
              <a:latin typeface="微软雅黑" panose="020B0503020204020204" pitchFamily="34" charset="-122"/>
              <a:ea typeface="微软雅黑" panose="020B0503020204020204" pitchFamily="34" charset="-122"/>
            </a:endParaRPr>
          </a:p>
          <a:p>
            <a:pPr marL="287655" lvl="0" indent="-287655" eaLnBrk="1" hangingPunct="1">
              <a:lnSpc>
                <a:spcPct val="80000"/>
              </a:lnSpc>
            </a:pPr>
            <a:r>
              <a:rPr lang="zh-CN" altLang="en-US" sz="2800" i="1" dirty="0">
                <a:solidFill>
                  <a:srgbClr val="CC0000"/>
                </a:solidFill>
                <a:latin typeface="微软雅黑" panose="020B0503020204020204" pitchFamily="34" charset="-122"/>
                <a:ea typeface="微软雅黑" panose="020B0503020204020204" pitchFamily="34" charset="-122"/>
              </a:rPr>
              <a:t>链路层</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网络相邻节点之间的数据传送</a:t>
            </a:r>
            <a:endParaRPr lang="en-US" altLang="zh-CN" sz="2800" dirty="0">
              <a:latin typeface="微软雅黑" panose="020B0503020204020204" pitchFamily="34" charset="-122"/>
              <a:ea typeface="微软雅黑" panose="020B0503020204020204" pitchFamily="34" charset="-122"/>
            </a:endParaRPr>
          </a:p>
          <a:p>
            <a:pPr marL="682625" lvl="1" indent="-225425" eaLnBrk="1" hangingPunct="1">
              <a:lnSpc>
                <a:spcPct val="80000"/>
              </a:lnSpc>
            </a:pPr>
            <a:r>
              <a:rPr lang="zh-CN" altLang="en-US" sz="2400" dirty="0">
                <a:latin typeface="微软雅黑" panose="020B0503020204020204" pitchFamily="34" charset="-122"/>
                <a:ea typeface="微软雅黑" panose="020B0503020204020204" pitchFamily="34" charset="-122"/>
              </a:rPr>
              <a:t>以太网</a:t>
            </a:r>
            <a:r>
              <a:rPr lang="en-US" altLang="zh-CN" sz="2400" dirty="0">
                <a:latin typeface="微软雅黑" panose="020B0503020204020204" pitchFamily="34" charset="-122"/>
                <a:ea typeface="微软雅黑" panose="020B0503020204020204" pitchFamily="34" charset="-122"/>
              </a:rPr>
              <a:t>, 802.111 (WiFi), PPP</a:t>
            </a:r>
          </a:p>
          <a:p>
            <a:pPr marL="287655" lvl="0" indent="-287655" eaLnBrk="1" hangingPunct="1">
              <a:lnSpc>
                <a:spcPct val="80000"/>
              </a:lnSpc>
            </a:pPr>
            <a:r>
              <a:rPr lang="zh-CN" altLang="en-US" sz="2800" i="1" dirty="0">
                <a:solidFill>
                  <a:srgbClr val="CC0000"/>
                </a:solidFill>
                <a:latin typeface="微软雅黑" panose="020B0503020204020204" pitchFamily="34" charset="-122"/>
                <a:ea typeface="微软雅黑" panose="020B0503020204020204" pitchFamily="34" charset="-122"/>
              </a:rPr>
              <a:t>物理层</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比特传送，与实际传输媒体相关</a:t>
            </a:r>
            <a:endParaRPr lang="en-US" altLang="zh-CN" sz="2800" dirty="0">
              <a:latin typeface="微软雅黑" panose="020B0503020204020204" pitchFamily="34" charset="-122"/>
              <a:ea typeface="微软雅黑" panose="020B0503020204020204" pitchFamily="34" charset="-122"/>
            </a:endParaRPr>
          </a:p>
        </p:txBody>
      </p:sp>
      <p:sp>
        <p:nvSpPr>
          <p:cNvPr id="121863" name="Rectangle 6"/>
          <p:cNvSpPr/>
          <p:nvPr/>
        </p:nvSpPr>
        <p:spPr>
          <a:xfrm>
            <a:off x="6457950" y="1824038"/>
            <a:ext cx="1892300" cy="3530600"/>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1864" name="Text Box 7"/>
          <p:cNvSpPr txBox="1"/>
          <p:nvPr/>
        </p:nvSpPr>
        <p:spPr>
          <a:xfrm>
            <a:off x="6831013" y="1920875"/>
            <a:ext cx="1108075" cy="34163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应用层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传输层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网络层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链路层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10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物理层</a:t>
            </a:r>
            <a:endParaRPr lang="en-US" altLang="zh-CN" sz="2400" dirty="0">
              <a:latin typeface="微软雅黑" panose="020B0503020204020204" pitchFamily="34" charset="-122"/>
              <a:ea typeface="微软雅黑" panose="020B0503020204020204" pitchFamily="34" charset="-122"/>
            </a:endParaRPr>
          </a:p>
        </p:txBody>
      </p:sp>
      <p:sp>
        <p:nvSpPr>
          <p:cNvPr id="121865" name="Line 8"/>
          <p:cNvSpPr/>
          <p:nvPr/>
        </p:nvSpPr>
        <p:spPr>
          <a:xfrm>
            <a:off x="6451600" y="2516188"/>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1866" name="Line 9"/>
          <p:cNvSpPr/>
          <p:nvPr/>
        </p:nvSpPr>
        <p:spPr>
          <a:xfrm>
            <a:off x="6451600" y="3221038"/>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1867" name="Line 10"/>
          <p:cNvSpPr/>
          <p:nvPr/>
        </p:nvSpPr>
        <p:spPr>
          <a:xfrm>
            <a:off x="6451600" y="3932238"/>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1868" name="Line 11"/>
          <p:cNvSpPr/>
          <p:nvPr/>
        </p:nvSpPr>
        <p:spPr>
          <a:xfrm>
            <a:off x="6451600" y="4643438"/>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1869"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60</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23907" name="Rectangle 2"/>
          <p:cNvSpPr/>
          <p:nvPr/>
        </p:nvSpPr>
        <p:spPr>
          <a:xfrm>
            <a:off x="6505575" y="1638300"/>
            <a:ext cx="1892300" cy="3530600"/>
          </a:xfrm>
          <a:prstGeom prst="rect">
            <a:avLst/>
          </a:prstGeom>
          <a:solidFill>
            <a:srgbClr val="000099"/>
          </a:solidFill>
          <a:ln w="381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3908" name="Rectangle 3"/>
          <p:cNvSpPr>
            <a:spLocks noGrp="1"/>
          </p:cNvSpPr>
          <p:nvPr>
            <p:ph type="title" idx="4294967295"/>
          </p:nvPr>
        </p:nvSpPr>
        <p:spPr>
          <a:xfrm>
            <a:off x="400050" y="85725"/>
            <a:ext cx="6503988" cy="1143000"/>
          </a:xfrm>
          <a:ln/>
        </p:spPr>
        <p:txBody>
          <a:bodyPr vert="horz" wrap="square" lIns="91440" tIns="45720" rIns="91440" bIns="45720" anchor="ctr" anchorCtr="0"/>
          <a:lstStyle/>
          <a:p>
            <a:pPr eaLnBrk="1" hangingPunct="1"/>
            <a:r>
              <a:rPr lang="en-US" altLang="zh-CN" dirty="0">
                <a:latin typeface="微软雅黑" panose="020B0503020204020204" pitchFamily="34" charset="-122"/>
                <a:ea typeface="微软雅黑" panose="020B0503020204020204" pitchFamily="34" charset="-122"/>
              </a:rPr>
              <a:t>ISO/OSI</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p:txBody>
      </p:sp>
      <p:sp>
        <p:nvSpPr>
          <p:cNvPr id="123909" name="Rectangle 4"/>
          <p:cNvSpPr>
            <a:spLocks noGrp="1"/>
          </p:cNvSpPr>
          <p:nvPr>
            <p:ph type="body" sz="half" idx="4294967295"/>
          </p:nvPr>
        </p:nvSpPr>
        <p:spPr>
          <a:xfrm>
            <a:off x="582613" y="1019175"/>
            <a:ext cx="5154612"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sz="2800" i="1" dirty="0">
                <a:solidFill>
                  <a:srgbClr val="CC0000"/>
                </a:solidFill>
                <a:latin typeface="微软雅黑" panose="020B0503020204020204" pitchFamily="34" charset="-122"/>
                <a:ea typeface="微软雅黑" panose="020B0503020204020204" pitchFamily="34" charset="-122"/>
              </a:rPr>
              <a:t>表示层：</a:t>
            </a:r>
            <a:r>
              <a:rPr lang="zh-CN" altLang="en-US" sz="2800" dirty="0">
                <a:latin typeface="微软雅黑" panose="020B0503020204020204" pitchFamily="34" charset="-122"/>
                <a:ea typeface="微软雅黑" panose="020B0503020204020204" pitchFamily="34" charset="-122"/>
              </a:rPr>
              <a:t>使通信的应用程序能够解释数据的含义，例如加密、压缩</a:t>
            </a:r>
            <a:endParaRPr lang="en-US" altLang="zh-CN" sz="2800" dirty="0">
              <a:latin typeface="微软雅黑" panose="020B0503020204020204" pitchFamily="34" charset="-122"/>
              <a:ea typeface="微软雅黑" panose="020B0503020204020204" pitchFamily="34" charset="-122"/>
            </a:endParaRPr>
          </a:p>
          <a:p>
            <a:pPr marL="287655" lvl="0" indent="-287655" eaLnBrk="1" hangingPunct="1"/>
            <a:r>
              <a:rPr lang="zh-CN" altLang="en-US" sz="2800" i="1" dirty="0">
                <a:solidFill>
                  <a:srgbClr val="CC0000"/>
                </a:solidFill>
                <a:latin typeface="微软雅黑" panose="020B0503020204020204" pitchFamily="34" charset="-122"/>
                <a:ea typeface="微软雅黑" panose="020B0503020204020204" pitchFamily="34" charset="-122"/>
              </a:rPr>
              <a:t>会话层</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同步、检查点、数据交换的定界</a:t>
            </a:r>
            <a:endParaRPr lang="en-US" altLang="zh-CN" sz="2800" dirty="0">
              <a:latin typeface="微软雅黑" panose="020B0503020204020204" pitchFamily="34" charset="-122"/>
              <a:ea typeface="微软雅黑" panose="020B0503020204020204" pitchFamily="34" charset="-122"/>
            </a:endParaRPr>
          </a:p>
          <a:p>
            <a:pPr marL="287655" lvl="0" indent="-287655" eaLnBrk="1" hangingPunct="1"/>
            <a:r>
              <a:rPr lang="zh-CN" altLang="en-US" sz="2800" dirty="0">
                <a:latin typeface="微软雅黑" panose="020B0503020204020204" pitchFamily="34" charset="-122"/>
                <a:ea typeface="微软雅黑" panose="020B0503020204020204" pitchFamily="34" charset="-122"/>
              </a:rPr>
              <a:t>因特网协议栈没有这两层</a:t>
            </a:r>
            <a:endParaRPr lang="en-US" altLang="ja-JP" sz="2800"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如果需要，这些服务必须在应用程序中实现</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需要吗？</a:t>
            </a:r>
            <a:endParaRPr lang="en-US" altLang="zh-CN" sz="2400" dirty="0">
              <a:latin typeface="微软雅黑" panose="020B0503020204020204" pitchFamily="34" charset="-122"/>
              <a:ea typeface="微软雅黑" panose="020B0503020204020204" pitchFamily="34" charset="-122"/>
            </a:endParaRPr>
          </a:p>
        </p:txBody>
      </p:sp>
      <p:sp>
        <p:nvSpPr>
          <p:cNvPr id="123910" name="Rectangle 6"/>
          <p:cNvSpPr/>
          <p:nvPr/>
        </p:nvSpPr>
        <p:spPr>
          <a:xfrm>
            <a:off x="6391275" y="1774825"/>
            <a:ext cx="1892300" cy="3586163"/>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3911" name="Text Box 7"/>
          <p:cNvSpPr txBox="1"/>
          <p:nvPr/>
        </p:nvSpPr>
        <p:spPr>
          <a:xfrm>
            <a:off x="6348413" y="1946275"/>
            <a:ext cx="1982787" cy="346233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应用层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表示层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会话层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运输层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网络层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数据链路层</a:t>
            </a: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endParaRPr lang="en-US" altLang="zh-CN" sz="2400" dirty="0">
              <a:latin typeface="微软雅黑" panose="020B0503020204020204" pitchFamily="34" charset="-122"/>
              <a:ea typeface="微软雅黑" panose="020B0503020204020204" pitchFamily="34" charset="-122"/>
            </a:endParaRPr>
          </a:p>
          <a:p>
            <a:pPr marL="0" lvl="0" indent="0" algn="ctr">
              <a:lnSpc>
                <a:spcPct val="7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物理层</a:t>
            </a:r>
            <a:endParaRPr lang="en-US" altLang="zh-CN" sz="2400" dirty="0">
              <a:latin typeface="微软雅黑" panose="020B0503020204020204" pitchFamily="34" charset="-122"/>
              <a:ea typeface="微软雅黑" panose="020B0503020204020204" pitchFamily="34" charset="-122"/>
            </a:endParaRPr>
          </a:p>
        </p:txBody>
      </p:sp>
      <p:sp>
        <p:nvSpPr>
          <p:cNvPr id="123912" name="Line 8"/>
          <p:cNvSpPr/>
          <p:nvPr/>
        </p:nvSpPr>
        <p:spPr>
          <a:xfrm>
            <a:off x="6370638" y="2366963"/>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3913" name="Line 9"/>
          <p:cNvSpPr/>
          <p:nvPr/>
        </p:nvSpPr>
        <p:spPr>
          <a:xfrm>
            <a:off x="6384925" y="3343275"/>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3914" name="Line 10"/>
          <p:cNvSpPr/>
          <p:nvPr/>
        </p:nvSpPr>
        <p:spPr>
          <a:xfrm>
            <a:off x="6384925" y="3883025"/>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3915" name="Line 11"/>
          <p:cNvSpPr/>
          <p:nvPr/>
        </p:nvSpPr>
        <p:spPr>
          <a:xfrm>
            <a:off x="6386513" y="4899025"/>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3916" name="Line 12"/>
          <p:cNvSpPr/>
          <p:nvPr/>
        </p:nvSpPr>
        <p:spPr>
          <a:xfrm>
            <a:off x="6370638" y="4416425"/>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123917" name="Line 13"/>
          <p:cNvSpPr/>
          <p:nvPr/>
        </p:nvSpPr>
        <p:spPr>
          <a:xfrm>
            <a:off x="6369050" y="2886075"/>
            <a:ext cx="1885950"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pic>
        <p:nvPicPr>
          <p:cNvPr id="123918" name="Picture 18" descr="underline_base"/>
          <p:cNvPicPr/>
          <p:nvPr/>
        </p:nvPicPr>
        <p:blipFill>
          <a:blip r:embed="rId3"/>
          <a:stretch>
            <a:fillRect/>
          </a:stretch>
        </p:blipFill>
        <p:spPr>
          <a:xfrm>
            <a:off x="490538" y="895350"/>
            <a:ext cx="5988050" cy="184150"/>
          </a:xfrm>
          <a:prstGeom prst="rect">
            <a:avLst/>
          </a:prstGeom>
          <a:noFill/>
          <a:ln w="9525">
            <a:noFill/>
          </a:ln>
        </p:spPr>
      </p:pic>
      <p:sp>
        <p:nvSpPr>
          <p:cNvPr id="123919"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61</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reeform 99"/>
          <p:cNvSpPr/>
          <p:nvPr/>
        </p:nvSpPr>
        <p:spPr>
          <a:xfrm>
            <a:off x="6978650" y="4156075"/>
            <a:ext cx="655638" cy="1135063"/>
          </a:xfrm>
          <a:custGeom>
            <a:avLst/>
            <a:gdLst>
              <a:gd name="txL" fmla="*/ 0 w 413"/>
              <a:gd name="txT" fmla="*/ 0 h 715"/>
              <a:gd name="txR" fmla="*/ 413 w 413"/>
              <a:gd name="txB" fmla="*/ 715 h 715"/>
            </a:gdLst>
            <a:ahLst/>
            <a:cxnLst>
              <a:cxn ang="0">
                <a:pos x="2147483646" y="2147483646"/>
              </a:cxn>
              <a:cxn ang="0">
                <a:pos x="2147483646" y="0"/>
              </a:cxn>
              <a:cxn ang="0">
                <a:pos x="0" y="2147483646"/>
              </a:cxn>
              <a:cxn ang="0">
                <a:pos x="2147483646" y="2147483646"/>
              </a:cxn>
              <a:cxn ang="0">
                <a:pos x="2147483646" y="2147483646"/>
              </a:cxn>
            </a:cxnLst>
            <a:rect l="txL" t="txT" r="txR" b="txB"/>
            <a:pathLst>
              <a:path w="413" h="715">
                <a:moveTo>
                  <a:pt x="413" y="570"/>
                </a:moveTo>
                <a:lnTo>
                  <a:pt x="9" y="0"/>
                </a:lnTo>
                <a:lnTo>
                  <a:pt x="0" y="604"/>
                </a:lnTo>
                <a:lnTo>
                  <a:pt x="397" y="715"/>
                </a:lnTo>
                <a:lnTo>
                  <a:pt x="413" y="570"/>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lstStyle/>
          <a:p>
            <a:endParaRPr lang="zh-CN" altLang="en-US"/>
          </a:p>
        </p:txBody>
      </p:sp>
      <p:grpSp>
        <p:nvGrpSpPr>
          <p:cNvPr id="125955" name="Group 347"/>
          <p:cNvGrpSpPr/>
          <p:nvPr/>
        </p:nvGrpSpPr>
        <p:grpSpPr>
          <a:xfrm>
            <a:off x="7580313" y="4918075"/>
            <a:ext cx="984250" cy="600075"/>
            <a:chOff x="1871277" y="1576300"/>
            <a:chExt cx="1128371" cy="437861"/>
          </a:xfrm>
        </p:grpSpPr>
        <p:sp>
          <p:nvSpPr>
            <p:cNvPr id="146" name="Oval 145"/>
            <p:cNvSpPr>
              <a:spLocks noChangeArrowheads="1"/>
            </p:cNvSpPr>
            <p:nvPr/>
          </p:nvSpPr>
          <p:spPr bwMode="auto">
            <a:xfrm flipV="1">
              <a:off x="1874917" y="1694453"/>
              <a:ext cx="1124731" cy="31970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48" name="Oval 147"/>
            <p:cNvSpPr>
              <a:spLocks noChangeArrowheads="1"/>
            </p:cNvSpPr>
            <p:nvPr/>
          </p:nvSpPr>
          <p:spPr bwMode="auto">
            <a:xfrm flipV="1">
              <a:off x="1871277" y="1576300"/>
              <a:ext cx="1124731" cy="319708"/>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150" name="Freeform 149"/>
            <p:cNvSpPr/>
            <p:nvPr/>
          </p:nvSpPr>
          <p:spPr bwMode="auto">
            <a:xfrm>
              <a:off x="2102410" y="1633060"/>
              <a:ext cx="662463" cy="111203"/>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1" name="Freeform 150"/>
            <p:cNvSpPr/>
            <p:nvPr/>
          </p:nvSpPr>
          <p:spPr bwMode="auto">
            <a:xfrm>
              <a:off x="2537380" y="1728046"/>
              <a:ext cx="243874" cy="973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2" name="Freeform 151"/>
            <p:cNvSpPr/>
            <p:nvPr/>
          </p:nvSpPr>
          <p:spPr bwMode="auto">
            <a:xfrm>
              <a:off x="2089671" y="1730363"/>
              <a:ext cx="242053" cy="973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53" name="Straight Connector 152"/>
            <p:cNvCxnSpPr>
              <a:cxnSpLocks noChangeShapeType="1"/>
              <a:endCxn id="148" idx="2"/>
            </p:cNvCxnSpPr>
            <p:nvPr/>
          </p:nvCxnSpPr>
          <p:spPr bwMode="auto">
            <a:xfrm flipH="1" flipV="1">
              <a:off x="1871277" y="1737313"/>
              <a:ext cx="3640" cy="12278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54" name="Straight Connector 153"/>
            <p:cNvCxnSpPr>
              <a:cxnSpLocks noChangeShapeType="1"/>
            </p:cNvCxnSpPr>
            <p:nvPr/>
          </p:nvCxnSpPr>
          <p:spPr bwMode="auto">
            <a:xfrm flipH="1" flipV="1">
              <a:off x="2996008" y="1734996"/>
              <a:ext cx="3640" cy="122786"/>
            </a:xfrm>
            <a:prstGeom prst="line">
              <a:avLst/>
            </a:prstGeom>
            <a:noFill/>
            <a:ln w="6350">
              <a:solidFill>
                <a:schemeClr val="tx1"/>
              </a:solidFill>
              <a:round/>
            </a:ln>
            <a:effectLst>
              <a:outerShdw blurRad="40005" dist="19939" dir="5400000" algn="tl" rotWithShape="0">
                <a:srgbClr val="808080">
                  <a:alpha val="37999"/>
                </a:srgbClr>
              </a:outerShdw>
            </a:effectLst>
          </p:spPr>
        </p:cxnSp>
      </p:grpSp>
      <p:sp>
        <p:nvSpPr>
          <p:cNvPr id="12595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25957" name="Picture 193" descr="underline_base"/>
          <p:cNvPicPr/>
          <p:nvPr/>
        </p:nvPicPr>
        <p:blipFill>
          <a:blip r:embed="rId3"/>
          <a:stretch>
            <a:fillRect/>
          </a:stretch>
        </p:blipFill>
        <p:spPr>
          <a:xfrm>
            <a:off x="5083175" y="795338"/>
            <a:ext cx="3370263" cy="184150"/>
          </a:xfrm>
          <a:prstGeom prst="rect">
            <a:avLst/>
          </a:prstGeom>
          <a:noFill/>
          <a:ln w="9525">
            <a:noFill/>
          </a:ln>
        </p:spPr>
      </p:pic>
      <p:sp>
        <p:nvSpPr>
          <p:cNvPr id="125958" name="Freeform 3"/>
          <p:cNvSpPr/>
          <p:nvPr/>
        </p:nvSpPr>
        <p:spPr>
          <a:xfrm>
            <a:off x="7129463" y="2246313"/>
            <a:ext cx="638175" cy="852487"/>
          </a:xfrm>
          <a:custGeom>
            <a:avLst/>
            <a:gdLst>
              <a:gd name="txL" fmla="*/ 0 w 402"/>
              <a:gd name="txT" fmla="*/ 0 h 537"/>
              <a:gd name="txR" fmla="*/ 402 w 402"/>
              <a:gd name="txB" fmla="*/ 537 h 537"/>
            </a:gdLst>
            <a:ahLst/>
            <a:cxnLst>
              <a:cxn ang="0">
                <a:pos x="2147483646" y="2147483646"/>
              </a:cxn>
              <a:cxn ang="0">
                <a:pos x="2147483646" y="0"/>
              </a:cxn>
              <a:cxn ang="0">
                <a:pos x="0" y="2147483646"/>
              </a:cxn>
              <a:cxn ang="0">
                <a:pos x="2147483646" y="2147483646"/>
              </a:cxn>
              <a:cxn ang="0">
                <a:pos x="2147483646" y="2147483646"/>
              </a:cxn>
            </a:cxnLst>
            <a:rect l="txL" t="txT" r="txR" b="txB"/>
            <a:pathLst>
              <a:path w="402" h="537">
                <a:moveTo>
                  <a:pt x="402" y="363"/>
                </a:moveTo>
                <a:lnTo>
                  <a:pt x="28" y="0"/>
                </a:lnTo>
                <a:lnTo>
                  <a:pt x="0" y="470"/>
                </a:lnTo>
                <a:lnTo>
                  <a:pt x="242" y="537"/>
                </a:lnTo>
                <a:lnTo>
                  <a:pt x="402" y="363"/>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lstStyle/>
          <a:p>
            <a:endParaRPr lang="zh-CN" altLang="en-US"/>
          </a:p>
        </p:txBody>
      </p:sp>
      <p:grpSp>
        <p:nvGrpSpPr>
          <p:cNvPr id="125959" name="Group 180"/>
          <p:cNvGrpSpPr/>
          <p:nvPr/>
        </p:nvGrpSpPr>
        <p:grpSpPr>
          <a:xfrm>
            <a:off x="7329488" y="2754313"/>
            <a:ext cx="1052512" cy="355600"/>
            <a:chOff x="4410" y="1365"/>
            <a:chExt cx="663" cy="224"/>
          </a:xfrm>
        </p:grpSpPr>
        <p:sp>
          <p:nvSpPr>
            <p:cNvPr id="126086" name="Rectangle 181"/>
            <p:cNvSpPr/>
            <p:nvPr/>
          </p:nvSpPr>
          <p:spPr>
            <a:xfrm>
              <a:off x="4410" y="1500"/>
              <a:ext cx="495" cy="87"/>
            </a:xfrm>
            <a:prstGeom prst="rect">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87" name="AutoShape 182"/>
            <p:cNvSpPr/>
            <p:nvPr/>
          </p:nvSpPr>
          <p:spPr>
            <a:xfrm>
              <a:off x="4410" y="1368"/>
              <a:ext cx="663" cy="135"/>
            </a:xfrm>
            <a:prstGeom prst="parallelogram">
              <a:avLst>
                <a:gd name="adj" fmla="val 122777"/>
              </a:avLst>
            </a:prstGeom>
            <a:gradFill rotWithShape="1">
              <a:gsLst>
                <a:gs pos="0">
                  <a:srgbClr val="009999"/>
                </a:gs>
                <a:gs pos="100000">
                  <a:srgbClr val="FFFFFF"/>
                </a:gs>
              </a:gsLst>
              <a:lin ang="0" scaled="1"/>
              <a:tileRect/>
            </a:gra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88" name="Freeform 183"/>
            <p:cNvSpPr/>
            <p:nvPr/>
          </p:nvSpPr>
          <p:spPr>
            <a:xfrm>
              <a:off x="4904" y="1365"/>
              <a:ext cx="169" cy="224"/>
            </a:xfrm>
            <a:custGeom>
              <a:avLst/>
              <a:gdLst>
                <a:gd name="txL" fmla="*/ 0 w 169"/>
                <a:gd name="txT" fmla="*/ 0 h 224"/>
                <a:gd name="txR" fmla="*/ 169 w 169"/>
                <a:gd name="txB" fmla="*/ 224 h 224"/>
              </a:gdLst>
              <a:ahLst/>
              <a:cxnLst>
                <a:cxn ang="0">
                  <a:pos x="0" y="138"/>
                </a:cxn>
                <a:cxn ang="0">
                  <a:pos x="0" y="224"/>
                </a:cxn>
                <a:cxn ang="0">
                  <a:pos x="169" y="77"/>
                </a:cxn>
                <a:cxn ang="0">
                  <a:pos x="169" y="0"/>
                </a:cxn>
                <a:cxn ang="0">
                  <a:pos x="0" y="138"/>
                </a:cxn>
              </a:cxnLst>
              <a:rect l="txL" t="txT" r="txR" b="txB"/>
              <a:pathLst>
                <a:path w="169" h="224">
                  <a:moveTo>
                    <a:pt x="0" y="138"/>
                  </a:moveTo>
                  <a:lnTo>
                    <a:pt x="0" y="224"/>
                  </a:lnTo>
                  <a:lnTo>
                    <a:pt x="169" y="77"/>
                  </a:lnTo>
                  <a:lnTo>
                    <a:pt x="169" y="0"/>
                  </a:lnTo>
                  <a:lnTo>
                    <a:pt x="0" y="138"/>
                  </a:lnTo>
                  <a:close/>
                </a:path>
              </a:pathLst>
            </a:custGeom>
            <a:solidFill>
              <a:srgbClr val="BBE0E3">
                <a:alpha val="100000"/>
              </a:srgbClr>
            </a:solidFill>
            <a:ln w="63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26089" name="Freeform 184"/>
            <p:cNvSpPr/>
            <p:nvPr/>
          </p:nvSpPr>
          <p:spPr>
            <a:xfrm>
              <a:off x="4475" y="1395"/>
              <a:ext cx="506" cy="80"/>
            </a:xfrm>
            <a:custGeom>
              <a:avLst/>
              <a:gdLst>
                <a:gd name="txL" fmla="*/ 0 w 280"/>
                <a:gd name="txT" fmla="*/ 0 h 63"/>
                <a:gd name="txR" fmla="*/ 280 w 280"/>
                <a:gd name="txB" fmla="*/ 63 h 63"/>
              </a:gdLst>
              <a:ahLst/>
              <a:cxnLst>
                <a:cxn ang="0">
                  <a:pos x="0" y="3688"/>
                </a:cxn>
                <a:cxn ang="0">
                  <a:pos x="868488" y="3587"/>
                </a:cxn>
                <a:cxn ang="0">
                  <a:pos x="5125560" y="0"/>
                </a:cxn>
                <a:cxn ang="0">
                  <a:pos x="6543881" y="0"/>
                </a:cxn>
              </a:cxnLst>
              <a:rect l="txL" t="txT" r="txR" b="txB"/>
              <a:pathLst>
                <a:path w="280" h="63">
                  <a:moveTo>
                    <a:pt x="0" y="63"/>
                  </a:moveTo>
                  <a:lnTo>
                    <a:pt x="37" y="62"/>
                  </a:lnTo>
                  <a:lnTo>
                    <a:pt x="219" y="0"/>
                  </a:lnTo>
                  <a:lnTo>
                    <a:pt x="280" y="0"/>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26090" name="Freeform 185"/>
            <p:cNvSpPr/>
            <p:nvPr/>
          </p:nvSpPr>
          <p:spPr>
            <a:xfrm>
              <a:off x="4593" y="1391"/>
              <a:ext cx="293" cy="93"/>
            </a:xfrm>
            <a:custGeom>
              <a:avLst/>
              <a:gdLst>
                <a:gd name="txL" fmla="*/ 0 w 293"/>
                <a:gd name="txT" fmla="*/ 0 h 93"/>
                <a:gd name="txR" fmla="*/ 293 w 293"/>
                <a:gd name="txB" fmla="*/ 93 h 93"/>
              </a:gdLst>
              <a:ahLst/>
              <a:cxnLst>
                <a:cxn ang="0">
                  <a:pos x="0" y="0"/>
                </a:cxn>
                <a:cxn ang="0">
                  <a:pos x="67" y="1"/>
                </a:cxn>
                <a:cxn ang="0">
                  <a:pos x="195" y="93"/>
                </a:cxn>
                <a:cxn ang="0">
                  <a:pos x="293" y="93"/>
                </a:cxn>
              </a:cxnLst>
              <a:rect l="txL" t="txT" r="txR" b="txB"/>
              <a:pathLst>
                <a:path w="293" h="93">
                  <a:moveTo>
                    <a:pt x="0" y="0"/>
                  </a:moveTo>
                  <a:lnTo>
                    <a:pt x="67" y="1"/>
                  </a:lnTo>
                  <a:lnTo>
                    <a:pt x="195" y="93"/>
                  </a:lnTo>
                  <a:lnTo>
                    <a:pt x="293" y="93"/>
                  </a:lnTo>
                </a:path>
              </a:pathLst>
            </a:custGeom>
            <a:noFill/>
            <a:ln w="19050"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25960" name="Freeform 2"/>
          <p:cNvSpPr/>
          <p:nvPr/>
        </p:nvSpPr>
        <p:spPr>
          <a:xfrm>
            <a:off x="3817938" y="1447800"/>
            <a:ext cx="4048125" cy="3833813"/>
          </a:xfrm>
          <a:custGeom>
            <a:avLst/>
            <a:gdLst>
              <a:gd name="txL" fmla="*/ 0 w 2550"/>
              <a:gd name="txT" fmla="*/ 0 h 2415"/>
              <a:gd name="txR" fmla="*/ 2550 w 2550"/>
              <a:gd name="txB" fmla="*/ 2415 h 2415"/>
            </a:gdLst>
            <a:ahLst/>
            <a:cxnLst>
              <a:cxn ang="0">
                <a:pos x="2147483646" y="0"/>
              </a:cxn>
              <a:cxn ang="0">
                <a:pos x="2147483646" y="0"/>
              </a:cxn>
              <a:cxn ang="0">
                <a:pos x="2147483646" y="2147483646"/>
              </a:cxn>
              <a:cxn ang="0">
                <a:pos x="0" y="2147483646"/>
              </a:cxn>
            </a:cxnLst>
            <a:rect l="txL" t="txT" r="txR" b="txB"/>
            <a:pathLst>
              <a:path w="2550" h="2415">
                <a:moveTo>
                  <a:pt x="592" y="0"/>
                </a:moveTo>
                <a:lnTo>
                  <a:pt x="2544" y="0"/>
                </a:lnTo>
                <a:lnTo>
                  <a:pt x="2550" y="2415"/>
                </a:lnTo>
                <a:lnTo>
                  <a:pt x="0" y="2415"/>
                </a:lnTo>
              </a:path>
            </a:pathLst>
          </a:custGeom>
          <a:noFill/>
          <a:ln w="9525" cap="flat" cmpd="sng">
            <a:solidFill>
              <a:schemeClr val="bg2">
                <a:alpha val="100000"/>
              </a:schemeClr>
            </a:solidFill>
            <a:prstDash val="solid"/>
            <a:round/>
            <a:headEnd type="none" w="med" len="med"/>
            <a:tailEnd type="none" w="med" len="med"/>
          </a:ln>
        </p:spPr>
        <p:txBody>
          <a:bodyPr/>
          <a:lstStyle/>
          <a:p>
            <a:endParaRPr lang="zh-CN" altLang="en-US"/>
          </a:p>
        </p:txBody>
      </p:sp>
      <p:sp>
        <p:nvSpPr>
          <p:cNvPr id="125961" name="Text Box 8"/>
          <p:cNvSpPr txBox="1"/>
          <p:nvPr/>
        </p:nvSpPr>
        <p:spPr>
          <a:xfrm>
            <a:off x="2716213" y="223838"/>
            <a:ext cx="492125"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i="1" dirty="0">
                <a:solidFill>
                  <a:srgbClr val="000099"/>
                </a:solidFill>
                <a:latin typeface="微软雅黑" panose="020B0503020204020204" pitchFamily="34" charset="-122"/>
                <a:ea typeface="微软雅黑" panose="020B0503020204020204" pitchFamily="34" charset="-122"/>
              </a:rPr>
              <a:t>源</a:t>
            </a:r>
            <a:endParaRPr lang="en-US" altLang="zh-CN" sz="2400" i="1" dirty="0">
              <a:solidFill>
                <a:srgbClr val="000099"/>
              </a:solidFill>
              <a:latin typeface="微软雅黑" panose="020B0503020204020204" pitchFamily="34" charset="-122"/>
              <a:ea typeface="微软雅黑" panose="020B0503020204020204" pitchFamily="34" charset="-122"/>
            </a:endParaRPr>
          </a:p>
        </p:txBody>
      </p:sp>
      <p:sp>
        <p:nvSpPr>
          <p:cNvPr id="125962" name="Freeform 10"/>
          <p:cNvSpPr/>
          <p:nvPr/>
        </p:nvSpPr>
        <p:spPr>
          <a:xfrm>
            <a:off x="3868738" y="650875"/>
            <a:ext cx="360362" cy="1577975"/>
          </a:xfrm>
          <a:custGeom>
            <a:avLst/>
            <a:gdLst>
              <a:gd name="txL" fmla="*/ 0 w 267"/>
              <a:gd name="txT" fmla="*/ 0 h 1186"/>
              <a:gd name="txR" fmla="*/ 267 w 267"/>
              <a:gd name="txB" fmla="*/ 1186 h 1186"/>
            </a:gdLst>
            <a:ahLst/>
            <a:cxnLst>
              <a:cxn ang="0">
                <a:pos x="2147483646" y="2147483646"/>
              </a:cxn>
              <a:cxn ang="0">
                <a:pos x="0" y="0"/>
              </a:cxn>
              <a:cxn ang="0">
                <a:pos x="0" y="2147483646"/>
              </a:cxn>
              <a:cxn ang="0">
                <a:pos x="2147483646" y="2147483646"/>
              </a:cxn>
              <a:cxn ang="0">
                <a:pos x="2147483646" y="2147483646"/>
              </a:cxn>
            </a:cxnLst>
            <a:rect l="txL" t="txT" r="txR" b="txB"/>
            <a:pathLst>
              <a:path w="267" h="1186">
                <a:moveTo>
                  <a:pt x="254" y="466"/>
                </a:moveTo>
                <a:lnTo>
                  <a:pt x="0" y="0"/>
                </a:lnTo>
                <a:lnTo>
                  <a:pt x="0" y="1186"/>
                </a:lnTo>
                <a:lnTo>
                  <a:pt x="267" y="652"/>
                </a:lnTo>
                <a:lnTo>
                  <a:pt x="254" y="466"/>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lstStyle/>
          <a:p>
            <a:endParaRPr lang="zh-CN" altLang="en-US"/>
          </a:p>
        </p:txBody>
      </p:sp>
      <p:sp>
        <p:nvSpPr>
          <p:cNvPr id="125963" name="Rectangle 23"/>
          <p:cNvSpPr/>
          <p:nvPr/>
        </p:nvSpPr>
        <p:spPr>
          <a:xfrm>
            <a:off x="2644775" y="660400"/>
            <a:ext cx="1296988" cy="1546225"/>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5964" name="Rectangle 24"/>
          <p:cNvSpPr/>
          <p:nvPr/>
        </p:nvSpPr>
        <p:spPr>
          <a:xfrm>
            <a:off x="2597150" y="7318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5965" name="Line 25"/>
          <p:cNvSpPr/>
          <p:nvPr/>
        </p:nvSpPr>
        <p:spPr>
          <a:xfrm>
            <a:off x="2597150" y="1049338"/>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66" name="Text Box 26"/>
          <p:cNvSpPr txBox="1"/>
          <p:nvPr/>
        </p:nvSpPr>
        <p:spPr>
          <a:xfrm>
            <a:off x="2554288" y="698500"/>
            <a:ext cx="1317625" cy="15938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应用层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传输层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网络层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链路层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物理层</a:t>
            </a:r>
            <a:endParaRPr lang="en-US" altLang="zh-CN" sz="1800" dirty="0">
              <a:latin typeface="微软雅黑" panose="020B0503020204020204" pitchFamily="34" charset="-122"/>
              <a:ea typeface="微软雅黑" panose="020B0503020204020204" pitchFamily="34" charset="-122"/>
            </a:endParaRPr>
          </a:p>
        </p:txBody>
      </p:sp>
      <p:sp>
        <p:nvSpPr>
          <p:cNvPr id="125967" name="Line 27"/>
          <p:cNvSpPr/>
          <p:nvPr/>
        </p:nvSpPr>
        <p:spPr>
          <a:xfrm>
            <a:off x="2605088" y="1370013"/>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68" name="Line 28"/>
          <p:cNvSpPr/>
          <p:nvPr/>
        </p:nvSpPr>
        <p:spPr>
          <a:xfrm>
            <a:off x="2609850" y="1651000"/>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69" name="Line 29"/>
          <p:cNvSpPr/>
          <p:nvPr/>
        </p:nvSpPr>
        <p:spPr>
          <a:xfrm>
            <a:off x="2609850" y="1927225"/>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nvGrpSpPr>
          <p:cNvPr id="5" name="Group 39"/>
          <p:cNvGrpSpPr/>
          <p:nvPr/>
        </p:nvGrpSpPr>
        <p:grpSpPr>
          <a:xfrm>
            <a:off x="1219200" y="1368425"/>
            <a:ext cx="1208088" cy="303213"/>
            <a:chOff x="501" y="1990"/>
            <a:chExt cx="761" cy="191"/>
          </a:xfrm>
        </p:grpSpPr>
        <p:sp>
          <p:nvSpPr>
            <p:cNvPr id="126080" name="Rectangle 40"/>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81" name="Rectangle 41"/>
            <p:cNvSpPr/>
            <p:nvPr/>
          </p:nvSpPr>
          <p:spPr>
            <a:xfrm>
              <a:off x="704"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82" name="Rectangle 42"/>
            <p:cNvSpPr/>
            <p:nvPr/>
          </p:nvSpPr>
          <p:spPr>
            <a:xfrm>
              <a:off x="518"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83" name="Rectangle 43"/>
            <p:cNvSpPr/>
            <p:nvPr/>
          </p:nvSpPr>
          <p:spPr>
            <a:xfrm>
              <a:off x="834" y="1991"/>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84" name="Line 44"/>
            <p:cNvSpPr/>
            <p:nvPr/>
          </p:nvSpPr>
          <p:spPr>
            <a:xfrm>
              <a:off x="688" y="2013"/>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85" name="Line 45"/>
            <p:cNvSpPr/>
            <p:nvPr/>
          </p:nvSpPr>
          <p:spPr>
            <a:xfrm>
              <a:off x="880" y="2010"/>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12645" name="Text Box 5"/>
          <p:cNvSpPr txBox="1"/>
          <p:nvPr/>
        </p:nvSpPr>
        <p:spPr>
          <a:xfrm>
            <a:off x="766763" y="996950"/>
            <a:ext cx="8001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报文段</a:t>
            </a:r>
            <a:endParaRPr lang="en-US" altLang="zh-CN" sz="1600" dirty="0">
              <a:solidFill>
                <a:srgbClr val="CC0000"/>
              </a:solidFill>
              <a:latin typeface="微软雅黑" panose="020B0503020204020204" pitchFamily="34" charset="-122"/>
              <a:ea typeface="微软雅黑" panose="020B0503020204020204" pitchFamily="34" charset="-122"/>
            </a:endParaRPr>
          </a:p>
        </p:txBody>
      </p:sp>
      <p:grpSp>
        <p:nvGrpSpPr>
          <p:cNvPr id="6" name="Group 178"/>
          <p:cNvGrpSpPr/>
          <p:nvPr/>
        </p:nvGrpSpPr>
        <p:grpSpPr>
          <a:xfrm>
            <a:off x="1533525" y="1033463"/>
            <a:ext cx="301625" cy="292100"/>
            <a:chOff x="1962" y="2058"/>
            <a:chExt cx="190" cy="184"/>
          </a:xfrm>
        </p:grpSpPr>
        <p:sp>
          <p:nvSpPr>
            <p:cNvPr id="126078" name="Rectangle 47"/>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79" name="Rectangle 48"/>
            <p:cNvSpPr/>
            <p:nvPr/>
          </p:nvSpPr>
          <p:spPr>
            <a:xfrm>
              <a:off x="1965" y="2058"/>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grpSp>
      <p:sp>
        <p:nvSpPr>
          <p:cNvPr id="112644" name="Text Box 4"/>
          <p:cNvSpPr txBox="1"/>
          <p:nvPr/>
        </p:nvSpPr>
        <p:spPr>
          <a:xfrm>
            <a:off x="519113" y="1336675"/>
            <a:ext cx="800100"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数据报</a:t>
            </a:r>
            <a:endParaRPr lang="en-US" altLang="zh-CN" sz="1600" dirty="0">
              <a:solidFill>
                <a:srgbClr val="CC0000"/>
              </a:solidFill>
              <a:latin typeface="微软雅黑" panose="020B0503020204020204" pitchFamily="34" charset="-122"/>
              <a:ea typeface="微软雅黑" panose="020B0503020204020204" pitchFamily="34" charset="-122"/>
            </a:endParaRPr>
          </a:p>
        </p:txBody>
      </p:sp>
      <p:sp>
        <p:nvSpPr>
          <p:cNvPr id="125974" name="Text Box 54"/>
          <p:cNvSpPr txBox="1"/>
          <p:nvPr/>
        </p:nvSpPr>
        <p:spPr>
          <a:xfrm>
            <a:off x="1547813" y="4157663"/>
            <a:ext cx="954087" cy="40005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000" i="1" dirty="0">
                <a:solidFill>
                  <a:srgbClr val="000099"/>
                </a:solidFill>
                <a:latin typeface="微软雅黑" panose="020B0503020204020204" pitchFamily="34" charset="-122"/>
                <a:ea typeface="微软雅黑" panose="020B0503020204020204" pitchFamily="34" charset="-122"/>
              </a:rPr>
              <a:t>目的地</a:t>
            </a:r>
            <a:endParaRPr lang="en-US" altLang="zh-CN" sz="2000" i="1" dirty="0">
              <a:solidFill>
                <a:srgbClr val="000099"/>
              </a:solidFill>
              <a:latin typeface="微软雅黑" panose="020B0503020204020204" pitchFamily="34" charset="-122"/>
              <a:ea typeface="微软雅黑" panose="020B0503020204020204" pitchFamily="34" charset="-122"/>
            </a:endParaRPr>
          </a:p>
        </p:txBody>
      </p:sp>
      <p:sp>
        <p:nvSpPr>
          <p:cNvPr id="125975" name="Freeform 56"/>
          <p:cNvSpPr/>
          <p:nvPr/>
        </p:nvSpPr>
        <p:spPr>
          <a:xfrm>
            <a:off x="2979738" y="4540250"/>
            <a:ext cx="360362" cy="1577975"/>
          </a:xfrm>
          <a:custGeom>
            <a:avLst/>
            <a:gdLst>
              <a:gd name="txL" fmla="*/ 0 w 267"/>
              <a:gd name="txT" fmla="*/ 0 h 1186"/>
              <a:gd name="txR" fmla="*/ 267 w 267"/>
              <a:gd name="txB" fmla="*/ 1186 h 1186"/>
            </a:gdLst>
            <a:ahLst/>
            <a:cxnLst>
              <a:cxn ang="0">
                <a:pos x="2147483646" y="2147483646"/>
              </a:cxn>
              <a:cxn ang="0">
                <a:pos x="0" y="0"/>
              </a:cxn>
              <a:cxn ang="0">
                <a:pos x="0" y="2147483646"/>
              </a:cxn>
              <a:cxn ang="0">
                <a:pos x="2147483646" y="2147483646"/>
              </a:cxn>
              <a:cxn ang="0">
                <a:pos x="2147483646" y="2147483646"/>
              </a:cxn>
            </a:cxnLst>
            <a:rect l="txL" t="txT" r="txR" b="txB"/>
            <a:pathLst>
              <a:path w="267" h="1186">
                <a:moveTo>
                  <a:pt x="254" y="466"/>
                </a:moveTo>
                <a:lnTo>
                  <a:pt x="0" y="0"/>
                </a:lnTo>
                <a:lnTo>
                  <a:pt x="0" y="1186"/>
                </a:lnTo>
                <a:lnTo>
                  <a:pt x="267" y="652"/>
                </a:lnTo>
                <a:lnTo>
                  <a:pt x="254" y="466"/>
                </a:lnTo>
                <a:close/>
              </a:path>
            </a:pathLst>
          </a:custGeom>
          <a:gradFill rotWithShape="1">
            <a:gsLst>
              <a:gs pos="0">
                <a:schemeClr val="accent2">
                  <a:alpha val="100000"/>
                </a:schemeClr>
              </a:gs>
              <a:gs pos="100000">
                <a:schemeClr val="bg1">
                  <a:alpha val="100000"/>
                </a:schemeClr>
              </a:gs>
            </a:gsLst>
            <a:lin ang="0" scaled="1"/>
            <a:tileRect/>
          </a:gradFill>
          <a:ln w="9525">
            <a:noFill/>
          </a:ln>
        </p:spPr>
        <p:txBody>
          <a:bodyPr/>
          <a:lstStyle/>
          <a:p>
            <a:endParaRPr lang="zh-CN" altLang="en-US"/>
          </a:p>
        </p:txBody>
      </p:sp>
      <p:sp>
        <p:nvSpPr>
          <p:cNvPr id="125976" name="Rectangle 57"/>
          <p:cNvSpPr/>
          <p:nvPr/>
        </p:nvSpPr>
        <p:spPr>
          <a:xfrm>
            <a:off x="1755775" y="4546600"/>
            <a:ext cx="1296988" cy="1546225"/>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5977" name="Rectangle 58"/>
          <p:cNvSpPr/>
          <p:nvPr/>
        </p:nvSpPr>
        <p:spPr>
          <a:xfrm>
            <a:off x="1708150" y="4618038"/>
            <a:ext cx="1273175" cy="15367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5978" name="Line 59"/>
          <p:cNvSpPr/>
          <p:nvPr/>
        </p:nvSpPr>
        <p:spPr>
          <a:xfrm>
            <a:off x="1708150" y="4935538"/>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79" name="Text Box 60"/>
          <p:cNvSpPr txBox="1"/>
          <p:nvPr/>
        </p:nvSpPr>
        <p:spPr>
          <a:xfrm>
            <a:off x="1665288" y="4584700"/>
            <a:ext cx="1317625" cy="1593850"/>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应用层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传输层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网络层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链路层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物理层</a:t>
            </a:r>
            <a:endParaRPr lang="en-US" altLang="zh-CN" sz="1800" dirty="0">
              <a:latin typeface="微软雅黑" panose="020B0503020204020204" pitchFamily="34" charset="-122"/>
              <a:ea typeface="微软雅黑" panose="020B0503020204020204" pitchFamily="34" charset="-122"/>
            </a:endParaRPr>
          </a:p>
        </p:txBody>
      </p:sp>
      <p:sp>
        <p:nvSpPr>
          <p:cNvPr id="125980" name="Line 61"/>
          <p:cNvSpPr/>
          <p:nvPr/>
        </p:nvSpPr>
        <p:spPr>
          <a:xfrm>
            <a:off x="1716088" y="5256213"/>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81" name="Line 62"/>
          <p:cNvSpPr/>
          <p:nvPr/>
        </p:nvSpPr>
        <p:spPr>
          <a:xfrm>
            <a:off x="1720850" y="5537200"/>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5982" name="Line 63"/>
          <p:cNvSpPr/>
          <p:nvPr/>
        </p:nvSpPr>
        <p:spPr>
          <a:xfrm>
            <a:off x="1720850" y="5813425"/>
            <a:ext cx="1263650" cy="3175"/>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nvGrpSpPr>
          <p:cNvPr id="3" name="Group 2"/>
          <p:cNvGrpSpPr/>
          <p:nvPr/>
        </p:nvGrpSpPr>
        <p:grpSpPr>
          <a:xfrm>
            <a:off x="152400" y="4610100"/>
            <a:ext cx="1479550" cy="1220788"/>
            <a:chOff x="152400" y="4610100"/>
            <a:chExt cx="1479550" cy="1220788"/>
          </a:xfrm>
        </p:grpSpPr>
        <p:grpSp>
          <p:nvGrpSpPr>
            <p:cNvPr id="126054" name="Group 64"/>
            <p:cNvGrpSpPr/>
            <p:nvPr/>
          </p:nvGrpSpPr>
          <p:grpSpPr>
            <a:xfrm>
              <a:off x="152400" y="5527675"/>
              <a:ext cx="1479550" cy="303213"/>
              <a:chOff x="332" y="2224"/>
              <a:chExt cx="932" cy="191"/>
            </a:xfrm>
          </p:grpSpPr>
          <p:sp>
            <p:nvSpPr>
              <p:cNvPr id="126070" name="Rectangle 65"/>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71" name="Rectangle 66"/>
              <p:cNvSpPr/>
              <p:nvPr/>
            </p:nvSpPr>
            <p:spPr>
              <a:xfrm>
                <a:off x="706"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72" name="Rectangle 67"/>
              <p:cNvSpPr/>
              <p:nvPr/>
            </p:nvSpPr>
            <p:spPr>
              <a:xfrm>
                <a:off x="520"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73" name="Rectangle 68"/>
              <p:cNvSpPr/>
              <p:nvPr/>
            </p:nvSpPr>
            <p:spPr>
              <a:xfrm>
                <a:off x="332"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l</a:t>
                </a:r>
              </a:p>
            </p:txBody>
          </p:sp>
          <p:sp>
            <p:nvSpPr>
              <p:cNvPr id="126074" name="Rectangle 69"/>
              <p:cNvSpPr/>
              <p:nvPr/>
            </p:nvSpPr>
            <p:spPr>
              <a:xfrm>
                <a:off x="836" y="2225"/>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75" name="Line 70"/>
              <p:cNvSpPr/>
              <p:nvPr/>
            </p:nvSpPr>
            <p:spPr>
              <a:xfrm>
                <a:off x="510" y="2241"/>
                <a:ext cx="0" cy="16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76" name="Line 71"/>
              <p:cNvSpPr/>
              <p:nvPr/>
            </p:nvSpPr>
            <p:spPr>
              <a:xfrm>
                <a:off x="690" y="2247"/>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77" name="Line 72"/>
              <p:cNvSpPr/>
              <p:nvPr/>
            </p:nvSpPr>
            <p:spPr>
              <a:xfrm>
                <a:off x="882" y="2244"/>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26055" name="Group 73"/>
            <p:cNvGrpSpPr/>
            <p:nvPr/>
          </p:nvGrpSpPr>
          <p:grpSpPr>
            <a:xfrm>
              <a:off x="420688" y="5229225"/>
              <a:ext cx="1208087" cy="303213"/>
              <a:chOff x="501" y="1990"/>
              <a:chExt cx="761" cy="191"/>
            </a:xfrm>
          </p:grpSpPr>
          <p:sp>
            <p:nvSpPr>
              <p:cNvPr id="126064" name="Rectangle 74"/>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65" name="Rectangle 75"/>
              <p:cNvSpPr/>
              <p:nvPr/>
            </p:nvSpPr>
            <p:spPr>
              <a:xfrm>
                <a:off x="704"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66" name="Rectangle 76"/>
              <p:cNvSpPr/>
              <p:nvPr/>
            </p:nvSpPr>
            <p:spPr>
              <a:xfrm>
                <a:off x="518"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67" name="Rectangle 77"/>
              <p:cNvSpPr/>
              <p:nvPr/>
            </p:nvSpPr>
            <p:spPr>
              <a:xfrm>
                <a:off x="834" y="1991"/>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68" name="Line 78"/>
              <p:cNvSpPr/>
              <p:nvPr/>
            </p:nvSpPr>
            <p:spPr>
              <a:xfrm>
                <a:off x="688" y="2013"/>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69" name="Line 79"/>
              <p:cNvSpPr/>
              <p:nvPr/>
            </p:nvSpPr>
            <p:spPr>
              <a:xfrm>
                <a:off x="880" y="2010"/>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26056" name="Group 80"/>
            <p:cNvGrpSpPr/>
            <p:nvPr/>
          </p:nvGrpSpPr>
          <p:grpSpPr>
            <a:xfrm>
              <a:off x="723900" y="4921250"/>
              <a:ext cx="890588" cy="303213"/>
              <a:chOff x="645" y="1734"/>
              <a:chExt cx="561" cy="191"/>
            </a:xfrm>
          </p:grpSpPr>
          <p:sp>
            <p:nvSpPr>
              <p:cNvPr id="126060" name="Rectangle 81"/>
              <p:cNvSpPr/>
              <p:nvPr/>
            </p:nvSpPr>
            <p:spPr>
              <a:xfrm>
                <a:off x="645" y="1751"/>
                <a:ext cx="4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61" name="Rectangle 82"/>
              <p:cNvSpPr/>
              <p:nvPr/>
            </p:nvSpPr>
            <p:spPr>
              <a:xfrm>
                <a:off x="648" y="173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62" name="Rectangle 83"/>
              <p:cNvSpPr/>
              <p:nvPr/>
            </p:nvSpPr>
            <p:spPr>
              <a:xfrm>
                <a:off x="778" y="1735"/>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63" name="Line 84"/>
              <p:cNvSpPr/>
              <p:nvPr/>
            </p:nvSpPr>
            <p:spPr>
              <a:xfrm>
                <a:off x="824" y="1754"/>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26057" name="Group 85"/>
            <p:cNvGrpSpPr/>
            <p:nvPr/>
          </p:nvGrpSpPr>
          <p:grpSpPr>
            <a:xfrm>
              <a:off x="930275" y="4610100"/>
              <a:ext cx="679450" cy="301625"/>
              <a:chOff x="780" y="1553"/>
              <a:chExt cx="428" cy="190"/>
            </a:xfrm>
          </p:grpSpPr>
          <p:sp>
            <p:nvSpPr>
              <p:cNvPr id="126058" name="Rectangle 86"/>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59" name="Rectangle 87"/>
              <p:cNvSpPr/>
              <p:nvPr/>
            </p:nvSpPr>
            <p:spPr>
              <a:xfrm>
                <a:off x="780" y="1553"/>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grpSp>
      </p:grpSp>
      <p:grpSp>
        <p:nvGrpSpPr>
          <p:cNvPr id="125984" name="Group 88"/>
          <p:cNvGrpSpPr/>
          <p:nvPr/>
        </p:nvGrpSpPr>
        <p:grpSpPr>
          <a:xfrm>
            <a:off x="5654675" y="4164013"/>
            <a:ext cx="1387475" cy="1035050"/>
            <a:chOff x="3601" y="168"/>
            <a:chExt cx="874" cy="652"/>
          </a:xfrm>
        </p:grpSpPr>
        <p:sp>
          <p:nvSpPr>
            <p:cNvPr id="126049" name="Rectangle 89"/>
            <p:cNvSpPr/>
            <p:nvPr/>
          </p:nvSpPr>
          <p:spPr>
            <a:xfrm>
              <a:off x="3658" y="168"/>
              <a:ext cx="817" cy="596"/>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50" name="Rectangle 90"/>
            <p:cNvSpPr/>
            <p:nvPr/>
          </p:nvSpPr>
          <p:spPr>
            <a:xfrm>
              <a:off x="3628" y="213"/>
              <a:ext cx="802" cy="596"/>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51" name="Line 91"/>
            <p:cNvSpPr/>
            <p:nvPr/>
          </p:nvSpPr>
          <p:spPr>
            <a:xfrm>
              <a:off x="3628" y="413"/>
              <a:ext cx="796"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6052" name="Text Box 92"/>
            <p:cNvSpPr txBox="1"/>
            <p:nvPr/>
          </p:nvSpPr>
          <p:spPr>
            <a:xfrm>
              <a:off x="3601" y="192"/>
              <a:ext cx="830" cy="62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网络层链路层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物理层</a:t>
              </a:r>
              <a:endParaRPr lang="en-US" altLang="zh-CN" sz="1800" dirty="0">
                <a:latin typeface="微软雅黑" panose="020B0503020204020204" pitchFamily="34" charset="-122"/>
                <a:ea typeface="微软雅黑" panose="020B0503020204020204" pitchFamily="34" charset="-122"/>
              </a:endParaRPr>
            </a:p>
          </p:txBody>
        </p:sp>
        <p:sp>
          <p:nvSpPr>
            <p:cNvPr id="126053" name="Line 93"/>
            <p:cNvSpPr/>
            <p:nvPr/>
          </p:nvSpPr>
          <p:spPr>
            <a:xfrm>
              <a:off x="3633" y="615"/>
              <a:ext cx="796"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grpSp>
      <p:grpSp>
        <p:nvGrpSpPr>
          <p:cNvPr id="125985" name="Group 94"/>
          <p:cNvGrpSpPr/>
          <p:nvPr/>
        </p:nvGrpSpPr>
        <p:grpSpPr>
          <a:xfrm>
            <a:off x="5821363" y="2271713"/>
            <a:ext cx="1387475" cy="733425"/>
            <a:chOff x="4696" y="597"/>
            <a:chExt cx="874" cy="462"/>
          </a:xfrm>
        </p:grpSpPr>
        <p:sp>
          <p:nvSpPr>
            <p:cNvPr id="126045" name="Rectangle 95"/>
            <p:cNvSpPr/>
            <p:nvPr/>
          </p:nvSpPr>
          <p:spPr>
            <a:xfrm>
              <a:off x="4753" y="597"/>
              <a:ext cx="817" cy="416"/>
            </a:xfrm>
            <a:prstGeom prst="rect">
              <a:avLst/>
            </a:prstGeom>
            <a:solidFill>
              <a:srgbClr val="000099"/>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46" name="Rectangle 96"/>
            <p:cNvSpPr/>
            <p:nvPr/>
          </p:nvSpPr>
          <p:spPr>
            <a:xfrm>
              <a:off x="4723" y="642"/>
              <a:ext cx="802" cy="413"/>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47" name="Line 97"/>
            <p:cNvSpPr/>
            <p:nvPr/>
          </p:nvSpPr>
          <p:spPr>
            <a:xfrm>
              <a:off x="4723" y="842"/>
              <a:ext cx="796" cy="2"/>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126048" name="Text Box 98"/>
            <p:cNvSpPr txBox="1"/>
            <p:nvPr/>
          </p:nvSpPr>
          <p:spPr>
            <a:xfrm>
              <a:off x="4696" y="621"/>
              <a:ext cx="830" cy="43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链路层</a:t>
              </a:r>
            </a:p>
            <a:p>
              <a:pPr marL="0" lvl="0" indent="0" algn="ctr">
                <a:lnSpc>
                  <a:spcPct val="11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物理层</a:t>
              </a:r>
              <a:endParaRPr lang="en-US" altLang="zh-CN" sz="1800" dirty="0">
                <a:latin typeface="微软雅黑" panose="020B0503020204020204" pitchFamily="34" charset="-122"/>
                <a:ea typeface="微软雅黑" panose="020B0503020204020204" pitchFamily="34" charset="-122"/>
              </a:endParaRPr>
            </a:p>
          </p:txBody>
        </p:sp>
      </p:grpSp>
      <p:sp>
        <p:nvSpPr>
          <p:cNvPr id="125986" name="Freeform 114"/>
          <p:cNvSpPr/>
          <p:nvPr/>
        </p:nvSpPr>
        <p:spPr>
          <a:xfrm>
            <a:off x="1828800" y="533400"/>
            <a:ext cx="5264150" cy="5494338"/>
          </a:xfrm>
          <a:custGeom>
            <a:avLst/>
            <a:gdLst>
              <a:gd name="txL" fmla="*/ 0 w 3316"/>
              <a:gd name="txT" fmla="*/ 0 h 3461"/>
              <a:gd name="txR" fmla="*/ 3316 w 3316"/>
              <a:gd name="txB" fmla="*/ 3461 h 3461"/>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txL" t="txT" r="txR" b="txB"/>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cap="flat" cmpd="sng">
            <a:solidFill>
              <a:srgbClr val="CC0000">
                <a:alpha val="100000"/>
              </a:srgbClr>
            </a:solidFill>
            <a:prstDash val="solid"/>
            <a:round/>
            <a:headEnd type="none" w="med" len="med"/>
            <a:tailEnd type="triangle" w="med" len="med"/>
          </a:ln>
        </p:spPr>
        <p:txBody>
          <a:bodyPr/>
          <a:lstStyle/>
          <a:p>
            <a:endParaRPr lang="zh-CN" altLang="en-US"/>
          </a:p>
        </p:txBody>
      </p:sp>
      <p:grpSp>
        <p:nvGrpSpPr>
          <p:cNvPr id="2" name="Group 1"/>
          <p:cNvGrpSpPr/>
          <p:nvPr/>
        </p:nvGrpSpPr>
        <p:grpSpPr>
          <a:xfrm>
            <a:off x="4238625" y="4240213"/>
            <a:ext cx="1479550" cy="609600"/>
            <a:chOff x="4238625" y="4240213"/>
            <a:chExt cx="1479550" cy="609600"/>
          </a:xfrm>
        </p:grpSpPr>
        <p:grpSp>
          <p:nvGrpSpPr>
            <p:cNvPr id="126029" name="Group 115"/>
            <p:cNvGrpSpPr/>
            <p:nvPr/>
          </p:nvGrpSpPr>
          <p:grpSpPr>
            <a:xfrm>
              <a:off x="4238625" y="4546600"/>
              <a:ext cx="1479550" cy="303213"/>
              <a:chOff x="332" y="2224"/>
              <a:chExt cx="932" cy="191"/>
            </a:xfrm>
          </p:grpSpPr>
          <p:sp>
            <p:nvSpPr>
              <p:cNvPr id="126037" name="Rectangle 116"/>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38" name="Rectangle 117"/>
              <p:cNvSpPr/>
              <p:nvPr/>
            </p:nvSpPr>
            <p:spPr>
              <a:xfrm>
                <a:off x="706"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39" name="Rectangle 118"/>
              <p:cNvSpPr/>
              <p:nvPr/>
            </p:nvSpPr>
            <p:spPr>
              <a:xfrm>
                <a:off x="520"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40" name="Rectangle 119"/>
              <p:cNvSpPr/>
              <p:nvPr/>
            </p:nvSpPr>
            <p:spPr>
              <a:xfrm>
                <a:off x="332"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l</a:t>
                </a:r>
              </a:p>
            </p:txBody>
          </p:sp>
          <p:sp>
            <p:nvSpPr>
              <p:cNvPr id="126041" name="Rectangle 120"/>
              <p:cNvSpPr/>
              <p:nvPr/>
            </p:nvSpPr>
            <p:spPr>
              <a:xfrm>
                <a:off x="836" y="2225"/>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42" name="Line 121"/>
              <p:cNvSpPr/>
              <p:nvPr/>
            </p:nvSpPr>
            <p:spPr>
              <a:xfrm>
                <a:off x="510" y="2241"/>
                <a:ext cx="0" cy="16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43" name="Line 122"/>
              <p:cNvSpPr/>
              <p:nvPr/>
            </p:nvSpPr>
            <p:spPr>
              <a:xfrm>
                <a:off x="690" y="2247"/>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44" name="Line 123"/>
              <p:cNvSpPr/>
              <p:nvPr/>
            </p:nvSpPr>
            <p:spPr>
              <a:xfrm>
                <a:off x="882" y="2244"/>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26030" name="Group 124"/>
            <p:cNvGrpSpPr/>
            <p:nvPr/>
          </p:nvGrpSpPr>
          <p:grpSpPr>
            <a:xfrm>
              <a:off x="4497388" y="4240213"/>
              <a:ext cx="1208087" cy="303212"/>
              <a:chOff x="501" y="1990"/>
              <a:chExt cx="761" cy="191"/>
            </a:xfrm>
          </p:grpSpPr>
          <p:sp>
            <p:nvSpPr>
              <p:cNvPr id="126031" name="Rectangle 125"/>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32" name="Rectangle 126"/>
              <p:cNvSpPr/>
              <p:nvPr/>
            </p:nvSpPr>
            <p:spPr>
              <a:xfrm>
                <a:off x="704"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33" name="Rectangle 127"/>
              <p:cNvSpPr/>
              <p:nvPr/>
            </p:nvSpPr>
            <p:spPr>
              <a:xfrm>
                <a:off x="518"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34" name="Rectangle 128"/>
              <p:cNvSpPr/>
              <p:nvPr/>
            </p:nvSpPr>
            <p:spPr>
              <a:xfrm>
                <a:off x="834" y="1991"/>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35" name="Line 129"/>
              <p:cNvSpPr/>
              <p:nvPr/>
            </p:nvSpPr>
            <p:spPr>
              <a:xfrm>
                <a:off x="688" y="2013"/>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36" name="Line 130"/>
              <p:cNvSpPr/>
              <p:nvPr/>
            </p:nvSpPr>
            <p:spPr>
              <a:xfrm>
                <a:off x="880" y="2010"/>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grpSp>
        <p:nvGrpSpPr>
          <p:cNvPr id="15" name="Group 140"/>
          <p:cNvGrpSpPr/>
          <p:nvPr/>
        </p:nvGrpSpPr>
        <p:grpSpPr>
          <a:xfrm>
            <a:off x="7269163" y="4606925"/>
            <a:ext cx="1208087" cy="303213"/>
            <a:chOff x="501" y="1990"/>
            <a:chExt cx="761" cy="191"/>
          </a:xfrm>
        </p:grpSpPr>
        <p:sp>
          <p:nvSpPr>
            <p:cNvPr id="126023" name="Rectangle 141"/>
            <p:cNvSpPr/>
            <p:nvPr/>
          </p:nvSpPr>
          <p:spPr>
            <a:xfrm>
              <a:off x="501" y="2007"/>
              <a:ext cx="68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24" name="Rectangle 142"/>
            <p:cNvSpPr/>
            <p:nvPr/>
          </p:nvSpPr>
          <p:spPr>
            <a:xfrm>
              <a:off x="704"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25" name="Rectangle 143"/>
            <p:cNvSpPr/>
            <p:nvPr/>
          </p:nvSpPr>
          <p:spPr>
            <a:xfrm>
              <a:off x="518" y="1990"/>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26" name="Rectangle 144"/>
            <p:cNvSpPr/>
            <p:nvPr/>
          </p:nvSpPr>
          <p:spPr>
            <a:xfrm>
              <a:off x="834" y="1991"/>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27" name="Line 145"/>
            <p:cNvSpPr/>
            <p:nvPr/>
          </p:nvSpPr>
          <p:spPr>
            <a:xfrm>
              <a:off x="688" y="2013"/>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28" name="Line 146"/>
            <p:cNvSpPr/>
            <p:nvPr/>
          </p:nvSpPr>
          <p:spPr>
            <a:xfrm>
              <a:off x="880" y="2010"/>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16" name="Group 156"/>
          <p:cNvGrpSpPr/>
          <p:nvPr/>
        </p:nvGrpSpPr>
        <p:grpSpPr>
          <a:xfrm>
            <a:off x="938213" y="1665288"/>
            <a:ext cx="1479550" cy="303212"/>
            <a:chOff x="332" y="2224"/>
            <a:chExt cx="932" cy="191"/>
          </a:xfrm>
        </p:grpSpPr>
        <p:sp>
          <p:nvSpPr>
            <p:cNvPr id="126015" name="Rectangle 157"/>
            <p:cNvSpPr/>
            <p:nvPr/>
          </p:nvSpPr>
          <p:spPr>
            <a:xfrm>
              <a:off x="345" y="2241"/>
              <a:ext cx="840"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16" name="Rectangle 158"/>
            <p:cNvSpPr/>
            <p:nvPr/>
          </p:nvSpPr>
          <p:spPr>
            <a:xfrm>
              <a:off x="706"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sp>
          <p:nvSpPr>
            <p:cNvPr id="126017" name="Rectangle 159"/>
            <p:cNvSpPr/>
            <p:nvPr/>
          </p:nvSpPr>
          <p:spPr>
            <a:xfrm>
              <a:off x="520"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sp>
          <p:nvSpPr>
            <p:cNvPr id="126018" name="Rectangle 160"/>
            <p:cNvSpPr/>
            <p:nvPr/>
          </p:nvSpPr>
          <p:spPr>
            <a:xfrm>
              <a:off x="332" y="2224"/>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l</a:t>
              </a:r>
            </a:p>
          </p:txBody>
        </p:sp>
        <p:sp>
          <p:nvSpPr>
            <p:cNvPr id="126019" name="Rectangle 161"/>
            <p:cNvSpPr/>
            <p:nvPr/>
          </p:nvSpPr>
          <p:spPr>
            <a:xfrm>
              <a:off x="836" y="2225"/>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sp>
          <p:nvSpPr>
            <p:cNvPr id="126020" name="Line 162"/>
            <p:cNvSpPr/>
            <p:nvPr/>
          </p:nvSpPr>
          <p:spPr>
            <a:xfrm>
              <a:off x="510" y="2241"/>
              <a:ext cx="0" cy="16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21" name="Line 163"/>
            <p:cNvSpPr/>
            <p:nvPr/>
          </p:nvSpPr>
          <p:spPr>
            <a:xfrm>
              <a:off x="690" y="2247"/>
              <a:ext cx="0" cy="15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126022" name="Line 164"/>
            <p:cNvSpPr/>
            <p:nvPr/>
          </p:nvSpPr>
          <p:spPr>
            <a:xfrm>
              <a:off x="882" y="2244"/>
              <a:ext cx="0" cy="156"/>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125990" name="Text Box 166"/>
          <p:cNvSpPr txBox="1"/>
          <p:nvPr/>
        </p:nvSpPr>
        <p:spPr>
          <a:xfrm>
            <a:off x="7921625" y="5411788"/>
            <a:ext cx="909638" cy="36988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800" b="1" dirty="0">
                <a:latin typeface="微软雅黑" panose="020B0503020204020204" pitchFamily="34" charset="-122"/>
                <a:ea typeface="微软雅黑" panose="020B0503020204020204" pitchFamily="34" charset="-122"/>
              </a:rPr>
              <a:t>路由器</a:t>
            </a:r>
            <a:endParaRPr lang="en-US" altLang="zh-CN" sz="1800" b="1" dirty="0">
              <a:latin typeface="微软雅黑" panose="020B0503020204020204" pitchFamily="34" charset="-122"/>
              <a:ea typeface="微软雅黑" panose="020B0503020204020204" pitchFamily="34" charset="-122"/>
            </a:endParaRPr>
          </a:p>
        </p:txBody>
      </p:sp>
      <p:sp>
        <p:nvSpPr>
          <p:cNvPr id="125991" name="Text Box 167"/>
          <p:cNvSpPr txBox="1"/>
          <p:nvPr/>
        </p:nvSpPr>
        <p:spPr>
          <a:xfrm>
            <a:off x="7432675" y="3098800"/>
            <a:ext cx="1606550" cy="369888"/>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1800" b="1" dirty="0">
                <a:latin typeface="微软雅黑" panose="020B0503020204020204" pitchFamily="34" charset="-122"/>
                <a:ea typeface="微软雅黑" panose="020B0503020204020204" pitchFamily="34" charset="-122"/>
              </a:rPr>
              <a:t>链路层交换机</a:t>
            </a:r>
            <a:endParaRPr lang="en-US" altLang="zh-CN" sz="1800" b="1" dirty="0">
              <a:latin typeface="微软雅黑" panose="020B0503020204020204" pitchFamily="34" charset="-122"/>
              <a:ea typeface="微软雅黑" panose="020B0503020204020204" pitchFamily="34" charset="-122"/>
            </a:endParaRPr>
          </a:p>
        </p:txBody>
      </p:sp>
      <p:sp>
        <p:nvSpPr>
          <p:cNvPr id="125992" name="Rectangle 168"/>
          <p:cNvSpPr>
            <a:spLocks noGrp="1"/>
          </p:cNvSpPr>
          <p:nvPr>
            <p:ph type="title" idx="4294967295"/>
          </p:nvPr>
        </p:nvSpPr>
        <p:spPr>
          <a:xfrm>
            <a:off x="5008563" y="0"/>
            <a:ext cx="3805237"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 封装</a:t>
            </a:r>
            <a:endParaRPr lang="en-US" altLang="zh-CN" dirty="0">
              <a:latin typeface="微软雅黑" panose="020B0503020204020204" pitchFamily="34" charset="-122"/>
              <a:ea typeface="微软雅黑" panose="020B0503020204020204" pitchFamily="34" charset="-122"/>
            </a:endParaRPr>
          </a:p>
        </p:txBody>
      </p:sp>
      <p:sp>
        <p:nvSpPr>
          <p:cNvPr id="112814" name="Text Box 174"/>
          <p:cNvSpPr txBox="1"/>
          <p:nvPr/>
        </p:nvSpPr>
        <p:spPr>
          <a:xfrm>
            <a:off x="1074738" y="692150"/>
            <a:ext cx="595312" cy="338138"/>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报文</a:t>
            </a:r>
            <a:endParaRPr lang="en-US" altLang="zh-CN" sz="1600" dirty="0">
              <a:solidFill>
                <a:srgbClr val="CC0000"/>
              </a:solidFill>
              <a:latin typeface="微软雅黑" panose="020B0503020204020204" pitchFamily="34" charset="-122"/>
              <a:ea typeface="微软雅黑" panose="020B0503020204020204" pitchFamily="34" charset="-122"/>
            </a:endParaRPr>
          </a:p>
        </p:txBody>
      </p:sp>
      <p:grpSp>
        <p:nvGrpSpPr>
          <p:cNvPr id="17" name="Group 175"/>
          <p:cNvGrpSpPr/>
          <p:nvPr/>
        </p:nvGrpSpPr>
        <p:grpSpPr>
          <a:xfrm>
            <a:off x="1763713" y="719138"/>
            <a:ext cx="679450" cy="301625"/>
            <a:chOff x="780" y="1553"/>
            <a:chExt cx="428" cy="190"/>
          </a:xfrm>
        </p:grpSpPr>
        <p:sp>
          <p:nvSpPr>
            <p:cNvPr id="126013" name="Rectangle 176"/>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14" name="Rectangle 177"/>
            <p:cNvSpPr/>
            <p:nvPr/>
          </p:nvSpPr>
          <p:spPr>
            <a:xfrm>
              <a:off x="780" y="1553"/>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grpSp>
      <p:grpSp>
        <p:nvGrpSpPr>
          <p:cNvPr id="18" name="Group 185"/>
          <p:cNvGrpSpPr/>
          <p:nvPr/>
        </p:nvGrpSpPr>
        <p:grpSpPr>
          <a:xfrm>
            <a:off x="1528763" y="1039813"/>
            <a:ext cx="903287" cy="301625"/>
            <a:chOff x="1851" y="2046"/>
            <a:chExt cx="569" cy="190"/>
          </a:xfrm>
        </p:grpSpPr>
        <p:grpSp>
          <p:nvGrpSpPr>
            <p:cNvPr id="126007" name="Group 179"/>
            <p:cNvGrpSpPr/>
            <p:nvPr/>
          </p:nvGrpSpPr>
          <p:grpSpPr>
            <a:xfrm>
              <a:off x="1851" y="2047"/>
              <a:ext cx="190" cy="184"/>
              <a:chOff x="1962" y="2058"/>
              <a:chExt cx="190" cy="184"/>
            </a:xfrm>
          </p:grpSpPr>
          <p:sp>
            <p:nvSpPr>
              <p:cNvPr id="126011" name="Rectangle 180"/>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12" name="Rectangle 181"/>
              <p:cNvSpPr/>
              <p:nvPr/>
            </p:nvSpPr>
            <p:spPr>
              <a:xfrm>
                <a:off x="1965" y="2058"/>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t</a:t>
                </a:r>
              </a:p>
            </p:txBody>
          </p:sp>
        </p:grpSp>
        <p:grpSp>
          <p:nvGrpSpPr>
            <p:cNvPr id="126008" name="Group 182"/>
            <p:cNvGrpSpPr/>
            <p:nvPr/>
          </p:nvGrpSpPr>
          <p:grpSpPr>
            <a:xfrm>
              <a:off x="1992" y="2046"/>
              <a:ext cx="428" cy="190"/>
              <a:chOff x="780" y="1553"/>
              <a:chExt cx="428" cy="190"/>
            </a:xfrm>
          </p:grpSpPr>
          <p:sp>
            <p:nvSpPr>
              <p:cNvPr id="126009" name="Rectangle 183"/>
              <p:cNvSpPr/>
              <p:nvPr/>
            </p:nvSpPr>
            <p:spPr>
              <a:xfrm>
                <a:off x="817" y="1569"/>
                <a:ext cx="312"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10" name="Rectangle 184"/>
              <p:cNvSpPr/>
              <p:nvPr/>
            </p:nvSpPr>
            <p:spPr>
              <a:xfrm>
                <a:off x="780" y="1553"/>
                <a:ext cx="428" cy="190"/>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M</a:t>
                </a:r>
              </a:p>
            </p:txBody>
          </p:sp>
        </p:grpSp>
      </p:grpSp>
      <p:grpSp>
        <p:nvGrpSpPr>
          <p:cNvPr id="21" name="Group 187"/>
          <p:cNvGrpSpPr/>
          <p:nvPr/>
        </p:nvGrpSpPr>
        <p:grpSpPr>
          <a:xfrm>
            <a:off x="1235075" y="1363663"/>
            <a:ext cx="301625" cy="292100"/>
            <a:chOff x="1962" y="2058"/>
            <a:chExt cx="190" cy="184"/>
          </a:xfrm>
        </p:grpSpPr>
        <p:sp>
          <p:nvSpPr>
            <p:cNvPr id="126005" name="Rectangle 188"/>
            <p:cNvSpPr/>
            <p:nvPr/>
          </p:nvSpPr>
          <p:spPr>
            <a:xfrm>
              <a:off x="1962" y="2075"/>
              <a:ext cx="177" cy="162"/>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26006" name="Rectangle 189"/>
            <p:cNvSpPr/>
            <p:nvPr/>
          </p:nvSpPr>
          <p:spPr>
            <a:xfrm>
              <a:off x="1965" y="2058"/>
              <a:ext cx="187" cy="184"/>
            </a:xfrm>
            <a:prstGeom prst="rect">
              <a:avLst/>
            </a:prstGeom>
            <a:noFill/>
            <a:ln w="1905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n</a:t>
              </a:r>
            </a:p>
          </p:txBody>
        </p:sp>
      </p:grpSp>
      <p:sp>
        <p:nvSpPr>
          <p:cNvPr id="112647" name="Text Box 7"/>
          <p:cNvSpPr txBox="1"/>
          <p:nvPr/>
        </p:nvSpPr>
        <p:spPr>
          <a:xfrm>
            <a:off x="528638" y="1643063"/>
            <a:ext cx="390525" cy="33813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solidFill>
                  <a:srgbClr val="CC0000"/>
                </a:solidFill>
                <a:latin typeface="微软雅黑" panose="020B0503020204020204" pitchFamily="34" charset="-122"/>
                <a:ea typeface="微软雅黑" panose="020B0503020204020204" pitchFamily="34" charset="-122"/>
              </a:rPr>
              <a:t>帧</a:t>
            </a:r>
            <a:endParaRPr lang="en-US" altLang="zh-CN" sz="1600" dirty="0">
              <a:solidFill>
                <a:srgbClr val="CC0000"/>
              </a:solidFill>
              <a:latin typeface="微软雅黑" panose="020B0503020204020204" pitchFamily="34" charset="-122"/>
              <a:ea typeface="微软雅黑" panose="020B0503020204020204" pitchFamily="34" charset="-122"/>
            </a:endParaRPr>
          </a:p>
        </p:txBody>
      </p:sp>
      <p:grpSp>
        <p:nvGrpSpPr>
          <p:cNvPr id="125998" name="Group 187"/>
          <p:cNvGrpSpPr/>
          <p:nvPr/>
        </p:nvGrpSpPr>
        <p:grpSpPr>
          <a:xfrm flipH="1">
            <a:off x="3178175" y="4970463"/>
            <a:ext cx="803275" cy="771525"/>
            <a:chOff x="-44" y="1473"/>
            <a:chExt cx="981" cy="1105"/>
          </a:xfrm>
        </p:grpSpPr>
        <p:pic>
          <p:nvPicPr>
            <p:cNvPr id="126003" name="Picture 188"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26004" name="Freeform 189"/>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25999" name="Group 190"/>
          <p:cNvGrpSpPr/>
          <p:nvPr/>
        </p:nvGrpSpPr>
        <p:grpSpPr>
          <a:xfrm flipH="1">
            <a:off x="4140200" y="1087438"/>
            <a:ext cx="803275" cy="771525"/>
            <a:chOff x="-44" y="1473"/>
            <a:chExt cx="981" cy="1105"/>
          </a:xfrm>
        </p:grpSpPr>
        <p:pic>
          <p:nvPicPr>
            <p:cNvPr id="126001" name="Picture 191"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26002" name="Freeform 19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26000"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62</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500"/>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0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200" y="28800"/>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400"/>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28003"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12800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63</a:t>
            </a:fld>
            <a:endParaRPr lang="en-US" altLang="zh-CN" sz="1200" dirty="0">
              <a:latin typeface="微软雅黑" panose="020B0503020204020204" pitchFamily="34" charset="-122"/>
              <a:ea typeface="微软雅黑" panose="020B0503020204020204" pitchFamily="34" charset="-122"/>
            </a:endParaRPr>
          </a:p>
        </p:txBody>
      </p:sp>
      <p:sp>
        <p:nvSpPr>
          <p:cNvPr id="7" name="Rectangle 3"/>
          <p:cNvSpPr txBox="1">
            <a:spLocks noChangeArrowheads="1"/>
          </p:cNvSpPr>
          <p:nvPr/>
        </p:nvSpPr>
        <p:spPr bwMode="auto">
          <a:xfrm>
            <a:off x="487363" y="1406525"/>
            <a:ext cx="8207375" cy="46482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1.1</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1.2</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1.3</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1.4</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1.5</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C00000"/>
                </a:solidFill>
                <a:effectLst/>
                <a:uLnTx/>
                <a:uFillTx/>
                <a:latin typeface="+mn-ea"/>
                <a:ea typeface="+mn-ea"/>
                <a:cs typeface="+mn-cs"/>
              </a:rPr>
              <a:t>1.6 </a:t>
            </a:r>
            <a:r>
              <a:rPr kumimoji="0" lang="zh-CN" altLang="en-US" sz="2800" b="0" i="0" u="none" strike="noStrike" kern="0" cap="none" spc="0" normalizeH="0" baseline="0" noProof="0" dirty="0">
                <a:ln>
                  <a:noFill/>
                </a:ln>
                <a:solidFill>
                  <a:srgbClr val="C00000"/>
                </a:solidFill>
                <a:effectLst/>
                <a:uLnTx/>
                <a:uFillTx/>
                <a:latin typeface="+mn-ea"/>
                <a:ea typeface="+mn-ea"/>
                <a:cs typeface="+mn-cs"/>
              </a:rPr>
              <a:t>面对攻击的网络</a:t>
            </a:r>
            <a:endParaRPr kumimoji="0" lang="en-US" altLang="zh-CN" sz="2800" b="0" i="0" u="none" strike="noStrike" kern="0" cap="none" spc="0" normalizeH="0" baseline="0" noProof="0" dirty="0">
              <a:ln>
                <a:noFill/>
              </a:ln>
              <a:solidFill>
                <a:srgbClr val="C00000"/>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dirty="0">
                <a:ln>
                  <a:noFill/>
                </a:ln>
                <a:solidFill>
                  <a:srgbClr val="000099"/>
                </a:solidFill>
                <a:effectLst/>
                <a:uLnTx/>
                <a:uFillTx/>
                <a:latin typeface="+mn-ea"/>
                <a:ea typeface="+mn-ea"/>
                <a:cs typeface="+mn-cs"/>
              </a:rPr>
              <a:t>1.7</a:t>
            </a:r>
            <a:r>
              <a:rPr kumimoji="0" lang="en-US" altLang="zh-CN" sz="2800" b="0" i="0" u="none" strike="noStrike" kern="0" cap="none" spc="0" normalizeH="0" baseline="0" noProof="0" dirty="0">
                <a:ln>
                  <a:noFill/>
                </a:ln>
                <a:solidFill>
                  <a:schemeClr val="tx1"/>
                </a:solidFill>
                <a:effectLst/>
                <a:uLnTx/>
                <a:uFillTx/>
                <a:latin typeface="+mn-ea"/>
                <a:ea typeface="+mn-ea"/>
                <a:cs typeface="+mn-cs"/>
              </a:rPr>
              <a:t> </a:t>
            </a:r>
            <a:r>
              <a:rPr kumimoji="0" lang="zh-CN" altLang="en-US" sz="2800" b="0" i="0" u="none" strike="noStrike" kern="0" cap="none" spc="0" normalizeH="0" baseline="0" noProof="0" dirty="0">
                <a:ln>
                  <a:noFill/>
                </a:ln>
                <a:solidFill>
                  <a:schemeClr val="tx1"/>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chemeClr val="tx1"/>
              </a:solidFill>
              <a:effectLst/>
              <a:uLnTx/>
              <a:uFillTx/>
              <a:latin typeface="+mn-ea"/>
              <a:ea typeface="+mn-ea"/>
              <a:cs typeface="+mn-cs"/>
            </a:endParaRPr>
          </a:p>
        </p:txBody>
      </p:sp>
      <p:sp>
        <p:nvSpPr>
          <p:cNvPr id="8"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30051" name="Picture 9" descr="underline_base"/>
          <p:cNvPicPr/>
          <p:nvPr/>
        </p:nvPicPr>
        <p:blipFill>
          <a:blip r:embed="rId2"/>
          <a:stretch>
            <a:fillRect/>
          </a:stretch>
        </p:blipFill>
        <p:spPr>
          <a:xfrm>
            <a:off x="374650" y="892175"/>
            <a:ext cx="4113213" cy="173038"/>
          </a:xfrm>
          <a:prstGeom prst="rect">
            <a:avLst/>
          </a:prstGeom>
          <a:noFill/>
          <a:ln w="9525">
            <a:noFill/>
          </a:ln>
        </p:spPr>
      </p:pic>
      <p:sp>
        <p:nvSpPr>
          <p:cNvPr id="130052" name="Rectangle 2"/>
          <p:cNvSpPr>
            <a:spLocks noGrp="1"/>
          </p:cNvSpPr>
          <p:nvPr>
            <p:ph type="title" idx="4294967295"/>
          </p:nvPr>
        </p:nvSpPr>
        <p:spPr>
          <a:xfrm>
            <a:off x="333375" y="77788"/>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因特网安全</a:t>
            </a:r>
            <a:endParaRPr lang="en-US" altLang="zh-CN" dirty="0">
              <a:latin typeface="微软雅黑" panose="020B0503020204020204" pitchFamily="34" charset="-122"/>
              <a:ea typeface="微软雅黑" panose="020B0503020204020204" pitchFamily="34" charset="-122"/>
            </a:endParaRPr>
          </a:p>
        </p:txBody>
      </p:sp>
      <p:sp>
        <p:nvSpPr>
          <p:cNvPr id="130053" name="Rectangle 3"/>
          <p:cNvSpPr>
            <a:spLocks noGrp="1"/>
          </p:cNvSpPr>
          <p:nvPr>
            <p:ph type="body" idx="4294967295"/>
          </p:nvPr>
        </p:nvSpPr>
        <p:spPr>
          <a:xfrm>
            <a:off x="533400" y="1365250"/>
            <a:ext cx="7772400" cy="5119688"/>
          </a:xfrm>
          <a:ln/>
        </p:spPr>
        <p:txBody>
          <a:bodyPr vert="horz" wrap="square" lIns="91440" tIns="45720" rIns="91440" bIns="45720" anchor="t" anchorCtr="0"/>
          <a:lstStyle/>
          <a:p>
            <a:pPr marL="287655" indent="-287655" eaLnBrk="1" hangingPunct="1"/>
            <a:r>
              <a:rPr lang="zh-CN" altLang="en-US" dirty="0">
                <a:solidFill>
                  <a:srgbClr val="CC0000"/>
                </a:solidFill>
                <a:latin typeface="微软雅黑" panose="020B0503020204020204" pitchFamily="34" charset="-122"/>
                <a:ea typeface="微软雅黑" panose="020B0503020204020204" pitchFamily="34" charset="-122"/>
              </a:rPr>
              <a:t>网络安全领域：</a:t>
            </a:r>
            <a:endParaRPr lang="en-US" altLang="zh-CN" dirty="0">
              <a:solidFill>
                <a:srgbClr val="CC0000"/>
              </a:solidFill>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坏人如何攻击计算机网络</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我们如何保护网络免受攻击</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如何设计不受攻击的架构</a:t>
            </a:r>
            <a:endParaRPr lang="en-US" altLang="zh-CN" dirty="0">
              <a:latin typeface="微软雅黑" panose="020B0503020204020204" pitchFamily="34" charset="-122"/>
              <a:ea typeface="微软雅黑" panose="020B0503020204020204" pitchFamily="34" charset="-122"/>
            </a:endParaRPr>
          </a:p>
          <a:p>
            <a:pPr marL="287655" indent="-287655" eaLnBrk="1" hangingPunct="1"/>
            <a:r>
              <a:rPr lang="zh-CN" altLang="en-US" dirty="0">
                <a:solidFill>
                  <a:srgbClr val="CC0000"/>
                </a:solidFill>
                <a:latin typeface="微软雅黑" panose="020B0503020204020204" pitchFamily="34" charset="-122"/>
                <a:ea typeface="微软雅黑" panose="020B0503020204020204" pitchFamily="34" charset="-122"/>
              </a:rPr>
              <a:t>互联网最初设计时并未考虑（很多）安全性</a:t>
            </a:r>
            <a:endParaRPr lang="en-US" altLang="zh-CN" dirty="0">
              <a:solidFill>
                <a:srgbClr val="CC0000"/>
              </a:solidFill>
              <a:latin typeface="微软雅黑" panose="020B0503020204020204" pitchFamily="34" charset="-122"/>
              <a:ea typeface="微软雅黑" panose="020B0503020204020204" pitchFamily="34" charset="-122"/>
            </a:endParaRPr>
          </a:p>
          <a:p>
            <a:pPr marL="682625" lvl="1" indent="-225425" eaLnBrk="1" hangingPunct="1"/>
            <a:r>
              <a:rPr lang="zh-CN" altLang="en-US" i="1" dirty="0">
                <a:latin typeface="微软雅黑" panose="020B0503020204020204" pitchFamily="34" charset="-122"/>
                <a:ea typeface="微软雅黑" panose="020B0503020204020204" pitchFamily="34" charset="-122"/>
              </a:rPr>
              <a:t>最初的愿景</a:t>
            </a:r>
            <a:r>
              <a:rPr lang="zh-CN" altLang="en-US" dirty="0">
                <a:latin typeface="微软雅黑" panose="020B0503020204020204" pitchFamily="34" charset="-122"/>
                <a:ea typeface="微软雅黑" panose="020B0503020204020204" pitchFamily="34" charset="-122"/>
              </a:rPr>
              <a:t>：“一组相互信任的用户连接到一个透明的网络”</a:t>
            </a:r>
            <a:r>
              <a:rPr lang="en-US" altLang="ja-JP" dirty="0">
                <a:latin typeface="微软雅黑" panose="020B0503020204020204" pitchFamily="34" charset="-122"/>
                <a:ea typeface="微软雅黑" panose="020B0503020204020204" pitchFamily="34" charset="-122"/>
              </a:rPr>
              <a:t> </a:t>
            </a:r>
            <a:r>
              <a:rPr lang="en-US" altLang="ja-JP" dirty="0">
                <a:latin typeface="微软雅黑" panose="020B0503020204020204" pitchFamily="34" charset="-122"/>
                <a:ea typeface="微软雅黑" panose="020B0503020204020204" pitchFamily="34" charset="-122"/>
                <a:sym typeface="Wingdings" panose="05000000000000000000" pitchFamily="2" charset="2"/>
              </a:rPr>
              <a:t></a:t>
            </a:r>
            <a:endParaRPr lang="en-US" altLang="ja-JP"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互联网协议设计者正在“追赶”</a:t>
            </a:r>
            <a:endParaRPr lang="en-US" altLang="ja-JP"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所有层的安全考虑！</a:t>
            </a:r>
            <a:endParaRPr lang="en-US" altLang="zh-CN" dirty="0">
              <a:latin typeface="微软雅黑" panose="020B0503020204020204" pitchFamily="34" charset="-122"/>
              <a:ea typeface="微软雅黑" panose="020B0503020204020204" pitchFamily="34" charset="-122"/>
            </a:endParaRPr>
          </a:p>
        </p:txBody>
      </p:sp>
      <p:sp>
        <p:nvSpPr>
          <p:cNvPr id="13005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64</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31075" name="Picture 8" descr="underline_base"/>
          <p:cNvPicPr>
            <a:picLocks noChangeAspect="1"/>
          </p:cNvPicPr>
          <p:nvPr/>
        </p:nvPicPr>
        <p:blipFill>
          <a:blip r:embed="rId2"/>
          <a:stretch>
            <a:fillRect/>
          </a:stretch>
        </p:blipFill>
        <p:spPr>
          <a:xfrm>
            <a:off x="231775" y="879475"/>
            <a:ext cx="8548688" cy="179388"/>
          </a:xfrm>
          <a:prstGeom prst="rect">
            <a:avLst/>
          </a:prstGeom>
          <a:noFill/>
          <a:ln w="9525">
            <a:noFill/>
          </a:ln>
        </p:spPr>
      </p:pic>
      <p:sp>
        <p:nvSpPr>
          <p:cNvPr id="131076" name="Rectangle 2"/>
          <p:cNvSpPr>
            <a:spLocks noGrp="1"/>
          </p:cNvSpPr>
          <p:nvPr>
            <p:ph type="title" idx="4294967295"/>
          </p:nvPr>
        </p:nvSpPr>
        <p:spPr>
          <a:xfrm>
            <a:off x="169863" y="95250"/>
            <a:ext cx="8996362" cy="1143000"/>
          </a:xfrm>
          <a:ln/>
        </p:spPr>
        <p:txBody>
          <a:bodyPr vert="horz" wrap="square" lIns="91440" tIns="45720" rIns="91440" bIns="45720" anchor="ctr" anchorCtr="0"/>
          <a:lstStyle/>
          <a:p>
            <a:pPr eaLnBrk="1" hangingPunct="1"/>
            <a:r>
              <a:rPr lang="zh-CN" altLang="en-US" sz="3600" dirty="0">
                <a:latin typeface="微软雅黑" panose="020B0503020204020204" pitchFamily="34" charset="-122"/>
                <a:ea typeface="微软雅黑" panose="020B0503020204020204" pitchFamily="34" charset="-122"/>
              </a:rPr>
              <a:t>坏人能通过因特网将恶意软件植入主机</a:t>
            </a:r>
            <a:endParaRPr lang="en-US" altLang="zh-CN" sz="3600" dirty="0">
              <a:latin typeface="微软雅黑" panose="020B0503020204020204" pitchFamily="34" charset="-122"/>
              <a:ea typeface="微软雅黑" panose="020B0503020204020204" pitchFamily="34" charset="-122"/>
            </a:endParaRPr>
          </a:p>
        </p:txBody>
      </p:sp>
      <p:sp>
        <p:nvSpPr>
          <p:cNvPr id="131077" name="Rectangle 4"/>
          <p:cNvSpPr>
            <a:spLocks noGrp="1"/>
          </p:cNvSpPr>
          <p:nvPr>
            <p:ph type="body" sz="half" idx="4294967295"/>
          </p:nvPr>
        </p:nvSpPr>
        <p:spPr>
          <a:xfrm>
            <a:off x="574675" y="1406525"/>
            <a:ext cx="7710488" cy="477202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spcBef>
                <a:spcPct val="50000"/>
              </a:spcBef>
            </a:pPr>
            <a:r>
              <a:rPr lang="zh-CN" altLang="en-US" sz="2800" dirty="0">
                <a:solidFill>
                  <a:srgbClr val="000099"/>
                </a:solidFill>
                <a:latin typeface="微软雅黑" panose="020B0503020204020204" pitchFamily="34" charset="-122"/>
                <a:ea typeface="微软雅黑" panose="020B0503020204020204" pitchFamily="34" charset="-122"/>
              </a:rPr>
              <a:t>恶意软件可以通过以下方式进入主机：进行自我复制感染</a:t>
            </a:r>
            <a:endParaRPr lang="en-US" altLang="zh-CN" sz="2800" dirty="0">
              <a:solidFill>
                <a:srgbClr val="000099"/>
              </a:solidFill>
              <a:latin typeface="微软雅黑" panose="020B0503020204020204" pitchFamily="34" charset="-122"/>
              <a:ea typeface="微软雅黑" panose="020B0503020204020204" pitchFamily="34" charset="-122"/>
            </a:endParaRPr>
          </a:p>
          <a:p>
            <a:pPr marL="682625" lvl="1" indent="-225425" eaLnBrk="1" hangingPunct="1">
              <a:spcBef>
                <a:spcPct val="50000"/>
              </a:spcBef>
            </a:pPr>
            <a:r>
              <a:rPr lang="zh-CN" altLang="en-US" sz="2400" i="1" dirty="0">
                <a:solidFill>
                  <a:srgbClr val="000099"/>
                </a:solidFill>
                <a:latin typeface="微软雅黑" panose="020B0503020204020204" pitchFamily="34" charset="-122"/>
                <a:ea typeface="微软雅黑" panose="020B0503020204020204" pitchFamily="34" charset="-122"/>
              </a:rPr>
              <a:t>病毒：</a:t>
            </a:r>
            <a:r>
              <a:rPr lang="zh-CN" altLang="en-US" sz="2400" dirty="0">
                <a:latin typeface="微软雅黑" panose="020B0503020204020204" pitchFamily="34" charset="-122"/>
                <a:ea typeface="微软雅黑" panose="020B0503020204020204" pitchFamily="34" charset="-122"/>
              </a:rPr>
              <a:t>通过接收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执行文件时自我复制（例如，电子邮件附件）</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spcBef>
                <a:spcPct val="50000"/>
              </a:spcBef>
            </a:pPr>
            <a:r>
              <a:rPr lang="zh-CN" altLang="en-US" sz="2400" i="1" dirty="0">
                <a:solidFill>
                  <a:srgbClr val="000099"/>
                </a:solidFill>
                <a:latin typeface="微软雅黑" panose="020B0503020204020204" pitchFamily="34" charset="-122"/>
                <a:ea typeface="微软雅黑" panose="020B0503020204020204" pitchFamily="34" charset="-122"/>
              </a:rPr>
              <a:t>蠕虫：</a:t>
            </a:r>
            <a:r>
              <a:rPr lang="zh-CN" altLang="en-US" sz="2400" dirty="0">
                <a:latin typeface="微软雅黑" panose="020B0503020204020204" pitchFamily="34" charset="-122"/>
                <a:ea typeface="微软雅黑" panose="020B0503020204020204" pitchFamily="34" charset="-122"/>
              </a:rPr>
              <a:t>无须任何明显用户交互就能进行自我复制</a:t>
            </a:r>
            <a:endParaRPr lang="en-US" altLang="zh-CN" sz="2400" dirty="0">
              <a:latin typeface="微软雅黑" panose="020B0503020204020204" pitchFamily="34" charset="-122"/>
              <a:ea typeface="微软雅黑" panose="020B0503020204020204" pitchFamily="34" charset="-122"/>
            </a:endParaRPr>
          </a:p>
          <a:p>
            <a:pPr marL="287655" lvl="0" indent="-287655" eaLnBrk="1" hangingPunct="1">
              <a:spcBef>
                <a:spcPct val="50000"/>
              </a:spcBef>
            </a:pPr>
            <a:r>
              <a:rPr lang="zh-CN" altLang="en-US" sz="2800" dirty="0">
                <a:solidFill>
                  <a:srgbClr val="4E4EB8"/>
                </a:solidFill>
                <a:latin typeface="微软雅黑" panose="020B0503020204020204" pitchFamily="34" charset="-122"/>
                <a:ea typeface="微软雅黑" panose="020B0503020204020204" pitchFamily="34" charset="-122"/>
              </a:rPr>
              <a:t>间谍软件</a:t>
            </a:r>
            <a:r>
              <a:rPr lang="zh-CN" altLang="en-US" sz="2800" dirty="0">
                <a:latin typeface="微软雅黑" panose="020B0503020204020204" pitchFamily="34" charset="-122"/>
                <a:ea typeface="微软雅黑" panose="020B0503020204020204" pitchFamily="34" charset="-122"/>
              </a:rPr>
              <a:t>可以记录点击、访问的网站、将信息上传到收集站点</a:t>
            </a:r>
            <a:endParaRPr lang="en-US" altLang="zh-CN" sz="2800" dirty="0">
              <a:latin typeface="微软雅黑" panose="020B0503020204020204" pitchFamily="34" charset="-122"/>
              <a:ea typeface="微软雅黑" panose="020B0503020204020204" pitchFamily="34" charset="-122"/>
            </a:endParaRPr>
          </a:p>
          <a:p>
            <a:pPr marL="287655" lvl="0" indent="-287655" eaLnBrk="1" hangingPunct="1">
              <a:spcBef>
                <a:spcPct val="50000"/>
              </a:spcBef>
            </a:pPr>
            <a:r>
              <a:rPr lang="zh-CN" altLang="en-US" sz="2800" dirty="0">
                <a:latin typeface="微软雅黑" panose="020B0503020204020204" pitchFamily="34" charset="-122"/>
                <a:ea typeface="微软雅黑" panose="020B0503020204020204" pitchFamily="34" charset="-122"/>
              </a:rPr>
              <a:t>受感染的主机被纳入</a:t>
            </a:r>
            <a:r>
              <a:rPr lang="zh-CN" altLang="en-US" sz="2800" dirty="0">
                <a:solidFill>
                  <a:srgbClr val="4E4EB8"/>
                </a:solidFill>
                <a:latin typeface="微软雅黑" panose="020B0503020204020204" pitchFamily="34" charset="-122"/>
                <a:ea typeface="微软雅黑" panose="020B0503020204020204" pitchFamily="34" charset="-122"/>
              </a:rPr>
              <a:t>僵尸网络</a:t>
            </a:r>
            <a:r>
              <a:rPr lang="zh-CN" altLang="en-US" sz="2800" dirty="0">
                <a:latin typeface="微软雅黑" panose="020B0503020204020204" pitchFamily="34" charset="-122"/>
                <a:ea typeface="微软雅黑" panose="020B0503020204020204" pitchFamily="34" charset="-122"/>
              </a:rPr>
              <a:t>，用于垃圾邮件分发和 </a:t>
            </a:r>
            <a:r>
              <a:rPr lang="en-US" altLang="zh-CN" sz="2800" dirty="0">
                <a:latin typeface="微软雅黑" panose="020B0503020204020204" pitchFamily="34" charset="-122"/>
                <a:ea typeface="微软雅黑" panose="020B0503020204020204" pitchFamily="34" charset="-122"/>
              </a:rPr>
              <a:t>DDoS </a:t>
            </a:r>
            <a:r>
              <a:rPr lang="zh-CN" altLang="en-US" sz="2800" dirty="0">
                <a:latin typeface="微软雅黑" panose="020B0503020204020204" pitchFamily="34" charset="-122"/>
                <a:ea typeface="微软雅黑" panose="020B0503020204020204" pitchFamily="34" charset="-122"/>
              </a:rPr>
              <a:t>攻击</a:t>
            </a:r>
            <a:endParaRPr lang="en-US" altLang="zh-CN" sz="2800" dirty="0">
              <a:latin typeface="微软雅黑" panose="020B0503020204020204" pitchFamily="34" charset="-122"/>
              <a:ea typeface="微软雅黑" panose="020B0503020204020204" pitchFamily="34" charset="-122"/>
            </a:endParaRPr>
          </a:p>
        </p:txBody>
      </p:sp>
      <p:sp>
        <p:nvSpPr>
          <p:cNvPr id="131078"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65</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grpSp>
        <p:nvGrpSpPr>
          <p:cNvPr id="132099" name="Group 131"/>
          <p:cNvGrpSpPr/>
          <p:nvPr/>
        </p:nvGrpSpPr>
        <p:grpSpPr>
          <a:xfrm flipH="1">
            <a:off x="5716588" y="3614738"/>
            <a:ext cx="735012" cy="681037"/>
            <a:chOff x="-44" y="1473"/>
            <a:chExt cx="981" cy="1105"/>
          </a:xfrm>
        </p:grpSpPr>
        <p:pic>
          <p:nvPicPr>
            <p:cNvPr id="132200" name="Picture 13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201" name="Freeform 13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 name="Group 186"/>
          <p:cNvGrpSpPr/>
          <p:nvPr/>
        </p:nvGrpSpPr>
        <p:grpSpPr>
          <a:xfrm>
            <a:off x="6257925" y="3857625"/>
            <a:ext cx="922338" cy="1263650"/>
            <a:chOff x="5069" y="1396"/>
            <a:chExt cx="581" cy="796"/>
          </a:xfrm>
        </p:grpSpPr>
        <p:sp>
          <p:nvSpPr>
            <p:cNvPr id="132166" name="Text Box 21"/>
            <p:cNvSpPr txBox="1"/>
            <p:nvPr/>
          </p:nvSpPr>
          <p:spPr>
            <a:xfrm>
              <a:off x="5069" y="1940"/>
              <a:ext cx="581"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target</a:t>
              </a:r>
            </a:p>
          </p:txBody>
        </p:sp>
        <p:grpSp>
          <p:nvGrpSpPr>
            <p:cNvPr id="132167" name="Group 153"/>
            <p:cNvGrpSpPr/>
            <p:nvPr/>
          </p:nvGrpSpPr>
          <p:grpSpPr>
            <a:xfrm>
              <a:off x="5200" y="1396"/>
              <a:ext cx="258" cy="574"/>
              <a:chOff x="4140" y="429"/>
              <a:chExt cx="1425" cy="2396"/>
            </a:xfrm>
          </p:grpSpPr>
          <p:sp>
            <p:nvSpPr>
              <p:cNvPr id="132168" name="Freeform 154"/>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32169" name="Rectangle 155"/>
              <p:cNvSpPr/>
              <p:nvPr/>
            </p:nvSpPr>
            <p:spPr>
              <a:xfrm>
                <a:off x="4206" y="429"/>
                <a:ext cx="1049" cy="2283"/>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70" name="Freeform 156"/>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32171" name="Freeform 157"/>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2172" name="Rectangle 158"/>
              <p:cNvSpPr/>
              <p:nvPr/>
            </p:nvSpPr>
            <p:spPr>
              <a:xfrm>
                <a:off x="4212" y="692"/>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2173" name="Group 159"/>
              <p:cNvGrpSpPr/>
              <p:nvPr/>
            </p:nvGrpSpPr>
            <p:grpSpPr>
              <a:xfrm>
                <a:off x="4749" y="668"/>
                <a:ext cx="581" cy="145"/>
                <a:chOff x="614" y="2568"/>
                <a:chExt cx="725" cy="139"/>
              </a:xfrm>
            </p:grpSpPr>
            <p:sp>
              <p:nvSpPr>
                <p:cNvPr id="132198" name="AutoShape 160"/>
                <p:cNvSpPr/>
                <p:nvPr/>
              </p:nvSpPr>
              <p:spPr>
                <a:xfrm>
                  <a:off x="612" y="2567"/>
                  <a:ext cx="724"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99" name="AutoShape 161"/>
                <p:cNvSpPr/>
                <p:nvPr/>
              </p:nvSpPr>
              <p:spPr>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2174" name="Rectangle 162"/>
              <p:cNvSpPr/>
              <p:nvPr/>
            </p:nvSpPr>
            <p:spPr>
              <a:xfrm>
                <a:off x="4223"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2175" name="Group 163"/>
              <p:cNvGrpSpPr/>
              <p:nvPr/>
            </p:nvGrpSpPr>
            <p:grpSpPr>
              <a:xfrm>
                <a:off x="4747" y="994"/>
                <a:ext cx="581" cy="134"/>
                <a:chOff x="614" y="2568"/>
                <a:chExt cx="725" cy="139"/>
              </a:xfrm>
            </p:grpSpPr>
            <p:sp>
              <p:nvSpPr>
                <p:cNvPr id="132196" name="AutoShape 164"/>
                <p:cNvSpPr/>
                <p:nvPr/>
              </p:nvSpPr>
              <p:spPr>
                <a:xfrm>
                  <a:off x="615" y="2566"/>
                  <a:ext cx="724"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97" name="AutoShape 165"/>
                <p:cNvSpPr/>
                <p:nvPr/>
              </p:nvSpPr>
              <p:spPr>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2176" name="Rectangle 166"/>
              <p:cNvSpPr/>
              <p:nvPr/>
            </p:nvSpPr>
            <p:spPr>
              <a:xfrm>
                <a:off x="4217" y="1360"/>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77" name="Rectangle 167"/>
              <p:cNvSpPr/>
              <p:nvPr/>
            </p:nvSpPr>
            <p:spPr>
              <a:xfrm>
                <a:off x="4228"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2178" name="Group 168"/>
              <p:cNvGrpSpPr/>
              <p:nvPr/>
            </p:nvGrpSpPr>
            <p:grpSpPr>
              <a:xfrm>
                <a:off x="4735" y="1627"/>
                <a:ext cx="582" cy="151"/>
                <a:chOff x="614" y="2568"/>
                <a:chExt cx="725" cy="139"/>
              </a:xfrm>
            </p:grpSpPr>
            <p:sp>
              <p:nvSpPr>
                <p:cNvPr id="132194" name="AutoShape 169"/>
                <p:cNvSpPr/>
                <p:nvPr/>
              </p:nvSpPr>
              <p:spPr>
                <a:xfrm>
                  <a:off x="616" y="2568"/>
                  <a:ext cx="722"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95" name="AutoShape 170"/>
                <p:cNvSpPr/>
                <p:nvPr/>
              </p:nvSpPr>
              <p:spPr>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2179" name="Freeform 171"/>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32180" name="Group 172"/>
              <p:cNvGrpSpPr/>
              <p:nvPr/>
            </p:nvGrpSpPr>
            <p:grpSpPr>
              <a:xfrm>
                <a:off x="4739" y="1327"/>
                <a:ext cx="582" cy="139"/>
                <a:chOff x="614" y="2568"/>
                <a:chExt cx="725" cy="139"/>
              </a:xfrm>
            </p:grpSpPr>
            <p:sp>
              <p:nvSpPr>
                <p:cNvPr id="132192" name="AutoShape 173"/>
                <p:cNvSpPr/>
                <p:nvPr/>
              </p:nvSpPr>
              <p:spPr>
                <a:xfrm>
                  <a:off x="611" y="2567"/>
                  <a:ext cx="729"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93" name="AutoShape 174"/>
                <p:cNvSpPr/>
                <p:nvPr/>
              </p:nvSpPr>
              <p:spPr>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2181" name="Rectangle 175"/>
              <p:cNvSpPr/>
              <p:nvPr/>
            </p:nvSpPr>
            <p:spPr>
              <a:xfrm>
                <a:off x="5250" y="429"/>
                <a:ext cx="66"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82" name="Freeform 176"/>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2183" name="Freeform 177"/>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2184" name="Oval 178"/>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85" name="Freeform 179"/>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32186" name="AutoShape 180"/>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87" name="AutoShape 181"/>
              <p:cNvSpPr/>
              <p:nvPr/>
            </p:nvSpPr>
            <p:spPr>
              <a:xfrm>
                <a:off x="4206" y="2712"/>
                <a:ext cx="1072"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88" name="Oval 182"/>
              <p:cNvSpPr/>
              <p:nvPr/>
            </p:nvSpPr>
            <p:spPr>
              <a:xfrm>
                <a:off x="4306" y="2383"/>
                <a:ext cx="160"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89" name="Oval 183"/>
              <p:cNvSpPr/>
              <p:nvPr/>
            </p:nvSpPr>
            <p:spPr>
              <a:xfrm>
                <a:off x="4488" y="2383"/>
                <a:ext cx="160" cy="146"/>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32190" name="Oval 184"/>
              <p:cNvSpPr/>
              <p:nvPr/>
            </p:nvSpPr>
            <p:spPr>
              <a:xfrm>
                <a:off x="4665" y="2383"/>
                <a:ext cx="155" cy="138"/>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2191" name="Rectangle 185"/>
              <p:cNvSpPr/>
              <p:nvPr/>
            </p:nvSpPr>
            <p:spPr>
              <a:xfrm>
                <a:off x="5062" y="1836"/>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sp>
        <p:nvSpPr>
          <p:cNvPr id="132101" name="Rectangle 3"/>
          <p:cNvSpPr>
            <a:spLocks noGrp="1"/>
          </p:cNvSpPr>
          <p:nvPr>
            <p:ph type="body" idx="4294967295"/>
          </p:nvPr>
        </p:nvSpPr>
        <p:spPr>
          <a:xfrm>
            <a:off x="387350" y="1212850"/>
            <a:ext cx="8132763" cy="1171575"/>
          </a:xfrm>
          <a:ln/>
        </p:spPr>
        <p:txBody>
          <a:bodyPr vert="horz" wrap="square" lIns="91440" tIns="45720" rIns="91440" bIns="45720" anchor="t" anchorCtr="0"/>
          <a:lstStyle/>
          <a:p>
            <a:pPr eaLnBrk="1" hangingPunct="1">
              <a:buNone/>
            </a:pPr>
            <a:r>
              <a:rPr lang="zh-CN" altLang="en-US" i="1" dirty="0">
                <a:solidFill>
                  <a:srgbClr val="CC0000"/>
                </a:solidFill>
                <a:latin typeface="微软雅黑" panose="020B0503020204020204" pitchFamily="34" charset="-122"/>
                <a:ea typeface="微软雅黑" panose="020B0503020204020204" pitchFamily="34" charset="-122"/>
              </a:rPr>
              <a:t>拒绝服务攻击</a:t>
            </a:r>
            <a:r>
              <a:rPr lang="en-US" altLang="zh-CN" i="1" dirty="0">
                <a:solidFill>
                  <a:srgbClr val="CC0000"/>
                </a:solidFill>
                <a:latin typeface="微软雅黑" panose="020B0503020204020204" pitchFamily="34" charset="-122"/>
                <a:ea typeface="微软雅黑" panose="020B0503020204020204" pitchFamily="34" charset="-122"/>
              </a:rPr>
              <a:t> (DoS):</a:t>
            </a:r>
            <a:r>
              <a:rPr lang="zh-CN" altLang="en-US" dirty="0">
                <a:latin typeface="微软雅黑" panose="020B0503020204020204" pitchFamily="34" charset="-122"/>
                <a:ea typeface="微软雅黑" panose="020B0503020204020204" pitchFamily="34" charset="-122"/>
              </a:rPr>
              <a:t>攻击者通过用虚假流量让服务器瘫痪，使合法流量无法使用资源（服务器、带宽）</a:t>
            </a:r>
            <a:endParaRPr lang="en-US" altLang="zh-CN" dirty="0">
              <a:latin typeface="微软雅黑" panose="020B0503020204020204" pitchFamily="34" charset="-122"/>
              <a:ea typeface="微软雅黑" panose="020B0503020204020204" pitchFamily="34" charset="-122"/>
            </a:endParaRPr>
          </a:p>
        </p:txBody>
      </p:sp>
      <p:sp>
        <p:nvSpPr>
          <p:cNvPr id="281604" name="Rectangle 4"/>
          <p:cNvSpPr/>
          <p:nvPr/>
        </p:nvSpPr>
        <p:spPr>
          <a:xfrm>
            <a:off x="354013" y="2652713"/>
            <a:ext cx="4114800" cy="5334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457200" lvl="0" indent="-457200">
              <a:lnSpc>
                <a:spcPct val="100000"/>
              </a:lnSpc>
              <a:buClr>
                <a:schemeClr val="accent2"/>
              </a:buClr>
              <a:buSzPct val="85000"/>
              <a:buFont typeface="ZapfDingbats" charset="2"/>
              <a:buNone/>
            </a:pPr>
            <a:r>
              <a:rPr lang="en-US" altLang="zh-CN" sz="2400" dirty="0">
                <a:solidFill>
                  <a:srgbClr val="000099"/>
                </a:solidFill>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选择目标</a:t>
            </a:r>
            <a:endParaRPr lang="en-US" altLang="zh-CN" sz="2400" dirty="0">
              <a:latin typeface="微软雅黑" panose="020B0503020204020204" pitchFamily="34" charset="-122"/>
              <a:ea typeface="微软雅黑" panose="020B0503020204020204" pitchFamily="34" charset="-122"/>
            </a:endParaRPr>
          </a:p>
        </p:txBody>
      </p:sp>
      <p:sp>
        <p:nvSpPr>
          <p:cNvPr id="281605" name="Rectangle 5"/>
          <p:cNvSpPr/>
          <p:nvPr/>
        </p:nvSpPr>
        <p:spPr>
          <a:xfrm>
            <a:off x="381000" y="3171825"/>
            <a:ext cx="3795713" cy="9144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457200" lvl="0" indent="-457200">
              <a:lnSpc>
                <a:spcPct val="100000"/>
              </a:lnSpc>
              <a:buClr>
                <a:schemeClr val="accent2"/>
              </a:buClr>
              <a:buSzPct val="85000"/>
              <a:buFont typeface="ZapfDingbats" charset="2"/>
              <a:buNone/>
            </a:pPr>
            <a:r>
              <a:rPr lang="en-US" altLang="zh-CN" sz="2400" dirty="0">
                <a:solidFill>
                  <a:srgbClr val="000099"/>
                </a:solidFill>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闯入网络周围的主机（参见僵尸网络）</a:t>
            </a:r>
            <a:endParaRPr lang="en-US" altLang="zh-CN" sz="2400" dirty="0">
              <a:latin typeface="微软雅黑" panose="020B0503020204020204" pitchFamily="34" charset="-122"/>
              <a:ea typeface="微软雅黑" panose="020B0503020204020204" pitchFamily="34" charset="-122"/>
            </a:endParaRPr>
          </a:p>
        </p:txBody>
      </p:sp>
      <p:sp>
        <p:nvSpPr>
          <p:cNvPr id="281606" name="Rectangle 6"/>
          <p:cNvSpPr/>
          <p:nvPr/>
        </p:nvSpPr>
        <p:spPr>
          <a:xfrm>
            <a:off x="373063" y="4040188"/>
            <a:ext cx="4114800" cy="12192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457200" lvl="0" indent="-457200">
              <a:lnSpc>
                <a:spcPct val="100000"/>
              </a:lnSpc>
              <a:buClr>
                <a:schemeClr val="accent2"/>
              </a:buClr>
              <a:buSzPct val="85000"/>
              <a:buFont typeface="ZapfDingbats" charset="2"/>
              <a:buNone/>
            </a:pPr>
            <a:r>
              <a:rPr lang="en-US" altLang="zh-CN" sz="2400" dirty="0">
                <a:solidFill>
                  <a:srgbClr val="000099"/>
                </a:solidFill>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从受感染的主机向目标发送数据包</a:t>
            </a:r>
            <a:endParaRPr lang="en-US" altLang="zh-CN" sz="2400" dirty="0">
              <a:latin typeface="微软雅黑" panose="020B0503020204020204" pitchFamily="34" charset="-122"/>
              <a:ea typeface="微软雅黑" panose="020B0503020204020204" pitchFamily="34" charset="-122"/>
            </a:endParaRPr>
          </a:p>
        </p:txBody>
      </p:sp>
      <p:sp>
        <p:nvSpPr>
          <p:cNvPr id="132105" name="Rectangle 2"/>
          <p:cNvSpPr/>
          <p:nvPr/>
        </p:nvSpPr>
        <p:spPr>
          <a:xfrm>
            <a:off x="288925" y="146050"/>
            <a:ext cx="8435975" cy="839788"/>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eaLnBrk="1" hangingPunct="1">
              <a:lnSpc>
                <a:spcPct val="100000"/>
              </a:lnSpc>
              <a:spcBef>
                <a:spcPct val="0"/>
              </a:spcBef>
              <a:buClrTx/>
              <a:buSzTx/>
              <a:buFontTx/>
              <a:buNone/>
            </a:pPr>
            <a:r>
              <a:rPr lang="zh-CN" altLang="en-US" sz="3600" dirty="0">
                <a:solidFill>
                  <a:srgbClr val="000099"/>
                </a:solidFill>
                <a:latin typeface="微软雅黑" panose="020B0503020204020204" pitchFamily="34" charset="-122"/>
                <a:ea typeface="微软雅黑" panose="020B0503020204020204" pitchFamily="34" charset="-122"/>
              </a:rPr>
              <a:t>坏人能攻击服务器和网络基础设施</a:t>
            </a:r>
            <a:endParaRPr lang="en-US" altLang="zh-CN" sz="3200" dirty="0">
              <a:solidFill>
                <a:srgbClr val="000099"/>
              </a:solidFill>
              <a:latin typeface="微软雅黑" panose="020B0503020204020204" pitchFamily="34" charset="-122"/>
              <a:ea typeface="微软雅黑" panose="020B0503020204020204" pitchFamily="34" charset="-122"/>
            </a:endParaRPr>
          </a:p>
        </p:txBody>
      </p:sp>
      <p:grpSp>
        <p:nvGrpSpPr>
          <p:cNvPr id="9" name="Group 152"/>
          <p:cNvGrpSpPr/>
          <p:nvPr/>
        </p:nvGrpSpPr>
        <p:grpSpPr>
          <a:xfrm>
            <a:off x="5046663" y="3152775"/>
            <a:ext cx="2720975" cy="2674938"/>
            <a:chOff x="-262" y="2555"/>
            <a:chExt cx="1714" cy="1685"/>
          </a:xfrm>
        </p:grpSpPr>
        <p:sp>
          <p:nvSpPr>
            <p:cNvPr id="132156" name="Line 63"/>
            <p:cNvSpPr/>
            <p:nvPr/>
          </p:nvSpPr>
          <p:spPr>
            <a:xfrm flipV="1">
              <a:off x="160" y="3261"/>
              <a:ext cx="436" cy="166"/>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57" name="Line 64"/>
            <p:cNvSpPr/>
            <p:nvPr/>
          </p:nvSpPr>
          <p:spPr>
            <a:xfrm flipV="1">
              <a:off x="413" y="3470"/>
              <a:ext cx="226" cy="324"/>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58" name="Line 65"/>
            <p:cNvSpPr/>
            <p:nvPr/>
          </p:nvSpPr>
          <p:spPr>
            <a:xfrm flipH="1" flipV="1">
              <a:off x="857" y="3410"/>
              <a:ext cx="595" cy="456"/>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59" name="Line 66"/>
            <p:cNvSpPr/>
            <p:nvPr/>
          </p:nvSpPr>
          <p:spPr>
            <a:xfrm>
              <a:off x="735" y="2555"/>
              <a:ext cx="16" cy="460"/>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0" name="Line 67"/>
            <p:cNvSpPr/>
            <p:nvPr/>
          </p:nvSpPr>
          <p:spPr>
            <a:xfrm flipH="1">
              <a:off x="829" y="3011"/>
              <a:ext cx="473" cy="181"/>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1" name="Line 68"/>
            <p:cNvSpPr/>
            <p:nvPr/>
          </p:nvSpPr>
          <p:spPr>
            <a:xfrm>
              <a:off x="-262" y="3083"/>
              <a:ext cx="879" cy="111"/>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2" name="Line 69"/>
            <p:cNvSpPr/>
            <p:nvPr/>
          </p:nvSpPr>
          <p:spPr>
            <a:xfrm flipV="1">
              <a:off x="-201" y="3362"/>
              <a:ext cx="800" cy="649"/>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3" name="Line 70"/>
            <p:cNvSpPr/>
            <p:nvPr/>
          </p:nvSpPr>
          <p:spPr>
            <a:xfrm flipH="1">
              <a:off x="852" y="2623"/>
              <a:ext cx="352" cy="398"/>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4" name="Line 71"/>
            <p:cNvSpPr/>
            <p:nvPr/>
          </p:nvSpPr>
          <p:spPr>
            <a:xfrm flipV="1">
              <a:off x="494" y="3582"/>
              <a:ext cx="198" cy="658"/>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sp>
          <p:nvSpPr>
            <p:cNvPr id="132165" name="Line 72"/>
            <p:cNvSpPr/>
            <p:nvPr/>
          </p:nvSpPr>
          <p:spPr>
            <a:xfrm>
              <a:off x="162" y="2738"/>
              <a:ext cx="416" cy="258"/>
            </a:xfrm>
            <a:prstGeom prst="line">
              <a:avLst/>
            </a:prstGeom>
            <a:ln w="57150" cap="flat" cmpd="sng">
              <a:solidFill>
                <a:srgbClr val="FF0000"/>
              </a:solidFill>
              <a:prstDash val="solid"/>
              <a:headEnd type="none" w="med" len="med"/>
              <a:tailEnd type="triangle" w="med" len="med"/>
            </a:ln>
          </p:spPr>
          <p:txBody>
            <a:bodyPr/>
            <a:lstStyle/>
            <a:p>
              <a:endParaRPr lang="zh-CN" altLang="en-US"/>
            </a:p>
          </p:txBody>
        </p:sp>
      </p:grpSp>
      <p:pic>
        <p:nvPicPr>
          <p:cNvPr id="132107" name="Picture 112" descr="underline_base"/>
          <p:cNvPicPr>
            <a:picLocks noChangeAspect="1"/>
          </p:cNvPicPr>
          <p:nvPr/>
        </p:nvPicPr>
        <p:blipFill>
          <a:blip r:embed="rId3"/>
          <a:stretch>
            <a:fillRect/>
          </a:stretch>
        </p:blipFill>
        <p:spPr>
          <a:xfrm>
            <a:off x="395288" y="763588"/>
            <a:ext cx="7729537" cy="196850"/>
          </a:xfrm>
          <a:prstGeom prst="rect">
            <a:avLst/>
          </a:prstGeom>
          <a:noFill/>
          <a:ln w="9525">
            <a:noFill/>
          </a:ln>
        </p:spPr>
      </p:pic>
      <p:grpSp>
        <p:nvGrpSpPr>
          <p:cNvPr id="132108" name="Group 113"/>
          <p:cNvGrpSpPr/>
          <p:nvPr/>
        </p:nvGrpSpPr>
        <p:grpSpPr>
          <a:xfrm flipH="1">
            <a:off x="7212013" y="2792413"/>
            <a:ext cx="735012" cy="681037"/>
            <a:chOff x="-44" y="1473"/>
            <a:chExt cx="981" cy="1105"/>
          </a:xfrm>
        </p:grpSpPr>
        <p:pic>
          <p:nvPicPr>
            <p:cNvPr id="132154" name="Picture 11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55" name="Freeform 115"/>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09" name="Group 116"/>
          <p:cNvGrpSpPr/>
          <p:nvPr/>
        </p:nvGrpSpPr>
        <p:grpSpPr>
          <a:xfrm flipH="1">
            <a:off x="7499350" y="3629025"/>
            <a:ext cx="735013" cy="681038"/>
            <a:chOff x="-44" y="1473"/>
            <a:chExt cx="981" cy="1105"/>
          </a:xfrm>
        </p:grpSpPr>
        <p:pic>
          <p:nvPicPr>
            <p:cNvPr id="132152" name="Picture 11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53" name="Freeform 118"/>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0" name="Group 119"/>
          <p:cNvGrpSpPr/>
          <p:nvPr/>
        </p:nvGrpSpPr>
        <p:grpSpPr>
          <a:xfrm flipH="1">
            <a:off x="7558088" y="4330700"/>
            <a:ext cx="735012" cy="681038"/>
            <a:chOff x="-44" y="1473"/>
            <a:chExt cx="981" cy="1105"/>
          </a:xfrm>
        </p:grpSpPr>
        <p:pic>
          <p:nvPicPr>
            <p:cNvPr id="132150" name="Picture 12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51" name="Freeform 121"/>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1" name="Group 122"/>
          <p:cNvGrpSpPr/>
          <p:nvPr/>
        </p:nvGrpSpPr>
        <p:grpSpPr>
          <a:xfrm flipH="1">
            <a:off x="7594600" y="5111750"/>
            <a:ext cx="735013" cy="681038"/>
            <a:chOff x="-44" y="1473"/>
            <a:chExt cx="981" cy="1105"/>
          </a:xfrm>
        </p:grpSpPr>
        <p:pic>
          <p:nvPicPr>
            <p:cNvPr id="132148" name="Picture 123"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49" name="Freeform 124"/>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2" name="Group 125"/>
          <p:cNvGrpSpPr/>
          <p:nvPr/>
        </p:nvGrpSpPr>
        <p:grpSpPr>
          <a:xfrm flipH="1">
            <a:off x="6249988" y="2921000"/>
            <a:ext cx="735012" cy="681038"/>
            <a:chOff x="-44" y="1473"/>
            <a:chExt cx="981" cy="1105"/>
          </a:xfrm>
        </p:grpSpPr>
        <p:pic>
          <p:nvPicPr>
            <p:cNvPr id="132146" name="Picture 126"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47" name="Freeform 127"/>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3" name="Group 128"/>
          <p:cNvGrpSpPr/>
          <p:nvPr/>
        </p:nvGrpSpPr>
        <p:grpSpPr>
          <a:xfrm flipH="1">
            <a:off x="5245100" y="2982913"/>
            <a:ext cx="735013" cy="681037"/>
            <a:chOff x="-44" y="1473"/>
            <a:chExt cx="981" cy="1105"/>
          </a:xfrm>
        </p:grpSpPr>
        <p:pic>
          <p:nvPicPr>
            <p:cNvPr id="132144" name="Picture 12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45" name="Freeform 130"/>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4" name="Group 134"/>
          <p:cNvGrpSpPr/>
          <p:nvPr/>
        </p:nvGrpSpPr>
        <p:grpSpPr>
          <a:xfrm flipH="1">
            <a:off x="4529138" y="3687763"/>
            <a:ext cx="735012" cy="681037"/>
            <a:chOff x="-44" y="1473"/>
            <a:chExt cx="981" cy="1105"/>
          </a:xfrm>
        </p:grpSpPr>
        <p:pic>
          <p:nvPicPr>
            <p:cNvPr id="132142" name="Picture 13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43" name="Freeform 136"/>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5" name="Group 137"/>
          <p:cNvGrpSpPr/>
          <p:nvPr/>
        </p:nvGrpSpPr>
        <p:grpSpPr>
          <a:xfrm flipH="1">
            <a:off x="5160963" y="4422775"/>
            <a:ext cx="735012" cy="681038"/>
            <a:chOff x="-44" y="1473"/>
            <a:chExt cx="981" cy="1105"/>
          </a:xfrm>
        </p:grpSpPr>
        <p:pic>
          <p:nvPicPr>
            <p:cNvPr id="132140" name="Picture 13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41" name="Freeform 139"/>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6" name="Group 140"/>
          <p:cNvGrpSpPr/>
          <p:nvPr/>
        </p:nvGrpSpPr>
        <p:grpSpPr>
          <a:xfrm flipH="1">
            <a:off x="5691188" y="5032375"/>
            <a:ext cx="735012" cy="681038"/>
            <a:chOff x="-44" y="1473"/>
            <a:chExt cx="981" cy="1105"/>
          </a:xfrm>
        </p:grpSpPr>
        <p:pic>
          <p:nvPicPr>
            <p:cNvPr id="132138" name="Picture 14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9" name="Freeform 14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7" name="Group 143"/>
          <p:cNvGrpSpPr/>
          <p:nvPr/>
        </p:nvGrpSpPr>
        <p:grpSpPr>
          <a:xfrm flipH="1">
            <a:off x="4768850" y="5322888"/>
            <a:ext cx="735013" cy="681037"/>
            <a:chOff x="-44" y="1473"/>
            <a:chExt cx="981" cy="1105"/>
          </a:xfrm>
        </p:grpSpPr>
        <p:pic>
          <p:nvPicPr>
            <p:cNvPr id="132136" name="Picture 14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7" name="Freeform 145"/>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8" name="Group 146"/>
          <p:cNvGrpSpPr/>
          <p:nvPr/>
        </p:nvGrpSpPr>
        <p:grpSpPr>
          <a:xfrm flipH="1">
            <a:off x="5961063" y="5829300"/>
            <a:ext cx="735012" cy="681038"/>
            <a:chOff x="-44" y="1473"/>
            <a:chExt cx="981" cy="1105"/>
          </a:xfrm>
        </p:grpSpPr>
        <p:pic>
          <p:nvPicPr>
            <p:cNvPr id="132134" name="Picture 14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5" name="Freeform 148"/>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2119" name="Group 149"/>
          <p:cNvGrpSpPr/>
          <p:nvPr/>
        </p:nvGrpSpPr>
        <p:grpSpPr>
          <a:xfrm flipH="1">
            <a:off x="6705600" y="5440363"/>
            <a:ext cx="735013" cy="681037"/>
            <a:chOff x="-44" y="1473"/>
            <a:chExt cx="981" cy="1105"/>
          </a:xfrm>
        </p:grpSpPr>
        <p:pic>
          <p:nvPicPr>
            <p:cNvPr id="132132" name="Picture 15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2133" name="Freeform 151"/>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2" name="Group 89"/>
          <p:cNvGrpSpPr/>
          <p:nvPr/>
        </p:nvGrpSpPr>
        <p:grpSpPr>
          <a:xfrm>
            <a:off x="4554538" y="2860675"/>
            <a:ext cx="3525837" cy="3408363"/>
            <a:chOff x="2920" y="1824"/>
            <a:chExt cx="2221" cy="2147"/>
          </a:xfrm>
        </p:grpSpPr>
        <p:pic>
          <p:nvPicPr>
            <p:cNvPr id="132122" name="Picture 7"/>
            <p:cNvPicPr>
              <a:picLocks noChangeAspect="1"/>
            </p:cNvPicPr>
            <p:nvPr/>
          </p:nvPicPr>
          <p:blipFill>
            <a:blip r:embed="rId4"/>
            <a:stretch>
              <a:fillRect/>
            </a:stretch>
          </p:blipFill>
          <p:spPr>
            <a:xfrm>
              <a:off x="3967" y="1922"/>
              <a:ext cx="297" cy="279"/>
            </a:xfrm>
            <a:prstGeom prst="rect">
              <a:avLst/>
            </a:prstGeom>
            <a:noFill/>
            <a:ln w="31750">
              <a:noFill/>
            </a:ln>
          </p:spPr>
        </p:pic>
        <p:pic>
          <p:nvPicPr>
            <p:cNvPr id="132123" name="Picture 54"/>
            <p:cNvPicPr>
              <a:picLocks noChangeAspect="1"/>
            </p:cNvPicPr>
            <p:nvPr/>
          </p:nvPicPr>
          <p:blipFill>
            <a:blip r:embed="rId4"/>
            <a:stretch>
              <a:fillRect/>
            </a:stretch>
          </p:blipFill>
          <p:spPr>
            <a:xfrm>
              <a:off x="3321" y="1922"/>
              <a:ext cx="297" cy="279"/>
            </a:xfrm>
            <a:prstGeom prst="rect">
              <a:avLst/>
            </a:prstGeom>
            <a:noFill/>
            <a:ln w="31750">
              <a:noFill/>
            </a:ln>
          </p:spPr>
        </p:pic>
        <p:pic>
          <p:nvPicPr>
            <p:cNvPr id="132124" name="Picture 55"/>
            <p:cNvPicPr>
              <a:picLocks noChangeAspect="1"/>
            </p:cNvPicPr>
            <p:nvPr/>
          </p:nvPicPr>
          <p:blipFill>
            <a:blip r:embed="rId4"/>
            <a:stretch>
              <a:fillRect/>
            </a:stretch>
          </p:blipFill>
          <p:spPr>
            <a:xfrm>
              <a:off x="2920" y="2376"/>
              <a:ext cx="297" cy="279"/>
            </a:xfrm>
            <a:prstGeom prst="rect">
              <a:avLst/>
            </a:prstGeom>
            <a:noFill/>
            <a:ln w="31750">
              <a:noFill/>
            </a:ln>
          </p:spPr>
        </p:pic>
        <p:pic>
          <p:nvPicPr>
            <p:cNvPr id="132125" name="Picture 56"/>
            <p:cNvPicPr>
              <a:picLocks noChangeAspect="1"/>
            </p:cNvPicPr>
            <p:nvPr/>
          </p:nvPicPr>
          <p:blipFill>
            <a:blip r:embed="rId4"/>
            <a:stretch>
              <a:fillRect/>
            </a:stretch>
          </p:blipFill>
          <p:spPr>
            <a:xfrm>
              <a:off x="3270" y="2803"/>
              <a:ext cx="297" cy="279"/>
            </a:xfrm>
            <a:prstGeom prst="rect">
              <a:avLst/>
            </a:prstGeom>
            <a:noFill/>
            <a:ln w="31750">
              <a:noFill/>
            </a:ln>
          </p:spPr>
        </p:pic>
        <p:pic>
          <p:nvPicPr>
            <p:cNvPr id="132126" name="Picture 57"/>
            <p:cNvPicPr>
              <a:picLocks noChangeAspect="1"/>
            </p:cNvPicPr>
            <p:nvPr/>
          </p:nvPicPr>
          <p:blipFill>
            <a:blip r:embed="rId4"/>
            <a:stretch>
              <a:fillRect/>
            </a:stretch>
          </p:blipFill>
          <p:spPr>
            <a:xfrm>
              <a:off x="3620" y="3230"/>
              <a:ext cx="297" cy="279"/>
            </a:xfrm>
            <a:prstGeom prst="rect">
              <a:avLst/>
            </a:prstGeom>
            <a:noFill/>
            <a:ln w="31750">
              <a:noFill/>
            </a:ln>
          </p:spPr>
        </p:pic>
        <p:pic>
          <p:nvPicPr>
            <p:cNvPr id="132127" name="Picture 58"/>
            <p:cNvPicPr>
              <a:picLocks noChangeAspect="1"/>
            </p:cNvPicPr>
            <p:nvPr/>
          </p:nvPicPr>
          <p:blipFill>
            <a:blip r:embed="rId4"/>
            <a:stretch>
              <a:fillRect/>
            </a:stretch>
          </p:blipFill>
          <p:spPr>
            <a:xfrm>
              <a:off x="3787" y="3692"/>
              <a:ext cx="297" cy="279"/>
            </a:xfrm>
            <a:prstGeom prst="rect">
              <a:avLst/>
            </a:prstGeom>
            <a:noFill/>
            <a:ln w="31750">
              <a:noFill/>
            </a:ln>
          </p:spPr>
        </p:pic>
        <p:pic>
          <p:nvPicPr>
            <p:cNvPr id="132128" name="Picture 59"/>
            <p:cNvPicPr>
              <a:picLocks noChangeAspect="1"/>
            </p:cNvPicPr>
            <p:nvPr/>
          </p:nvPicPr>
          <p:blipFill>
            <a:blip r:embed="rId4"/>
            <a:stretch>
              <a:fillRect/>
            </a:stretch>
          </p:blipFill>
          <p:spPr>
            <a:xfrm>
              <a:off x="4844" y="3308"/>
              <a:ext cx="297" cy="279"/>
            </a:xfrm>
            <a:prstGeom prst="rect">
              <a:avLst/>
            </a:prstGeom>
            <a:noFill/>
            <a:ln w="31750">
              <a:noFill/>
            </a:ln>
          </p:spPr>
        </p:pic>
        <p:pic>
          <p:nvPicPr>
            <p:cNvPr id="132129" name="Picture 60"/>
            <p:cNvPicPr>
              <a:picLocks noChangeAspect="1"/>
            </p:cNvPicPr>
            <p:nvPr/>
          </p:nvPicPr>
          <p:blipFill>
            <a:blip r:embed="rId4"/>
            <a:stretch>
              <a:fillRect/>
            </a:stretch>
          </p:blipFill>
          <p:spPr>
            <a:xfrm>
              <a:off x="4758" y="2339"/>
              <a:ext cx="297" cy="279"/>
            </a:xfrm>
            <a:prstGeom prst="rect">
              <a:avLst/>
            </a:prstGeom>
            <a:noFill/>
            <a:ln w="31750">
              <a:noFill/>
            </a:ln>
          </p:spPr>
        </p:pic>
        <p:pic>
          <p:nvPicPr>
            <p:cNvPr id="132130" name="Picture 61"/>
            <p:cNvPicPr>
              <a:picLocks noChangeAspect="1"/>
            </p:cNvPicPr>
            <p:nvPr/>
          </p:nvPicPr>
          <p:blipFill>
            <a:blip r:embed="rId4"/>
            <a:stretch>
              <a:fillRect/>
            </a:stretch>
          </p:blipFill>
          <p:spPr>
            <a:xfrm>
              <a:off x="3014" y="3395"/>
              <a:ext cx="297" cy="279"/>
            </a:xfrm>
            <a:prstGeom prst="rect">
              <a:avLst/>
            </a:prstGeom>
            <a:noFill/>
            <a:ln w="31750">
              <a:noFill/>
            </a:ln>
          </p:spPr>
        </p:pic>
        <p:pic>
          <p:nvPicPr>
            <p:cNvPr id="132131" name="Picture 62"/>
            <p:cNvPicPr>
              <a:picLocks noChangeAspect="1"/>
            </p:cNvPicPr>
            <p:nvPr/>
          </p:nvPicPr>
          <p:blipFill>
            <a:blip r:embed="rId4"/>
            <a:stretch>
              <a:fillRect/>
            </a:stretch>
          </p:blipFill>
          <p:spPr>
            <a:xfrm>
              <a:off x="4552" y="1824"/>
              <a:ext cx="297" cy="279"/>
            </a:xfrm>
            <a:prstGeom prst="rect">
              <a:avLst/>
            </a:prstGeom>
            <a:noFill/>
            <a:ln w="31750">
              <a:noFill/>
            </a:ln>
          </p:spPr>
        </p:pic>
      </p:grpSp>
      <p:sp>
        <p:nvSpPr>
          <p:cNvPr id="132121"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66</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p:bldP spid="281605" grpId="0"/>
      <p:bldP spid="28160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grpSp>
        <p:nvGrpSpPr>
          <p:cNvPr id="133123" name="Group 90"/>
          <p:cNvGrpSpPr/>
          <p:nvPr/>
        </p:nvGrpSpPr>
        <p:grpSpPr>
          <a:xfrm flipH="1">
            <a:off x="4510088" y="3351213"/>
            <a:ext cx="735012" cy="681037"/>
            <a:chOff x="-44" y="1473"/>
            <a:chExt cx="981" cy="1105"/>
          </a:xfrm>
        </p:grpSpPr>
        <p:pic>
          <p:nvPicPr>
            <p:cNvPr id="133200" name="Picture 9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3201" name="Freeform 9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33124" name="Rectangle 2"/>
          <p:cNvSpPr>
            <a:spLocks noGrp="1"/>
          </p:cNvSpPr>
          <p:nvPr>
            <p:ph type="title" idx="4294967295"/>
          </p:nvPr>
        </p:nvSpPr>
        <p:spPr>
          <a:xfrm>
            <a:off x="460375" y="114300"/>
            <a:ext cx="7772400" cy="1143000"/>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坏人能嗅探分组</a:t>
            </a:r>
            <a:endParaRPr lang="en-US" altLang="zh-CN" dirty="0">
              <a:latin typeface="微软雅黑" panose="020B0503020204020204" pitchFamily="34" charset="-122"/>
              <a:ea typeface="微软雅黑" panose="020B0503020204020204" pitchFamily="34" charset="-122"/>
            </a:endParaRPr>
          </a:p>
        </p:txBody>
      </p:sp>
      <p:sp>
        <p:nvSpPr>
          <p:cNvPr id="133125" name="Rectangle 17"/>
          <p:cNvSpPr>
            <a:spLocks noGrp="1"/>
          </p:cNvSpPr>
          <p:nvPr>
            <p:ph type="body" idx="4294967295"/>
          </p:nvPr>
        </p:nvSpPr>
        <p:spPr>
          <a:xfrm>
            <a:off x="493713" y="1355725"/>
            <a:ext cx="8077200" cy="1484313"/>
          </a:xfrm>
          <a:ln/>
        </p:spPr>
        <p:txBody>
          <a:bodyPr vert="horz" wrap="square" lIns="91440" tIns="45720" rIns="91440" bIns="45720" anchor="t" anchorCtr="0"/>
          <a:lstStyle/>
          <a:p>
            <a:pPr eaLnBrk="1" hangingPunct="1">
              <a:buNone/>
            </a:pPr>
            <a:r>
              <a:rPr lang="zh-CN" altLang="en-US" sz="3200" i="1" dirty="0">
                <a:solidFill>
                  <a:srgbClr val="CC0000"/>
                </a:solidFill>
                <a:latin typeface="微软雅黑" panose="020B0503020204020204" pitchFamily="34" charset="-122"/>
                <a:ea typeface="微软雅黑" panose="020B0503020204020204" pitchFamily="34" charset="-122"/>
              </a:rPr>
              <a:t>嗅探分组</a:t>
            </a:r>
            <a:r>
              <a:rPr lang="en-US" altLang="ja-JP" sz="3200" i="1" dirty="0">
                <a:solidFill>
                  <a:srgbClr val="CC0000"/>
                </a:solidFill>
                <a:latin typeface="微软雅黑" panose="020B0503020204020204" pitchFamily="34" charset="-122"/>
                <a:ea typeface="微软雅黑" panose="020B0503020204020204" pitchFamily="34" charset="-122"/>
              </a:rPr>
              <a:t>:</a:t>
            </a:r>
            <a:r>
              <a:rPr lang="en-US" altLang="ja-JP" i="1" dirty="0">
                <a:solidFill>
                  <a:srgbClr val="FF0000"/>
                </a:solidFill>
                <a:latin typeface="微软雅黑" panose="020B0503020204020204" pitchFamily="34" charset="-122"/>
                <a:ea typeface="微软雅黑" panose="020B0503020204020204" pitchFamily="34" charset="-122"/>
              </a:rPr>
              <a:t> </a:t>
            </a:r>
          </a:p>
          <a:p>
            <a:pPr lvl="1" eaLnBrk="1" hangingPunct="1">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广播媒体（共享以太网、无线）</a:t>
            </a:r>
            <a:endParaRPr lang="en-US" altLang="zh-CN" dirty="0">
              <a:latin typeface="微软雅黑" panose="020B0503020204020204" pitchFamily="34" charset="-122"/>
              <a:ea typeface="微软雅黑" panose="020B0503020204020204" pitchFamily="34" charset="-122"/>
            </a:endParaRPr>
          </a:p>
          <a:p>
            <a:pPr lvl="1" eaLnBrk="1" hangingPunct="1">
              <a:buFont typeface="Wingdings" panose="05000000000000000000" pitchFamily="2" charset="2"/>
              <a:buChar char="§"/>
            </a:pPr>
            <a:r>
              <a:rPr lang="zh-CN" altLang="en-US" dirty="0">
                <a:latin typeface="微软雅黑" panose="020B0503020204020204" pitchFamily="34" charset="-122"/>
                <a:ea typeface="微软雅黑" panose="020B0503020204020204" pitchFamily="34" charset="-122"/>
              </a:rPr>
              <a:t>混杂的网络接口可以读取</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记录所有经过的数据包（例如，包括密码！）</a:t>
            </a:r>
            <a:endParaRPr lang="en-US" altLang="zh-CN" dirty="0">
              <a:latin typeface="微软雅黑" panose="020B0503020204020204" pitchFamily="34" charset="-122"/>
              <a:ea typeface="微软雅黑" panose="020B0503020204020204" pitchFamily="34" charset="-122"/>
            </a:endParaRPr>
          </a:p>
        </p:txBody>
      </p:sp>
      <p:sp>
        <p:nvSpPr>
          <p:cNvPr id="133126" name="Freeform 43"/>
          <p:cNvSpPr/>
          <p:nvPr/>
        </p:nvSpPr>
        <p:spPr>
          <a:xfrm>
            <a:off x="2005013" y="4086225"/>
            <a:ext cx="4587875" cy="728663"/>
          </a:xfrm>
          <a:custGeom>
            <a:avLst/>
            <a:gdLst>
              <a:gd name="txL" fmla="*/ 0 w 2620"/>
              <a:gd name="txT" fmla="*/ 0 h 459"/>
              <a:gd name="txR" fmla="*/ 2620 w 2620"/>
              <a:gd name="txB" fmla="*/ 459 h 459"/>
            </a:gdLst>
            <a:ahLst/>
            <a:cxnLst>
              <a:cxn ang="0">
                <a:pos x="2147483646" y="0"/>
              </a:cxn>
              <a:cxn ang="0">
                <a:pos x="0" y="2147483646"/>
              </a:cxn>
              <a:cxn ang="0">
                <a:pos x="2147483646" y="2147483646"/>
              </a:cxn>
              <a:cxn ang="0">
                <a:pos x="2147483646" y="2147483646"/>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3127" name="Freeform 44"/>
          <p:cNvSpPr/>
          <p:nvPr/>
        </p:nvSpPr>
        <p:spPr>
          <a:xfrm>
            <a:off x="4837113" y="3956050"/>
            <a:ext cx="4762" cy="522288"/>
          </a:xfrm>
          <a:custGeom>
            <a:avLst/>
            <a:gdLst>
              <a:gd name="txL" fmla="*/ 0 w 3"/>
              <a:gd name="txT" fmla="*/ 0 h 329"/>
              <a:gd name="txR" fmla="*/ 3 w 3"/>
              <a:gd name="txB" fmla="*/ 329 h 329"/>
            </a:gdLst>
            <a:ahLst/>
            <a:cxnLst>
              <a:cxn ang="0">
                <a:pos x="0" y="2147483646"/>
              </a:cxn>
              <a:cxn ang="0">
                <a:pos x="2147483646"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3128" name="Line 45"/>
          <p:cNvSpPr/>
          <p:nvPr/>
        </p:nvSpPr>
        <p:spPr>
          <a:xfrm flipV="1">
            <a:off x="3179763" y="4478338"/>
            <a:ext cx="0" cy="3746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33129" name="Line 46"/>
          <p:cNvSpPr/>
          <p:nvPr/>
        </p:nvSpPr>
        <p:spPr>
          <a:xfrm flipV="1">
            <a:off x="3198813" y="5189538"/>
            <a:ext cx="0" cy="24130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33130" name="Text Box 47"/>
          <p:cNvSpPr txBox="1"/>
          <p:nvPr/>
        </p:nvSpPr>
        <p:spPr>
          <a:xfrm>
            <a:off x="1455738" y="3375025"/>
            <a:ext cx="400050"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a:t>
            </a:r>
          </a:p>
        </p:txBody>
      </p:sp>
      <p:sp>
        <p:nvSpPr>
          <p:cNvPr id="133131" name="Text Box 48"/>
          <p:cNvSpPr txBox="1"/>
          <p:nvPr/>
        </p:nvSpPr>
        <p:spPr>
          <a:xfrm>
            <a:off x="6931025" y="4838700"/>
            <a:ext cx="388938"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B</a:t>
            </a:r>
          </a:p>
        </p:txBody>
      </p:sp>
      <p:sp>
        <p:nvSpPr>
          <p:cNvPr id="133132" name="Text Box 49"/>
          <p:cNvSpPr txBox="1"/>
          <p:nvPr/>
        </p:nvSpPr>
        <p:spPr>
          <a:xfrm>
            <a:off x="5029200" y="3352800"/>
            <a:ext cx="404813"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C</a:t>
            </a:r>
          </a:p>
        </p:txBody>
      </p:sp>
      <p:grpSp>
        <p:nvGrpSpPr>
          <p:cNvPr id="133133" name="Group 50"/>
          <p:cNvGrpSpPr/>
          <p:nvPr/>
        </p:nvGrpSpPr>
        <p:grpSpPr>
          <a:xfrm>
            <a:off x="3567113" y="4605338"/>
            <a:ext cx="2952750" cy="338137"/>
            <a:chOff x="2250" y="3342"/>
            <a:chExt cx="1860" cy="213"/>
          </a:xfrm>
        </p:grpSpPr>
        <p:sp>
          <p:nvSpPr>
            <p:cNvPr id="133195" name="Rectangle 51"/>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96" name="Line 52"/>
            <p:cNvSpPr/>
            <p:nvPr/>
          </p:nvSpPr>
          <p:spPr>
            <a:xfrm>
              <a:off x="2784" y="3372"/>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3197" name="Line 53"/>
            <p:cNvSpPr/>
            <p:nvPr/>
          </p:nvSpPr>
          <p:spPr>
            <a:xfrm>
              <a:off x="3186" y="3375"/>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3198" name="Line 54"/>
            <p:cNvSpPr/>
            <p:nvPr/>
          </p:nvSpPr>
          <p:spPr>
            <a:xfrm>
              <a:off x="3321" y="3375"/>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3199" name="Text Box 55"/>
            <p:cNvSpPr txBox="1"/>
            <p:nvPr/>
          </p:nvSpPr>
          <p:spPr>
            <a:xfrm>
              <a:off x="2250" y="3342"/>
              <a:ext cx="1860" cy="2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600" dirty="0">
                  <a:latin typeface="微软雅黑" panose="020B0503020204020204" pitchFamily="34" charset="-122"/>
                  <a:ea typeface="微软雅黑" panose="020B0503020204020204" pitchFamily="34" charset="-122"/>
                </a:rPr>
                <a:t>src:B dest:A     payload</a:t>
              </a:r>
            </a:p>
          </p:txBody>
        </p:sp>
      </p:grpSp>
      <p:sp>
        <p:nvSpPr>
          <p:cNvPr id="133134" name="Freeform 56"/>
          <p:cNvSpPr/>
          <p:nvPr/>
        </p:nvSpPr>
        <p:spPr>
          <a:xfrm>
            <a:off x="3802063" y="4560888"/>
            <a:ext cx="2635250" cy="241300"/>
          </a:xfrm>
          <a:custGeom>
            <a:avLst/>
            <a:gdLst>
              <a:gd name="txL" fmla="*/ 0 w 1660"/>
              <a:gd name="txT" fmla="*/ 0 h 152"/>
              <a:gd name="txR" fmla="*/ 1660 w 1660"/>
              <a:gd name="txB" fmla="*/ 152 h 152"/>
            </a:gdLst>
            <a:ahLst/>
            <a:cxnLst>
              <a:cxn ang="0">
                <a:pos x="2147483646" y="2147483646"/>
              </a:cxn>
              <a:cxn ang="0">
                <a:pos x="2147483646" y="0"/>
              </a:cxn>
              <a:cxn ang="0">
                <a:pos x="0" y="2147483646"/>
              </a:cxn>
            </a:cxnLst>
            <a:rect l="txL" t="txT" r="txR" b="txB"/>
            <a:pathLst>
              <a:path w="1660" h="152">
                <a:moveTo>
                  <a:pt x="1660" y="152"/>
                </a:moveTo>
                <a:lnTo>
                  <a:pt x="1660" y="0"/>
                </a:lnTo>
                <a:lnTo>
                  <a:pt x="0" y="4"/>
                </a:lnTo>
              </a:path>
            </a:pathLst>
          </a:custGeom>
          <a:noFill/>
          <a:ln w="28575" cap="flat" cmpd="sng">
            <a:solidFill>
              <a:srgbClr val="CC0000">
                <a:alpha val="100000"/>
              </a:srgbClr>
            </a:solidFill>
            <a:prstDash val="solid"/>
            <a:round/>
            <a:headEnd type="none" w="med" len="med"/>
            <a:tailEnd type="triangle" w="med" len="med"/>
          </a:ln>
        </p:spPr>
        <p:txBody>
          <a:bodyPr/>
          <a:lstStyle/>
          <a:p>
            <a:endParaRPr lang="zh-CN" altLang="en-US"/>
          </a:p>
        </p:txBody>
      </p:sp>
      <p:sp>
        <p:nvSpPr>
          <p:cNvPr id="133135" name="Line 57"/>
          <p:cNvSpPr/>
          <p:nvPr/>
        </p:nvSpPr>
        <p:spPr>
          <a:xfrm flipV="1">
            <a:off x="4945063" y="3957638"/>
            <a:ext cx="0" cy="603250"/>
          </a:xfrm>
          <a:prstGeom prst="line">
            <a:avLst/>
          </a:prstGeom>
          <a:ln w="28575" cap="flat" cmpd="sng">
            <a:solidFill>
              <a:srgbClr val="CC0000"/>
            </a:solidFill>
            <a:prstDash val="solid"/>
            <a:headEnd type="none" w="med" len="med"/>
            <a:tailEnd type="triangle" w="med" len="med"/>
          </a:ln>
        </p:spPr>
        <p:txBody>
          <a:bodyPr/>
          <a:lstStyle/>
          <a:p>
            <a:endParaRPr lang="zh-CN" altLang="en-US"/>
          </a:p>
        </p:txBody>
      </p:sp>
      <p:sp>
        <p:nvSpPr>
          <p:cNvPr id="151567" name="Rectangle 59"/>
          <p:cNvSpPr>
            <a:spLocks noChangeArrowheads="1"/>
          </p:cNvSpPr>
          <p:nvPr/>
        </p:nvSpPr>
        <p:spPr bwMode="auto">
          <a:xfrm>
            <a:off x="596900" y="5480050"/>
            <a:ext cx="7772400" cy="915988"/>
          </a:xfrm>
          <a:prstGeom prst="rect">
            <a:avLst/>
          </a:prstGeom>
          <a:noFill/>
          <a:ln>
            <a:noFill/>
          </a:ln>
        </p:spPr>
        <p:txBody>
          <a:bodyPr/>
          <a:lstStyle/>
          <a:p>
            <a:pPr marL="800100" marR="0" lvl="1" indent="-342900" algn="l" defTabSz="914400" rtl="0" eaLnBrk="0" fontAlgn="base" latinLnBrk="0" hangingPunct="0">
              <a:lnSpc>
                <a:spcPct val="100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用于章末实验的 </a:t>
            </a:r>
            <a:r>
              <a:rPr kumimoji="0" lang="en-US" altLang="zh-CN" sz="24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wireshark</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rPr>
              <a:t>软件是一个（免费的）数据包嗅探器</a:t>
            </a: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a:p>
            <a:pPr marL="742950" marR="0" lvl="1" indent="-285750" algn="l" defTabSz="914400" rtl="0" eaLnBrk="0" fontAlgn="base" latinLnBrk="0" hangingPunct="0">
              <a:lnSpc>
                <a:spcPct val="100000"/>
              </a:lnSpc>
              <a:spcBef>
                <a:spcPct val="20000"/>
              </a:spcBef>
              <a:spcAft>
                <a:spcPct val="0"/>
              </a:spcAft>
              <a:buClr>
                <a:schemeClr val="accent2"/>
              </a:buClr>
              <a:buSzPct val="75000"/>
              <a:buFont typeface="Wingdings" panose="05000000000000000000" charset="0"/>
              <a:buNone/>
              <a:defRPr/>
            </a:pPr>
            <a:endParaRPr kumimoji="0" 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pic>
        <p:nvPicPr>
          <p:cNvPr id="133137" name="Picture 60"/>
          <p:cNvPicPr>
            <a:picLocks noChangeAspect="1"/>
          </p:cNvPicPr>
          <p:nvPr/>
        </p:nvPicPr>
        <p:blipFill>
          <a:blip r:embed="rId3"/>
          <a:stretch>
            <a:fillRect/>
          </a:stretch>
        </p:blipFill>
        <p:spPr>
          <a:xfrm>
            <a:off x="4537075" y="3419475"/>
            <a:ext cx="471488" cy="442913"/>
          </a:xfrm>
          <a:prstGeom prst="rect">
            <a:avLst/>
          </a:prstGeom>
          <a:noFill/>
          <a:ln w="31750">
            <a:noFill/>
          </a:ln>
        </p:spPr>
      </p:pic>
      <p:pic>
        <p:nvPicPr>
          <p:cNvPr id="133138" name="Picture 51" descr="underline_base"/>
          <p:cNvPicPr/>
          <p:nvPr/>
        </p:nvPicPr>
        <p:blipFill>
          <a:blip r:embed="rId4"/>
          <a:stretch>
            <a:fillRect/>
          </a:stretch>
        </p:blipFill>
        <p:spPr>
          <a:xfrm>
            <a:off x="596900" y="898525"/>
            <a:ext cx="5976938" cy="173038"/>
          </a:xfrm>
          <a:prstGeom prst="rect">
            <a:avLst/>
          </a:prstGeom>
          <a:noFill/>
          <a:ln w="9525">
            <a:noFill/>
          </a:ln>
        </p:spPr>
      </p:pic>
      <p:grpSp>
        <p:nvGrpSpPr>
          <p:cNvPr id="133139" name="Group 54"/>
          <p:cNvGrpSpPr/>
          <p:nvPr/>
        </p:nvGrpSpPr>
        <p:grpSpPr>
          <a:xfrm>
            <a:off x="1830388" y="3413125"/>
            <a:ext cx="365125" cy="712788"/>
            <a:chOff x="4140" y="429"/>
            <a:chExt cx="1425" cy="2396"/>
          </a:xfrm>
        </p:grpSpPr>
        <p:sp>
          <p:nvSpPr>
            <p:cNvPr id="133163" name="Freeform 55"/>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33164"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65"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33166"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3167"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3168" name="Group 60"/>
            <p:cNvGrpSpPr/>
            <p:nvPr/>
          </p:nvGrpSpPr>
          <p:grpSpPr>
            <a:xfrm>
              <a:off x="4749" y="668"/>
              <a:ext cx="581" cy="145"/>
              <a:chOff x="614" y="2568"/>
              <a:chExt cx="725" cy="139"/>
            </a:xfrm>
          </p:grpSpPr>
          <p:sp>
            <p:nvSpPr>
              <p:cNvPr id="133193"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94"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3169"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3170" name="Group 64"/>
            <p:cNvGrpSpPr/>
            <p:nvPr/>
          </p:nvGrpSpPr>
          <p:grpSpPr>
            <a:xfrm>
              <a:off x="4747" y="994"/>
              <a:ext cx="581" cy="134"/>
              <a:chOff x="614" y="2568"/>
              <a:chExt cx="725" cy="139"/>
            </a:xfrm>
          </p:grpSpPr>
          <p:sp>
            <p:nvSpPr>
              <p:cNvPr id="133191"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92"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3171"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72"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3173" name="Group 69"/>
            <p:cNvGrpSpPr/>
            <p:nvPr/>
          </p:nvGrpSpPr>
          <p:grpSpPr>
            <a:xfrm>
              <a:off x="4735" y="1627"/>
              <a:ext cx="582" cy="151"/>
              <a:chOff x="614" y="2568"/>
              <a:chExt cx="725" cy="139"/>
            </a:xfrm>
          </p:grpSpPr>
          <p:sp>
            <p:nvSpPr>
              <p:cNvPr id="133189"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90"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3174"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33175" name="Group 73"/>
            <p:cNvGrpSpPr/>
            <p:nvPr/>
          </p:nvGrpSpPr>
          <p:grpSpPr>
            <a:xfrm>
              <a:off x="4739" y="1327"/>
              <a:ext cx="582" cy="139"/>
              <a:chOff x="614" y="2568"/>
              <a:chExt cx="725" cy="139"/>
            </a:xfrm>
          </p:grpSpPr>
          <p:sp>
            <p:nvSpPr>
              <p:cNvPr id="133187" name="AutoShape 74"/>
              <p:cNvSpPr/>
              <p:nvPr/>
            </p:nvSpPr>
            <p:spPr>
              <a:xfrm>
                <a:off x="616" y="2566"/>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8"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3176"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77"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3178"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3179" name="Oval 79"/>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0" name="Freeform 80"/>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33181"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2"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3" name="Oval 83"/>
            <p:cNvSpPr/>
            <p:nvPr/>
          </p:nvSpPr>
          <p:spPr>
            <a:xfrm>
              <a:off x="4307" y="2382"/>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4" name="Oval 84"/>
            <p:cNvSpPr/>
            <p:nvPr/>
          </p:nvSpPr>
          <p:spPr>
            <a:xfrm>
              <a:off x="4487" y="2382"/>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33185" name="Oval 85"/>
            <p:cNvSpPr/>
            <p:nvPr/>
          </p:nvSpPr>
          <p:spPr>
            <a:xfrm>
              <a:off x="4660" y="2382"/>
              <a:ext cx="161"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86"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33140" name="Group 87"/>
          <p:cNvGrpSpPr/>
          <p:nvPr/>
        </p:nvGrpSpPr>
        <p:grpSpPr>
          <a:xfrm flipH="1">
            <a:off x="6323013" y="4730750"/>
            <a:ext cx="735012" cy="681038"/>
            <a:chOff x="-44" y="1473"/>
            <a:chExt cx="981" cy="1105"/>
          </a:xfrm>
        </p:grpSpPr>
        <p:pic>
          <p:nvPicPr>
            <p:cNvPr id="133161" name="Picture 8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133162" name="Freeform 89"/>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3141" name="Group 102"/>
          <p:cNvGrpSpPr/>
          <p:nvPr/>
        </p:nvGrpSpPr>
        <p:grpSpPr>
          <a:xfrm>
            <a:off x="2747963" y="4849813"/>
            <a:ext cx="881062" cy="365125"/>
            <a:chOff x="2356" y="1300"/>
            <a:chExt cx="555" cy="194"/>
          </a:xfrm>
        </p:grpSpPr>
        <p:sp>
          <p:nvSpPr>
            <p:cNvPr id="133153"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54"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3155"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3156" name="Group 106"/>
            <p:cNvGrpSpPr/>
            <p:nvPr/>
          </p:nvGrpSpPr>
          <p:grpSpPr>
            <a:xfrm>
              <a:off x="2468" y="1332"/>
              <a:ext cx="310" cy="60"/>
              <a:chOff x="2468" y="1332"/>
              <a:chExt cx="310" cy="60"/>
            </a:xfrm>
          </p:grpSpPr>
          <p:sp>
            <p:nvSpPr>
              <p:cNvPr id="133159" name="Freeform 10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3160" name="Freeform 10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33157" name="Line 109"/>
            <p:cNvSpPr/>
            <p:nvPr/>
          </p:nvSpPr>
          <p:spPr>
            <a:xfrm>
              <a:off x="2357" y="1361"/>
              <a:ext cx="0" cy="84"/>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133158" name="Line 110"/>
            <p:cNvSpPr/>
            <p:nvPr/>
          </p:nvSpPr>
          <p:spPr>
            <a:xfrm>
              <a:off x="2907" y="1363"/>
              <a:ext cx="0" cy="84"/>
            </a:xfrm>
            <a:prstGeom prst="line">
              <a:avLst/>
            </a:prstGeom>
            <a:ln w="9525" cap="flat" cmpd="sng">
              <a:solidFill>
                <a:srgbClr val="000000"/>
              </a:solidFill>
              <a:prstDash val="solid"/>
              <a:headEnd type="none" w="med" len="med"/>
              <a:tailEnd type="none" w="med" len="med"/>
            </a:ln>
          </p:spPr>
          <p:txBody>
            <a:bodyPr/>
            <a:lstStyle/>
            <a:p>
              <a:endParaRPr lang="zh-CN" altLang="en-US"/>
            </a:p>
          </p:txBody>
        </p:sp>
      </p:grpSp>
      <p:sp>
        <p:nvSpPr>
          <p:cNvPr id="13314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67</a:t>
            </a:fld>
            <a:endParaRPr lang="en-US" altLang="zh-CN" sz="1200" dirty="0">
              <a:latin typeface="微软雅黑" panose="020B0503020204020204" pitchFamily="34" charset="-122"/>
              <a:ea typeface="微软雅黑" panose="020B0503020204020204" pitchFamily="34" charset="-122"/>
            </a:endParaRPr>
          </a:p>
        </p:txBody>
      </p:sp>
      <p:grpSp>
        <p:nvGrpSpPr>
          <p:cNvPr id="133143" name="Group 347"/>
          <p:cNvGrpSpPr/>
          <p:nvPr/>
        </p:nvGrpSpPr>
        <p:grpSpPr>
          <a:xfrm>
            <a:off x="2740025" y="4810125"/>
            <a:ext cx="895350" cy="450850"/>
            <a:chOff x="1871277" y="1576300"/>
            <a:chExt cx="1128371" cy="437861"/>
          </a:xfrm>
        </p:grpSpPr>
        <p:sp>
          <p:nvSpPr>
            <p:cNvPr id="73" name="Oval 72"/>
            <p:cNvSpPr>
              <a:spLocks noChangeArrowheads="1"/>
            </p:cNvSpPr>
            <p:nvPr/>
          </p:nvSpPr>
          <p:spPr bwMode="auto">
            <a:xfrm flipV="1">
              <a:off x="1875278" y="1695016"/>
              <a:ext cx="1124370" cy="31914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5" name="Oval 74"/>
            <p:cNvSpPr>
              <a:spLocks noChangeArrowheads="1"/>
            </p:cNvSpPr>
            <p:nvPr/>
          </p:nvSpPr>
          <p:spPr bwMode="auto">
            <a:xfrm flipV="1">
              <a:off x="1871277" y="1576300"/>
              <a:ext cx="1124370" cy="31914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7" name="Freeform 76"/>
            <p:cNvSpPr/>
            <p:nvPr/>
          </p:nvSpPr>
          <p:spPr bwMode="auto">
            <a:xfrm>
              <a:off x="2103353" y="1633346"/>
              <a:ext cx="662218" cy="11100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 name="Freeform 77"/>
            <p:cNvSpPr/>
            <p:nvPr/>
          </p:nvSpPr>
          <p:spPr bwMode="auto">
            <a:xfrm>
              <a:off x="2537497" y="1727393"/>
              <a:ext cx="244080" cy="9713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 name="Freeform 78"/>
            <p:cNvSpPr/>
            <p:nvPr/>
          </p:nvSpPr>
          <p:spPr bwMode="auto">
            <a:xfrm>
              <a:off x="2089349" y="1730476"/>
              <a:ext cx="242079" cy="9713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0" name="Straight Connector 79"/>
            <p:cNvCxnSpPr>
              <a:cxnSpLocks noChangeShapeType="1"/>
              <a:endCxn id="75" idx="2"/>
            </p:cNvCxnSpPr>
            <p:nvPr/>
          </p:nvCxnSpPr>
          <p:spPr bwMode="auto">
            <a:xfrm flipH="1" flipV="1">
              <a:off x="1871277" y="1736643"/>
              <a:ext cx="4001" cy="12334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1" name="Straight Connector 80"/>
            <p:cNvCxnSpPr>
              <a:cxnSpLocks noChangeShapeType="1"/>
            </p:cNvCxnSpPr>
            <p:nvPr/>
          </p:nvCxnSpPr>
          <p:spPr bwMode="auto">
            <a:xfrm flipH="1" flipV="1">
              <a:off x="2995647" y="1735102"/>
              <a:ext cx="4001" cy="123341"/>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34147" name="Picture 97" descr="underline_base"/>
          <p:cNvPicPr/>
          <p:nvPr/>
        </p:nvPicPr>
        <p:blipFill>
          <a:blip r:embed="rId2"/>
          <a:stretch>
            <a:fillRect/>
          </a:stretch>
        </p:blipFill>
        <p:spPr>
          <a:xfrm>
            <a:off x="503238" y="954088"/>
            <a:ext cx="7381875" cy="185737"/>
          </a:xfrm>
          <a:prstGeom prst="rect">
            <a:avLst/>
          </a:prstGeom>
          <a:noFill/>
          <a:ln w="9525">
            <a:noFill/>
          </a:ln>
        </p:spPr>
      </p:pic>
      <p:grpSp>
        <p:nvGrpSpPr>
          <p:cNvPr id="134148" name="Group 51"/>
          <p:cNvGrpSpPr/>
          <p:nvPr/>
        </p:nvGrpSpPr>
        <p:grpSpPr>
          <a:xfrm flipH="1">
            <a:off x="4792663" y="2470150"/>
            <a:ext cx="735012" cy="681038"/>
            <a:chOff x="-44" y="1473"/>
            <a:chExt cx="981" cy="1105"/>
          </a:xfrm>
        </p:grpSpPr>
        <p:pic>
          <p:nvPicPr>
            <p:cNvPr id="134223" name="Picture 52"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34224" name="Freeform 53"/>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134149" name="Rectangle 2"/>
          <p:cNvSpPr>
            <a:spLocks noGrp="1"/>
          </p:cNvSpPr>
          <p:nvPr>
            <p:ph type="title" idx="4294967295"/>
          </p:nvPr>
        </p:nvSpPr>
        <p:spPr>
          <a:xfrm>
            <a:off x="488950" y="252413"/>
            <a:ext cx="7772400" cy="947737"/>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坏人能使用虚假地址</a:t>
            </a:r>
            <a:endParaRPr lang="en-US" altLang="zh-CN" dirty="0">
              <a:latin typeface="微软雅黑" panose="020B0503020204020204" pitchFamily="34" charset="-122"/>
              <a:ea typeface="微软雅黑" panose="020B0503020204020204" pitchFamily="34" charset="-122"/>
            </a:endParaRPr>
          </a:p>
        </p:txBody>
      </p:sp>
      <p:sp>
        <p:nvSpPr>
          <p:cNvPr id="134150" name="Rectangle 3"/>
          <p:cNvSpPr>
            <a:spLocks noGrp="1"/>
          </p:cNvSpPr>
          <p:nvPr>
            <p:ph type="body" idx="4294967295"/>
          </p:nvPr>
        </p:nvSpPr>
        <p:spPr>
          <a:xfrm>
            <a:off x="638175" y="1641475"/>
            <a:ext cx="8077200" cy="1484313"/>
          </a:xfrm>
          <a:ln/>
        </p:spPr>
        <p:txBody>
          <a:bodyPr vert="horz" wrap="square" lIns="91440" tIns="45720" rIns="91440" bIns="45720" anchor="t" anchorCtr="0"/>
          <a:lstStyle/>
          <a:p>
            <a:pPr eaLnBrk="1" hangingPunct="1">
              <a:buNone/>
            </a:pPr>
            <a:r>
              <a:rPr lang="en-US" altLang="zh-CN" sz="3200" i="1" dirty="0">
                <a:solidFill>
                  <a:srgbClr val="CC0000"/>
                </a:solidFill>
                <a:latin typeface="微软雅黑" panose="020B0503020204020204" pitchFamily="34" charset="-122"/>
                <a:ea typeface="微软雅黑" panose="020B0503020204020204" pitchFamily="34" charset="-122"/>
              </a:rPr>
              <a:t>IP </a:t>
            </a:r>
            <a:r>
              <a:rPr lang="zh-CN" altLang="en-US" sz="3200" i="1" dirty="0">
                <a:solidFill>
                  <a:srgbClr val="CC0000"/>
                </a:solidFill>
                <a:latin typeface="微软雅黑" panose="020B0503020204020204" pitchFamily="34" charset="-122"/>
                <a:ea typeface="微软雅黑" panose="020B0503020204020204" pitchFamily="34" charset="-122"/>
              </a:rPr>
              <a:t>哄骗</a:t>
            </a:r>
            <a:r>
              <a:rPr lang="en-US" altLang="zh-CN" sz="3200" i="1" dirty="0">
                <a:solidFill>
                  <a:srgbClr val="CC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发送带有错误源地址的数据包</a:t>
            </a:r>
            <a:endParaRPr lang="en-US" altLang="zh-CN" dirty="0">
              <a:latin typeface="微软雅黑" panose="020B0503020204020204" pitchFamily="34" charset="-122"/>
              <a:ea typeface="微软雅黑" panose="020B0503020204020204" pitchFamily="34" charset="-122"/>
            </a:endParaRPr>
          </a:p>
        </p:txBody>
      </p:sp>
      <p:sp>
        <p:nvSpPr>
          <p:cNvPr id="134151" name="Freeform 70"/>
          <p:cNvSpPr/>
          <p:nvPr/>
        </p:nvSpPr>
        <p:spPr>
          <a:xfrm>
            <a:off x="2225675" y="3171825"/>
            <a:ext cx="4587875" cy="728663"/>
          </a:xfrm>
          <a:custGeom>
            <a:avLst/>
            <a:gdLst>
              <a:gd name="txL" fmla="*/ 0 w 2620"/>
              <a:gd name="txT" fmla="*/ 0 h 459"/>
              <a:gd name="txR" fmla="*/ 2620 w 2620"/>
              <a:gd name="txB" fmla="*/ 459 h 459"/>
            </a:gdLst>
            <a:ahLst/>
            <a:cxnLst>
              <a:cxn ang="0">
                <a:pos x="2147483646" y="0"/>
              </a:cxn>
              <a:cxn ang="0">
                <a:pos x="0" y="2147483646"/>
              </a:cxn>
              <a:cxn ang="0">
                <a:pos x="2147483646" y="2147483646"/>
              </a:cxn>
              <a:cxn ang="0">
                <a:pos x="2147483646" y="2147483646"/>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4152" name="Freeform 71"/>
          <p:cNvSpPr/>
          <p:nvPr/>
        </p:nvSpPr>
        <p:spPr>
          <a:xfrm>
            <a:off x="5057775" y="3041650"/>
            <a:ext cx="4763" cy="522288"/>
          </a:xfrm>
          <a:custGeom>
            <a:avLst/>
            <a:gdLst>
              <a:gd name="txL" fmla="*/ 0 w 3"/>
              <a:gd name="txT" fmla="*/ 0 h 329"/>
              <a:gd name="txR" fmla="*/ 3 w 3"/>
              <a:gd name="txB" fmla="*/ 329 h 329"/>
            </a:gdLst>
            <a:ahLst/>
            <a:cxnLst>
              <a:cxn ang="0">
                <a:pos x="0" y="2147483646"/>
              </a:cxn>
              <a:cxn ang="0">
                <a:pos x="2147483646"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34153" name="Line 72"/>
          <p:cNvSpPr/>
          <p:nvPr/>
        </p:nvSpPr>
        <p:spPr>
          <a:xfrm flipV="1">
            <a:off x="3400425" y="3563938"/>
            <a:ext cx="0" cy="3746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34154" name="Line 73"/>
          <p:cNvSpPr/>
          <p:nvPr/>
        </p:nvSpPr>
        <p:spPr>
          <a:xfrm flipV="1">
            <a:off x="3419475" y="4275138"/>
            <a:ext cx="0" cy="24130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134155" name="Text Box 74"/>
          <p:cNvSpPr txBox="1"/>
          <p:nvPr/>
        </p:nvSpPr>
        <p:spPr>
          <a:xfrm>
            <a:off x="1676400" y="2460625"/>
            <a:ext cx="400050"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A</a:t>
            </a:r>
          </a:p>
        </p:txBody>
      </p:sp>
      <p:sp>
        <p:nvSpPr>
          <p:cNvPr id="134156" name="Text Box 75"/>
          <p:cNvSpPr txBox="1"/>
          <p:nvPr/>
        </p:nvSpPr>
        <p:spPr>
          <a:xfrm>
            <a:off x="7086600" y="3879850"/>
            <a:ext cx="387350"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B</a:t>
            </a:r>
          </a:p>
        </p:txBody>
      </p:sp>
      <p:sp>
        <p:nvSpPr>
          <p:cNvPr id="134157" name="Text Box 76"/>
          <p:cNvSpPr txBox="1"/>
          <p:nvPr/>
        </p:nvSpPr>
        <p:spPr>
          <a:xfrm>
            <a:off x="5249863" y="2438400"/>
            <a:ext cx="404812" cy="45720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C</a:t>
            </a:r>
          </a:p>
        </p:txBody>
      </p:sp>
      <p:sp>
        <p:nvSpPr>
          <p:cNvPr id="134158" name="Freeform 77"/>
          <p:cNvSpPr/>
          <p:nvPr/>
        </p:nvSpPr>
        <p:spPr>
          <a:xfrm>
            <a:off x="2235200" y="3019425"/>
            <a:ext cx="2967038" cy="704850"/>
          </a:xfrm>
          <a:custGeom>
            <a:avLst/>
            <a:gdLst>
              <a:gd name="txL" fmla="*/ 0 w 1869"/>
              <a:gd name="txT" fmla="*/ 0 h 444"/>
              <a:gd name="txR" fmla="*/ 1869 w 1869"/>
              <a:gd name="txB" fmla="*/ 444 h 444"/>
            </a:gdLst>
            <a:ahLst/>
            <a:cxnLst>
              <a:cxn ang="0">
                <a:pos x="2147483646" y="0"/>
              </a:cxn>
              <a:cxn ang="0">
                <a:pos x="2147483646" y="2147483646"/>
              </a:cxn>
              <a:cxn ang="0">
                <a:pos x="0" y="2147483646"/>
              </a:cxn>
            </a:cxnLst>
            <a:rect l="txL" t="txT" r="txR" b="txB"/>
            <a:pathLst>
              <a:path w="1869" h="444">
                <a:moveTo>
                  <a:pt x="1869" y="0"/>
                </a:moveTo>
                <a:lnTo>
                  <a:pt x="1869" y="444"/>
                </a:lnTo>
                <a:lnTo>
                  <a:pt x="0" y="444"/>
                </a:lnTo>
              </a:path>
            </a:pathLst>
          </a:custGeom>
          <a:noFill/>
          <a:ln w="28575" cap="flat" cmpd="sng">
            <a:solidFill>
              <a:srgbClr val="CC0000">
                <a:alpha val="100000"/>
              </a:srgbClr>
            </a:solidFill>
            <a:prstDash val="solid"/>
            <a:round/>
            <a:headEnd type="none" w="med" len="med"/>
            <a:tailEnd type="triangle" w="med" len="med"/>
          </a:ln>
        </p:spPr>
        <p:txBody>
          <a:bodyPr/>
          <a:lstStyle/>
          <a:p>
            <a:endParaRPr lang="zh-CN" altLang="en-US"/>
          </a:p>
        </p:txBody>
      </p:sp>
      <p:grpSp>
        <p:nvGrpSpPr>
          <p:cNvPr id="134159" name="Group 78"/>
          <p:cNvGrpSpPr/>
          <p:nvPr/>
        </p:nvGrpSpPr>
        <p:grpSpPr>
          <a:xfrm>
            <a:off x="2568575" y="3502025"/>
            <a:ext cx="2633663" cy="338138"/>
            <a:chOff x="2334" y="3342"/>
            <a:chExt cx="1659" cy="213"/>
          </a:xfrm>
        </p:grpSpPr>
        <p:sp>
          <p:nvSpPr>
            <p:cNvPr id="134218" name="Rectangle 79"/>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19" name="Line 80"/>
            <p:cNvSpPr/>
            <p:nvPr/>
          </p:nvSpPr>
          <p:spPr>
            <a:xfrm>
              <a:off x="2784" y="3372"/>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4220" name="Line 81"/>
            <p:cNvSpPr/>
            <p:nvPr/>
          </p:nvSpPr>
          <p:spPr>
            <a:xfrm>
              <a:off x="3186" y="3375"/>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4221" name="Line 82"/>
            <p:cNvSpPr/>
            <p:nvPr/>
          </p:nvSpPr>
          <p:spPr>
            <a:xfrm>
              <a:off x="3321" y="3375"/>
              <a:ext cx="0" cy="168"/>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134222" name="Text Box 83"/>
            <p:cNvSpPr txBox="1"/>
            <p:nvPr/>
          </p:nvSpPr>
          <p:spPr>
            <a:xfrm>
              <a:off x="2334" y="3342"/>
              <a:ext cx="1659" cy="213"/>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600" dirty="0">
                  <a:solidFill>
                    <a:srgbClr val="CC0000"/>
                  </a:solidFill>
                  <a:latin typeface="微软雅黑" panose="020B0503020204020204" pitchFamily="34" charset="-122"/>
                  <a:ea typeface="微软雅黑" panose="020B0503020204020204" pitchFamily="34" charset="-122"/>
                </a:rPr>
                <a:t>src:B</a:t>
              </a:r>
              <a:r>
                <a:rPr lang="en-US" altLang="zh-CN" sz="1600" dirty="0">
                  <a:latin typeface="微软雅黑" panose="020B0503020204020204" pitchFamily="34" charset="-122"/>
                  <a:ea typeface="微软雅黑" panose="020B0503020204020204" pitchFamily="34" charset="-122"/>
                </a:rPr>
                <a:t> dest:A     payload</a:t>
              </a:r>
            </a:p>
          </p:txBody>
        </p:sp>
      </p:grpSp>
      <p:pic>
        <p:nvPicPr>
          <p:cNvPr id="134160" name="Picture 84"/>
          <p:cNvPicPr>
            <a:picLocks noChangeAspect="1"/>
          </p:cNvPicPr>
          <p:nvPr/>
        </p:nvPicPr>
        <p:blipFill>
          <a:blip r:embed="rId4"/>
          <a:stretch>
            <a:fillRect/>
          </a:stretch>
        </p:blipFill>
        <p:spPr>
          <a:xfrm>
            <a:off x="4833938" y="2533650"/>
            <a:ext cx="471487" cy="442913"/>
          </a:xfrm>
          <a:prstGeom prst="rect">
            <a:avLst/>
          </a:prstGeom>
          <a:noFill/>
          <a:ln w="31750">
            <a:noFill/>
          </a:ln>
        </p:spPr>
      </p:pic>
      <p:grpSp>
        <p:nvGrpSpPr>
          <p:cNvPr id="134161" name="Group 48"/>
          <p:cNvGrpSpPr/>
          <p:nvPr/>
        </p:nvGrpSpPr>
        <p:grpSpPr>
          <a:xfrm flipH="1">
            <a:off x="6575425" y="3886200"/>
            <a:ext cx="735013" cy="681038"/>
            <a:chOff x="-44" y="1473"/>
            <a:chExt cx="981" cy="1105"/>
          </a:xfrm>
        </p:grpSpPr>
        <p:pic>
          <p:nvPicPr>
            <p:cNvPr id="134216" name="Picture 49"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134217" name="Freeform 50"/>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134162" name="Group 54"/>
          <p:cNvGrpSpPr/>
          <p:nvPr/>
        </p:nvGrpSpPr>
        <p:grpSpPr>
          <a:xfrm>
            <a:off x="2084388" y="2544763"/>
            <a:ext cx="365125" cy="712787"/>
            <a:chOff x="4140" y="429"/>
            <a:chExt cx="1425" cy="2396"/>
          </a:xfrm>
        </p:grpSpPr>
        <p:sp>
          <p:nvSpPr>
            <p:cNvPr id="134184" name="Freeform 55"/>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134185"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186"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134187"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4188"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4189" name="Group 60"/>
            <p:cNvGrpSpPr/>
            <p:nvPr/>
          </p:nvGrpSpPr>
          <p:grpSpPr>
            <a:xfrm>
              <a:off x="4749" y="668"/>
              <a:ext cx="581" cy="145"/>
              <a:chOff x="614" y="2568"/>
              <a:chExt cx="725" cy="139"/>
            </a:xfrm>
          </p:grpSpPr>
          <p:sp>
            <p:nvSpPr>
              <p:cNvPr id="134214" name="AutoShape 61"/>
              <p:cNvSpPr/>
              <p:nvPr/>
            </p:nvSpPr>
            <p:spPr>
              <a:xfrm>
                <a:off x="612"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15"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4190"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4191" name="Group 64"/>
            <p:cNvGrpSpPr/>
            <p:nvPr/>
          </p:nvGrpSpPr>
          <p:grpSpPr>
            <a:xfrm>
              <a:off x="4747" y="994"/>
              <a:ext cx="581" cy="134"/>
              <a:chOff x="614" y="2568"/>
              <a:chExt cx="725" cy="139"/>
            </a:xfrm>
          </p:grpSpPr>
          <p:sp>
            <p:nvSpPr>
              <p:cNvPr id="134212" name="AutoShape 65"/>
              <p:cNvSpPr/>
              <p:nvPr/>
            </p:nvSpPr>
            <p:spPr>
              <a:xfrm>
                <a:off x="614" y="2569"/>
                <a:ext cx="727"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13"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4192"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193"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4194" name="Group 69"/>
            <p:cNvGrpSpPr/>
            <p:nvPr/>
          </p:nvGrpSpPr>
          <p:grpSpPr>
            <a:xfrm>
              <a:off x="4735" y="1627"/>
              <a:ext cx="582" cy="151"/>
              <a:chOff x="614" y="2568"/>
              <a:chExt cx="725" cy="139"/>
            </a:xfrm>
          </p:grpSpPr>
          <p:sp>
            <p:nvSpPr>
              <p:cNvPr id="134210" name="AutoShape 70"/>
              <p:cNvSpPr/>
              <p:nvPr/>
            </p:nvSpPr>
            <p:spPr>
              <a:xfrm>
                <a:off x="614" y="2570"/>
                <a:ext cx="725" cy="138"/>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11"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4195"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134196" name="Group 73"/>
            <p:cNvGrpSpPr/>
            <p:nvPr/>
          </p:nvGrpSpPr>
          <p:grpSpPr>
            <a:xfrm>
              <a:off x="4739" y="1327"/>
              <a:ext cx="582" cy="139"/>
              <a:chOff x="614" y="2568"/>
              <a:chExt cx="725" cy="139"/>
            </a:xfrm>
          </p:grpSpPr>
          <p:sp>
            <p:nvSpPr>
              <p:cNvPr id="134208" name="AutoShape 74"/>
              <p:cNvSpPr/>
              <p:nvPr/>
            </p:nvSpPr>
            <p:spPr>
              <a:xfrm>
                <a:off x="616" y="2567"/>
                <a:ext cx="725"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9"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134197"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198"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4199"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134200" name="Oval 79"/>
            <p:cNvSpPr/>
            <p:nvPr/>
          </p:nvSpPr>
          <p:spPr>
            <a:xfrm>
              <a:off x="5515" y="2612"/>
              <a:ext cx="50" cy="96"/>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1" name="Freeform 80"/>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134202"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3"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4" name="Oval 83"/>
            <p:cNvSpPr/>
            <p:nvPr/>
          </p:nvSpPr>
          <p:spPr>
            <a:xfrm>
              <a:off x="4307" y="2382"/>
              <a:ext cx="161" cy="144"/>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5" name="Oval 84"/>
            <p:cNvSpPr/>
            <p:nvPr/>
          </p:nvSpPr>
          <p:spPr>
            <a:xfrm>
              <a:off x="4487" y="2382"/>
              <a:ext cx="161" cy="144"/>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134206" name="Oval 85"/>
            <p:cNvSpPr/>
            <p:nvPr/>
          </p:nvSpPr>
          <p:spPr>
            <a:xfrm>
              <a:off x="4660" y="2382"/>
              <a:ext cx="161" cy="139"/>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207"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134163" name="Group 87"/>
          <p:cNvGrpSpPr/>
          <p:nvPr/>
        </p:nvGrpSpPr>
        <p:grpSpPr>
          <a:xfrm>
            <a:off x="3011488" y="3946525"/>
            <a:ext cx="881062" cy="365125"/>
            <a:chOff x="2356" y="1300"/>
            <a:chExt cx="555" cy="194"/>
          </a:xfrm>
        </p:grpSpPr>
        <p:sp>
          <p:nvSpPr>
            <p:cNvPr id="134176"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177"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134178"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134179" name="Group 91"/>
            <p:cNvGrpSpPr/>
            <p:nvPr/>
          </p:nvGrpSpPr>
          <p:grpSpPr>
            <a:xfrm>
              <a:off x="2468" y="1332"/>
              <a:ext cx="310" cy="60"/>
              <a:chOff x="2468" y="1332"/>
              <a:chExt cx="310" cy="60"/>
            </a:xfrm>
          </p:grpSpPr>
          <p:sp>
            <p:nvSpPr>
              <p:cNvPr id="134182" name="Freeform 9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134183" name="Freeform 9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34180" name="Line 94"/>
            <p:cNvSpPr/>
            <p:nvPr/>
          </p:nvSpPr>
          <p:spPr>
            <a:xfrm>
              <a:off x="2357" y="1361"/>
              <a:ext cx="0" cy="84"/>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134181" name="Line 95"/>
            <p:cNvSpPr/>
            <p:nvPr/>
          </p:nvSpPr>
          <p:spPr>
            <a:xfrm>
              <a:off x="2907" y="1363"/>
              <a:ext cx="0" cy="84"/>
            </a:xfrm>
            <a:prstGeom prst="line">
              <a:avLst/>
            </a:prstGeom>
            <a:ln w="9525" cap="flat" cmpd="sng">
              <a:solidFill>
                <a:srgbClr val="000000"/>
              </a:solidFill>
              <a:prstDash val="solid"/>
              <a:headEnd type="none" w="med" len="med"/>
              <a:tailEnd type="none" w="med" len="med"/>
            </a:ln>
          </p:spPr>
          <p:txBody>
            <a:bodyPr/>
            <a:lstStyle/>
            <a:p>
              <a:endParaRPr lang="zh-CN" altLang="en-US"/>
            </a:p>
          </p:txBody>
        </p:sp>
      </p:grpSp>
      <p:sp>
        <p:nvSpPr>
          <p:cNvPr id="134164"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68</a:t>
            </a:fld>
            <a:endParaRPr lang="en-US" altLang="zh-CN" sz="1200" dirty="0">
              <a:latin typeface="微软雅黑" panose="020B0503020204020204" pitchFamily="34" charset="-122"/>
              <a:ea typeface="微软雅黑" panose="020B0503020204020204" pitchFamily="34" charset="-122"/>
            </a:endParaRPr>
          </a:p>
        </p:txBody>
      </p:sp>
      <p:sp>
        <p:nvSpPr>
          <p:cNvPr id="134165" name="Text Box 50"/>
          <p:cNvSpPr txBox="1"/>
          <p:nvPr/>
        </p:nvSpPr>
        <p:spPr>
          <a:xfrm>
            <a:off x="946150" y="5562600"/>
            <a:ext cx="6643688" cy="52387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i="1" dirty="0">
                <a:latin typeface="微软雅黑" panose="020B0503020204020204" pitchFamily="34" charset="-122"/>
                <a:ea typeface="微软雅黑" panose="020B0503020204020204" pitchFamily="34" charset="-122"/>
              </a:rPr>
              <a:t>…</a:t>
            </a:r>
            <a:r>
              <a:rPr lang="zh-CN" altLang="en-US" i="1" dirty="0">
                <a:latin typeface="微软雅黑" panose="020B0503020204020204" pitchFamily="34" charset="-122"/>
                <a:ea typeface="微软雅黑" panose="020B0503020204020204" pitchFamily="34" charset="-122"/>
              </a:rPr>
              <a:t>更多关于安全的内容（通篇，第 </a:t>
            </a:r>
            <a:r>
              <a:rPr lang="en-US" altLang="zh-CN" i="1" dirty="0">
                <a:latin typeface="微软雅黑" panose="020B0503020204020204" pitchFamily="34" charset="-122"/>
                <a:ea typeface="微软雅黑" panose="020B0503020204020204" pitchFamily="34" charset="-122"/>
              </a:rPr>
              <a:t>8 </a:t>
            </a:r>
            <a:r>
              <a:rPr lang="zh-CN" altLang="en-US" i="1" dirty="0">
                <a:latin typeface="微软雅黑" panose="020B0503020204020204" pitchFamily="34" charset="-122"/>
                <a:ea typeface="微软雅黑" panose="020B0503020204020204" pitchFamily="34" charset="-122"/>
              </a:rPr>
              <a:t>章）</a:t>
            </a:r>
            <a:endParaRPr lang="en-US" altLang="zh-CN" i="1" dirty="0">
              <a:latin typeface="微软雅黑" panose="020B0503020204020204" pitchFamily="34" charset="-122"/>
              <a:ea typeface="微软雅黑" panose="020B0503020204020204" pitchFamily="34" charset="-122"/>
            </a:endParaRPr>
          </a:p>
        </p:txBody>
      </p:sp>
      <p:grpSp>
        <p:nvGrpSpPr>
          <p:cNvPr id="134166" name="Group 347"/>
          <p:cNvGrpSpPr/>
          <p:nvPr/>
        </p:nvGrpSpPr>
        <p:grpSpPr>
          <a:xfrm>
            <a:off x="3011488" y="3917950"/>
            <a:ext cx="893762" cy="452438"/>
            <a:chOff x="1871277" y="1576300"/>
            <a:chExt cx="1128371" cy="437861"/>
          </a:xfrm>
        </p:grpSpPr>
        <p:sp>
          <p:nvSpPr>
            <p:cNvPr id="72" name="Oval 71"/>
            <p:cNvSpPr>
              <a:spLocks noChangeArrowheads="1"/>
            </p:cNvSpPr>
            <p:nvPr/>
          </p:nvSpPr>
          <p:spPr bwMode="auto">
            <a:xfrm flipV="1">
              <a:off x="1875285" y="1694600"/>
              <a:ext cx="1124363" cy="319561"/>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4" name="Oval 73"/>
            <p:cNvSpPr>
              <a:spLocks noChangeArrowheads="1"/>
            </p:cNvSpPr>
            <p:nvPr/>
          </p:nvSpPr>
          <p:spPr bwMode="auto">
            <a:xfrm flipV="1">
              <a:off x="1871277" y="1576300"/>
              <a:ext cx="1124363" cy="319561"/>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6" name="Freeform 75"/>
            <p:cNvSpPr/>
            <p:nvPr/>
          </p:nvSpPr>
          <p:spPr bwMode="auto">
            <a:xfrm>
              <a:off x="2101761" y="1633146"/>
              <a:ext cx="663395" cy="11061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7" name="Freeform 76"/>
            <p:cNvSpPr/>
            <p:nvPr/>
          </p:nvSpPr>
          <p:spPr bwMode="auto">
            <a:xfrm>
              <a:off x="2536676" y="1728399"/>
              <a:ext cx="244514" cy="9679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8" name="Freeform 77"/>
            <p:cNvSpPr/>
            <p:nvPr/>
          </p:nvSpPr>
          <p:spPr bwMode="auto">
            <a:xfrm>
              <a:off x="2089736" y="1729935"/>
              <a:ext cx="240505" cy="96791"/>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79" name="Straight Connector 78"/>
            <p:cNvCxnSpPr>
              <a:cxnSpLocks noChangeShapeType="1"/>
              <a:endCxn id="74" idx="2"/>
            </p:cNvCxnSpPr>
            <p:nvPr/>
          </p:nvCxnSpPr>
          <p:spPr bwMode="auto">
            <a:xfrm flipH="1" flipV="1">
              <a:off x="1871277" y="1737618"/>
              <a:ext cx="4008" cy="122908"/>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0" name="Straight Connector 79"/>
            <p:cNvCxnSpPr>
              <a:cxnSpLocks noChangeShapeType="1"/>
            </p:cNvCxnSpPr>
            <p:nvPr/>
          </p:nvCxnSpPr>
          <p:spPr bwMode="auto">
            <a:xfrm flipH="1" flipV="1">
              <a:off x="2995640" y="1734545"/>
              <a:ext cx="4008" cy="122908"/>
            </a:xfrm>
            <a:prstGeom prst="line">
              <a:avLst/>
            </a:prstGeom>
            <a:noFill/>
            <a:ln w="6350">
              <a:solidFill>
                <a:schemeClr val="tx1"/>
              </a:solidFill>
              <a:round/>
            </a:ln>
            <a:effectLst>
              <a:outerShdw blurRad="40005" dist="19939" dir="5400000" algn="tl" rotWithShape="0">
                <a:srgbClr val="808080">
                  <a:alpha val="37999"/>
                </a:srgbClr>
              </a:outerShdw>
            </a:effectLst>
          </p:spPr>
        </p:cxn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35171" name="Picture 2" descr="underline_base"/>
          <p:cNvPicPr/>
          <p:nvPr/>
        </p:nvPicPr>
        <p:blipFill>
          <a:blip r:embed="rId3"/>
          <a:stretch>
            <a:fillRect/>
          </a:stretch>
        </p:blipFill>
        <p:spPr>
          <a:xfrm>
            <a:off x="679450" y="1028700"/>
            <a:ext cx="4570413" cy="173038"/>
          </a:xfrm>
          <a:prstGeom prst="rect">
            <a:avLst/>
          </a:prstGeom>
          <a:noFill/>
          <a:ln w="9525">
            <a:noFill/>
          </a:ln>
        </p:spPr>
      </p:pic>
      <p:sp>
        <p:nvSpPr>
          <p:cNvPr id="13517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69</a:t>
            </a:fld>
            <a:endParaRPr lang="en-US" altLang="zh-CN" sz="1200"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87363" y="1406525"/>
            <a:ext cx="8207375" cy="464820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vl6pPr marL="25146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6pPr>
            <a:lvl7pPr marL="29718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7pPr>
            <a:lvl8pPr marL="34290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8pPr>
            <a:lvl9pPr marL="3886200" indent="-228600" algn="l" rtl="0" fontAlgn="base">
              <a:spcBef>
                <a:spcPct val="20000"/>
              </a:spcBef>
              <a:spcAft>
                <a:spcPct val="0"/>
              </a:spcAft>
              <a:buChar char="»"/>
              <a:defRPr sz="2000">
                <a:solidFill>
                  <a:schemeClr val="tx1"/>
                </a:solidFill>
                <a:latin typeface="Times New Roman" panose="02020603050405020304" pitchFamily="18" charset="0"/>
                <a:cs typeface="+mn-cs"/>
              </a:defRPr>
            </a:lvl9pPr>
          </a:lstStyle>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1.1</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什么是因特网</a:t>
            </a:r>
            <a:r>
              <a:rPr kumimoji="0" lang="en-US" altLang="zh-CN" sz="2800" b="0" i="0" u="none" strike="noStrike" kern="0" cap="none" spc="0" normalizeH="0" baseline="0" noProof="0">
                <a:ln>
                  <a:noFill/>
                </a:ln>
                <a:solidFill>
                  <a:schemeClr val="tx1"/>
                </a:solidFill>
                <a:effectLst/>
                <a:uLnTx/>
                <a:uFillTx/>
                <a:latin typeface="+mn-ea"/>
                <a:ea typeface="+mn-ea"/>
                <a:cs typeface="+mn-cs"/>
              </a:rPr>
              <a:t>?</a:t>
            </a: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1.2</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网络边缘</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chemeClr val="tx1"/>
                </a:solidFill>
                <a:effectLst/>
                <a:uLnTx/>
                <a:uFillTx/>
                <a:latin typeface="+mn-ea"/>
                <a:ea typeface="+mn-ea"/>
                <a:cs typeface="+mn-cs"/>
              </a:rPr>
              <a:t>端系统、接入网、链路</a:t>
            </a:r>
            <a:endParaRPr kumimoji="0" lang="en-US" altLang="zh-CN" sz="24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1.3</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网络核心</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1143000" marR="0" lvl="2" indent="-228600" algn="l" defTabSz="914400" rtl="0" eaLnBrk="1" fontAlgn="base" latinLnBrk="0" hangingPunct="1">
              <a:lnSpc>
                <a:spcPct val="120000"/>
              </a:lnSpc>
              <a:spcBef>
                <a:spcPct val="20000"/>
              </a:spcBef>
              <a:spcAft>
                <a:spcPct val="0"/>
              </a:spcAft>
              <a:buClr>
                <a:srgbClr val="000099"/>
              </a:buClr>
              <a:buSzTx/>
              <a:buFont typeface="Wingdings" panose="05000000000000000000" pitchFamily="2" charset="2"/>
              <a:buChar char="§"/>
              <a:defRPr/>
            </a:pPr>
            <a:r>
              <a:rPr kumimoji="0" lang="zh-CN" altLang="en-US" sz="2400" b="0" i="0" u="none" strike="noStrike" kern="0" cap="none" spc="0" normalizeH="0" baseline="0" noProof="0">
                <a:ln>
                  <a:noFill/>
                </a:ln>
                <a:solidFill>
                  <a:schemeClr val="tx1"/>
                </a:solidFill>
                <a:effectLst/>
                <a:uLnTx/>
                <a:uFillTx/>
                <a:latin typeface="+mn-ea"/>
                <a:ea typeface="+mn-ea"/>
                <a:cs typeface="+mn-cs"/>
              </a:rPr>
              <a:t>分组交换，电路交换，网络结构</a:t>
            </a:r>
            <a:endParaRPr kumimoji="0" lang="en-US" altLang="zh-CN" sz="24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1.4</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分组交换网中的时延、丢包和吞吐量</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1.5</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协议层次及其服务模型</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000099"/>
                </a:solidFill>
                <a:effectLst/>
                <a:uLnTx/>
                <a:uFillTx/>
                <a:latin typeface="+mn-ea"/>
                <a:ea typeface="+mn-ea"/>
                <a:cs typeface="+mn-cs"/>
              </a:rPr>
              <a:t>1.6</a:t>
            </a:r>
            <a:r>
              <a:rPr kumimoji="0" lang="en-US" altLang="zh-CN" sz="2800" b="0" i="0" u="none" strike="noStrike" kern="0" cap="none" spc="0" normalizeH="0" baseline="0" noProof="0">
                <a:ln>
                  <a:noFill/>
                </a:ln>
                <a:solidFill>
                  <a:schemeClr val="tx1"/>
                </a:solidFill>
                <a:effectLst/>
                <a:uLnTx/>
                <a:uFillTx/>
                <a:latin typeface="+mn-ea"/>
                <a:ea typeface="+mn-ea"/>
                <a:cs typeface="+mn-cs"/>
              </a:rPr>
              <a:t> </a:t>
            </a:r>
            <a:r>
              <a:rPr kumimoji="0" lang="zh-CN" altLang="en-US" sz="2800" b="0" i="0" u="none" strike="noStrike" kern="0" cap="none" spc="0" normalizeH="0" baseline="0" noProof="0">
                <a:ln>
                  <a:noFill/>
                </a:ln>
                <a:solidFill>
                  <a:schemeClr val="tx1"/>
                </a:solidFill>
                <a:effectLst/>
                <a:uLnTx/>
                <a:uFillTx/>
                <a:latin typeface="+mn-ea"/>
                <a:ea typeface="+mn-ea"/>
                <a:cs typeface="+mn-cs"/>
              </a:rPr>
              <a:t>面对攻击的网络</a:t>
            </a:r>
            <a:endParaRPr kumimoji="0" lang="en-US" altLang="zh-CN" sz="2800" b="0" i="0" u="none" strike="noStrike" kern="0" cap="none" spc="0" normalizeH="0" baseline="0" noProof="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20000"/>
              </a:lnSpc>
              <a:spcBef>
                <a:spcPct val="20000"/>
              </a:spcBef>
              <a:spcAft>
                <a:spcPct val="0"/>
              </a:spcAft>
              <a:buClr>
                <a:srgbClr val="000090"/>
              </a:buClr>
              <a:buSzTx/>
              <a:buFont typeface="Wingdings" panose="05000000000000000000" pitchFamily="2" charset="2"/>
              <a:buNone/>
              <a:defRPr/>
            </a:pPr>
            <a:r>
              <a:rPr kumimoji="0" lang="en-US" altLang="zh-CN" sz="2800" b="0" i="0" u="none" strike="noStrike" kern="0" cap="none" spc="0" normalizeH="0" baseline="0" noProof="0">
                <a:ln>
                  <a:noFill/>
                </a:ln>
                <a:solidFill>
                  <a:srgbClr val="C00000"/>
                </a:solidFill>
                <a:effectLst/>
                <a:uLnTx/>
                <a:uFillTx/>
                <a:latin typeface="+mn-ea"/>
                <a:ea typeface="+mn-ea"/>
                <a:cs typeface="+mn-cs"/>
              </a:rPr>
              <a:t>1.7 </a:t>
            </a:r>
            <a:r>
              <a:rPr kumimoji="0" lang="zh-CN" altLang="en-US" sz="2800" b="0" i="0" u="none" strike="noStrike" kern="0" cap="none" spc="0" normalizeH="0" baseline="0" noProof="0">
                <a:ln>
                  <a:noFill/>
                </a:ln>
                <a:solidFill>
                  <a:srgbClr val="C00000"/>
                </a:solidFill>
                <a:effectLst/>
                <a:uLnTx/>
                <a:uFillTx/>
                <a:latin typeface="+mn-ea"/>
                <a:ea typeface="+mn-ea"/>
                <a:cs typeface="+mn-cs"/>
              </a:rPr>
              <a:t>计算机网络和因特网的历史</a:t>
            </a:r>
            <a:endParaRPr kumimoji="0" lang="en-US" altLang="zh-CN" sz="2400" b="0" i="0" u="none" strike="noStrike" kern="0" cap="none" spc="0" normalizeH="0" baseline="0" noProof="0" dirty="0">
              <a:ln>
                <a:noFill/>
              </a:ln>
              <a:solidFill>
                <a:srgbClr val="C00000"/>
              </a:solidFill>
              <a:effectLst/>
              <a:uLnTx/>
              <a:uFillTx/>
              <a:latin typeface="+mn-ea"/>
              <a:ea typeface="+mn-ea"/>
              <a:cs typeface="+mn-cs"/>
            </a:endParaRPr>
          </a:p>
        </p:txBody>
      </p:sp>
      <p:sp>
        <p:nvSpPr>
          <p:cNvPr id="9" name="Rectangle 2"/>
          <p:cNvSpPr txBox="1">
            <a:spLocks noChangeArrowheads="1"/>
          </p:cNvSpPr>
          <p:nvPr/>
        </p:nvSpPr>
        <p:spPr bwMode="auto">
          <a:xfrm>
            <a:off x="533400" y="228600"/>
            <a:ext cx="7772400" cy="1143000"/>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第</a:t>
            </a:r>
            <a:r>
              <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1</a:t>
            </a:r>
            <a:r>
              <a:rPr kumimoji="0" lang="zh-CN" altLang="en-US"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章  目录</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p:cNvSpPr>
          <p:nvPr>
            <p:ph type="body" sz="half" idx="4294967295"/>
          </p:nvPr>
        </p:nvSpPr>
        <p:spPr>
          <a:xfrm>
            <a:off x="374650" y="1655763"/>
            <a:ext cx="4435475" cy="41052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sz="2800" i="1" dirty="0">
                <a:solidFill>
                  <a:srgbClr val="CC0000"/>
                </a:solidFill>
                <a:latin typeface="微软雅黑" panose="020B0503020204020204" pitchFamily="34" charset="-122"/>
                <a:ea typeface="微软雅黑" panose="020B0503020204020204" pitchFamily="34" charset="-122"/>
              </a:rPr>
              <a:t>为应用程序提供服务的基础设施：</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en-US" altLang="zh-CN" sz="2400" dirty="0">
                <a:solidFill>
                  <a:srgbClr val="000000"/>
                </a:solidFill>
                <a:latin typeface="Roboto" pitchFamily="2" charset="0"/>
              </a:rPr>
              <a:t>Web</a:t>
            </a:r>
            <a:r>
              <a:rPr lang="zh-CN" altLang="en-US" sz="2400" dirty="0">
                <a:solidFill>
                  <a:srgbClr val="000000"/>
                </a:solidFill>
                <a:latin typeface="Roboto" pitchFamily="2" charset="0"/>
              </a:rPr>
              <a:t>、</a:t>
            </a:r>
            <a:r>
              <a:rPr lang="en-US" altLang="zh-CN" sz="2400" dirty="0">
                <a:solidFill>
                  <a:srgbClr val="000000"/>
                </a:solidFill>
                <a:latin typeface="Roboto" pitchFamily="2" charset="0"/>
              </a:rPr>
              <a:t>VoIP</a:t>
            </a:r>
            <a:r>
              <a:rPr lang="zh-CN" altLang="en-US" sz="2400" dirty="0">
                <a:solidFill>
                  <a:srgbClr val="000000"/>
                </a:solidFill>
                <a:latin typeface="Roboto" pitchFamily="2" charset="0"/>
              </a:rPr>
              <a:t>、电子邮件、游戏、电子商务、社交网络</a:t>
            </a:r>
            <a:r>
              <a:rPr lang="en-US" altLang="zh-CN" sz="2400" dirty="0">
                <a:latin typeface="微软雅黑" panose="020B0503020204020204" pitchFamily="34" charset="-122"/>
                <a:ea typeface="微软雅黑" panose="020B0503020204020204" pitchFamily="34" charset="-122"/>
              </a:rPr>
              <a:t>…</a:t>
            </a:r>
          </a:p>
          <a:p>
            <a:pPr marL="287655" lvl="0" indent="-287655" eaLnBrk="1" hangingPunct="1"/>
            <a:r>
              <a:rPr lang="zh-CN" altLang="en-US" sz="2800" i="1" dirty="0">
                <a:solidFill>
                  <a:srgbClr val="CC0000"/>
                </a:solidFill>
                <a:latin typeface="微软雅黑" panose="020B0503020204020204" pitchFamily="34" charset="-122"/>
                <a:ea typeface="微软雅黑" panose="020B0503020204020204" pitchFamily="34" charset="-122"/>
              </a:rPr>
              <a:t>为应用程序提供编程接口</a:t>
            </a:r>
          </a:p>
          <a:p>
            <a:pPr marL="682625" lvl="1" indent="-225425" eaLnBrk="1" hangingPunct="1"/>
            <a:r>
              <a:rPr lang="zh-CN" altLang="en-US" sz="2400" dirty="0">
                <a:latin typeface="微软雅黑" panose="020B0503020204020204" pitchFamily="34" charset="-122"/>
                <a:ea typeface="微软雅黑" panose="020B0503020204020204" pitchFamily="34" charset="-122"/>
              </a:rPr>
              <a:t>像钩子一样使发送和接收数据的应用程序通过</a:t>
            </a:r>
            <a:r>
              <a:rPr lang="en-US" altLang="zh-CN" sz="2400" dirty="0">
                <a:latin typeface="微软雅黑" panose="020B0503020204020204" pitchFamily="34" charset="-122"/>
                <a:ea typeface="微软雅黑" panose="020B0503020204020204" pitchFamily="34" charset="-122"/>
              </a:rPr>
              <a:t>Internet</a:t>
            </a:r>
            <a:r>
              <a:rPr lang="zh-CN" altLang="en-US" sz="2400" dirty="0">
                <a:latin typeface="微软雅黑" panose="020B0503020204020204" pitchFamily="34" charset="-122"/>
                <a:ea typeface="微软雅黑" panose="020B0503020204020204" pitchFamily="34" charset="-122"/>
              </a:rPr>
              <a:t>连接起来</a:t>
            </a:r>
            <a:endParaRPr lang="en-US" altLang="zh-CN" sz="2400"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提供服务选项，类似于邮政服务 </a:t>
            </a:r>
            <a:endParaRPr lang="en-US" altLang="zh-CN" sz="2400" dirty="0">
              <a:latin typeface="微软雅黑" panose="020B0503020204020204" pitchFamily="34" charset="-122"/>
              <a:ea typeface="微软雅黑" panose="020B0503020204020204" pitchFamily="34" charset="-122"/>
            </a:endParaRPr>
          </a:p>
        </p:txBody>
      </p:sp>
      <p:pic>
        <p:nvPicPr>
          <p:cNvPr id="22531" name="Picture 645" descr="underline_base"/>
          <p:cNvPicPr/>
          <p:nvPr/>
        </p:nvPicPr>
        <p:blipFill>
          <a:blip r:embed="rId3"/>
          <a:stretch>
            <a:fillRect/>
          </a:stretch>
        </p:blipFill>
        <p:spPr>
          <a:xfrm>
            <a:off x="446088" y="804863"/>
            <a:ext cx="6548437" cy="173037"/>
          </a:xfrm>
          <a:prstGeom prst="rect">
            <a:avLst/>
          </a:prstGeom>
          <a:noFill/>
          <a:ln w="9525">
            <a:noFill/>
          </a:ln>
        </p:spPr>
      </p:pic>
      <p:sp>
        <p:nvSpPr>
          <p:cNvPr id="22532" name="Footer Placeholder 2"/>
          <p:cNvSpPr txBox="1">
            <a:spLocks noGrp="1"/>
          </p:cNvSpPr>
          <p:nvPr>
            <p:ph type="ftr" sz="quarter" idx="3"/>
          </p:nvPr>
        </p:nvSpPr>
        <p:spPr>
          <a:xfrm>
            <a:off x="7373938" y="6467475"/>
            <a:ext cx="1098550" cy="288925"/>
          </a:xfrm>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2253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a:t>
            </a:fld>
            <a:endParaRPr lang="en-US" altLang="zh-CN" sz="1200" dirty="0">
              <a:latin typeface="微软雅黑" panose="020B0503020204020204" pitchFamily="34" charset="-122"/>
              <a:ea typeface="微软雅黑" panose="020B0503020204020204" pitchFamily="34" charset="-122"/>
            </a:endParaRPr>
          </a:p>
        </p:txBody>
      </p:sp>
      <p:sp>
        <p:nvSpPr>
          <p:cNvPr id="620" name="Rectangle 2"/>
          <p:cNvSpPr txBox="1">
            <a:spLocks noChangeArrowheads="1"/>
          </p:cNvSpPr>
          <p:nvPr/>
        </p:nvSpPr>
        <p:spPr bwMode="auto">
          <a:xfrm>
            <a:off x="404813" y="190500"/>
            <a:ext cx="8382000" cy="936625"/>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什么是因特网</a:t>
            </a:r>
            <a:r>
              <a:rPr kumimoji="0" lang="en-US" altLang="zh-CN"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 </a:t>
            </a:r>
            <a:r>
              <a:rPr kumimoji="0" lang="zh-CN" altLang="en-US" sz="36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rPr>
              <a:t>服务描述</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grpSp>
        <p:nvGrpSpPr>
          <p:cNvPr id="22535" name="Group 2"/>
          <p:cNvGrpSpPr/>
          <p:nvPr/>
        </p:nvGrpSpPr>
        <p:grpSpPr>
          <a:xfrm>
            <a:off x="5202238" y="1384300"/>
            <a:ext cx="3551237" cy="4611688"/>
            <a:chOff x="5202238" y="1384300"/>
            <a:chExt cx="3551237" cy="4612368"/>
          </a:xfrm>
        </p:grpSpPr>
        <p:sp>
          <p:nvSpPr>
            <p:cNvPr id="22536" name="Freeform 416"/>
            <p:cNvSpPr/>
            <p:nvPr/>
          </p:nvSpPr>
          <p:spPr>
            <a:xfrm>
              <a:off x="7023100" y="2001838"/>
              <a:ext cx="1730375" cy="1125537"/>
            </a:xfrm>
            <a:custGeom>
              <a:avLst/>
              <a:gdLst>
                <a:gd name="txL" fmla="*/ 0 w 765"/>
                <a:gd name="txT" fmla="*/ 0 h 459"/>
                <a:gd name="txR" fmla="*/ 765 w 765"/>
                <a:gd name="txB" fmla="*/ 459 h 45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alpha val="100000"/>
                  </a:srgbClr>
                </a:gs>
                <a:gs pos="100000">
                  <a:schemeClr val="bg1">
                    <a:alpha val="100000"/>
                  </a:schemeClr>
                </a:gs>
              </a:gsLst>
              <a:lin ang="0" scaled="1"/>
              <a:tileRect/>
            </a:gradFill>
            <a:ln w="9525">
              <a:noFill/>
            </a:ln>
          </p:spPr>
          <p:txBody>
            <a:bodyPr/>
            <a:lstStyle/>
            <a:p>
              <a:endParaRPr lang="zh-CN" altLang="en-US"/>
            </a:p>
          </p:txBody>
        </p:sp>
        <p:sp>
          <p:nvSpPr>
            <p:cNvPr id="22537" name="Freeform 415"/>
            <p:cNvSpPr/>
            <p:nvPr/>
          </p:nvSpPr>
          <p:spPr>
            <a:xfrm>
              <a:off x="7004050" y="3527425"/>
              <a:ext cx="1314450" cy="674688"/>
            </a:xfrm>
            <a:custGeom>
              <a:avLst/>
              <a:gdLst>
                <a:gd name="txL" fmla="*/ 0 w 828"/>
                <a:gd name="txT" fmla="*/ 0 h 425"/>
                <a:gd name="txR" fmla="*/ 828 w 828"/>
                <a:gd name="txB" fmla="*/ 425 h 42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alpha val="100000"/>
              </a:srgbClr>
            </a:solidFill>
            <a:ln w="9525">
              <a:noFill/>
            </a:ln>
          </p:spPr>
          <p:txBody>
            <a:bodyPr/>
            <a:lstStyle/>
            <a:p>
              <a:endParaRPr lang="zh-CN" altLang="en-US"/>
            </a:p>
          </p:txBody>
        </p:sp>
        <p:sp>
          <p:nvSpPr>
            <p:cNvPr id="22538" name="Freeform 665"/>
            <p:cNvSpPr/>
            <p:nvPr/>
          </p:nvSpPr>
          <p:spPr>
            <a:xfrm>
              <a:off x="5202238" y="1712913"/>
              <a:ext cx="1736725" cy="1071562"/>
            </a:xfrm>
            <a:custGeom>
              <a:avLst/>
              <a:gdLst>
                <a:gd name="txL" fmla="*/ 0 w 1036"/>
                <a:gd name="txT" fmla="*/ 0 h 675"/>
                <a:gd name="txR" fmla="*/ 1036 w 1036"/>
                <a:gd name="txB" fmla="*/ 675 h 675"/>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grpSp>
          <p:nvGrpSpPr>
            <p:cNvPr id="22539" name="Group 666"/>
            <p:cNvGrpSpPr/>
            <p:nvPr/>
          </p:nvGrpSpPr>
          <p:grpSpPr>
            <a:xfrm>
              <a:off x="5329977" y="2980450"/>
              <a:ext cx="1458912" cy="933450"/>
              <a:chOff x="2889" y="1631"/>
              <a:chExt cx="980" cy="743"/>
            </a:xfrm>
          </p:grpSpPr>
          <p:sp>
            <p:nvSpPr>
              <p:cNvPr id="23146" name="Rectangle 667"/>
              <p:cNvSpPr/>
              <p:nvPr/>
            </p:nvSpPr>
            <p:spPr>
              <a:xfrm>
                <a:off x="3046" y="1841"/>
                <a:ext cx="663" cy="533"/>
              </a:xfrm>
              <a:prstGeom prst="rect">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47" name="AutoShape 668"/>
              <p:cNvSpPr/>
              <p:nvPr/>
            </p:nvSpPr>
            <p:spPr>
              <a:xfrm>
                <a:off x="2889" y="1631"/>
                <a:ext cx="980" cy="253"/>
              </a:xfrm>
              <a:prstGeom prst="triangle">
                <a:avLst>
                  <a:gd name="adj" fmla="val 50000"/>
                </a:avLst>
              </a:prstGeom>
              <a:solidFill>
                <a:srgbClr val="00CCFF"/>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solidFill>
                    <a:srgbClr val="00CCFF"/>
                  </a:solidFill>
                  <a:latin typeface="微软雅黑" panose="020B0503020204020204" pitchFamily="34" charset="-122"/>
                  <a:ea typeface="微软雅黑" panose="020B0503020204020204" pitchFamily="34" charset="-122"/>
                </a:endParaRPr>
              </a:p>
            </p:txBody>
          </p:sp>
        </p:grpSp>
        <p:sp>
          <p:nvSpPr>
            <p:cNvPr id="22540" name="Freeform 669"/>
            <p:cNvSpPr/>
            <p:nvPr/>
          </p:nvSpPr>
          <p:spPr>
            <a:xfrm>
              <a:off x="5364163" y="4331380"/>
              <a:ext cx="3225800" cy="1665288"/>
            </a:xfrm>
            <a:custGeom>
              <a:avLst/>
              <a:gdLst>
                <a:gd name="txL" fmla="*/ 0 w 2032"/>
                <a:gd name="txT" fmla="*/ 0 h 1049"/>
                <a:gd name="txR" fmla="*/ 2032 w 2032"/>
                <a:gd name="txB" fmla="*/ 1049 h 104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p>
              <a:endParaRPr lang="zh-CN" altLang="en-US"/>
            </a:p>
          </p:txBody>
        </p:sp>
        <p:sp>
          <p:nvSpPr>
            <p:cNvPr id="22541" name="Line 670"/>
            <p:cNvSpPr/>
            <p:nvPr/>
          </p:nvSpPr>
          <p:spPr>
            <a:xfrm rot="-5400000">
              <a:off x="7845425" y="5162550"/>
              <a:ext cx="523875" cy="1397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2" name="Line 671"/>
            <p:cNvSpPr/>
            <p:nvPr/>
          </p:nvSpPr>
          <p:spPr>
            <a:xfrm rot="5400000" flipV="1">
              <a:off x="7991475" y="5443538"/>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22543" name="Line 672"/>
            <p:cNvSpPr/>
            <p:nvPr/>
          </p:nvSpPr>
          <p:spPr>
            <a:xfrm rot="-5400000">
              <a:off x="8177213" y="5116513"/>
              <a:ext cx="0" cy="11430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4" name="Line 674"/>
            <p:cNvSpPr/>
            <p:nvPr/>
          </p:nvSpPr>
          <p:spPr>
            <a:xfrm>
              <a:off x="6100763" y="4776788"/>
              <a:ext cx="217487" cy="1000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5" name="Line 675"/>
            <p:cNvSpPr/>
            <p:nvPr/>
          </p:nvSpPr>
          <p:spPr>
            <a:xfrm flipV="1">
              <a:off x="5842000" y="5038725"/>
              <a:ext cx="407988" cy="7461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6" name="Line 678"/>
            <p:cNvSpPr/>
            <p:nvPr/>
          </p:nvSpPr>
          <p:spPr>
            <a:xfrm flipH="1">
              <a:off x="6267450" y="5102225"/>
              <a:ext cx="144463" cy="169863"/>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7" name="Line 679"/>
            <p:cNvSpPr/>
            <p:nvPr/>
          </p:nvSpPr>
          <p:spPr>
            <a:xfrm flipH="1" flipV="1">
              <a:off x="6586538" y="5110163"/>
              <a:ext cx="76200" cy="163512"/>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8" name="Line 680"/>
            <p:cNvSpPr/>
            <p:nvPr/>
          </p:nvSpPr>
          <p:spPr>
            <a:xfrm>
              <a:off x="6743700" y="5056188"/>
              <a:ext cx="503238" cy="269875"/>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49" name="Line 682"/>
            <p:cNvSpPr/>
            <p:nvPr/>
          </p:nvSpPr>
          <p:spPr>
            <a:xfrm>
              <a:off x="6284913" y="3551238"/>
              <a:ext cx="0" cy="10636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2550" name="Line 683"/>
            <p:cNvSpPr/>
            <p:nvPr/>
          </p:nvSpPr>
          <p:spPr>
            <a:xfrm flipV="1">
              <a:off x="5891213" y="3736975"/>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22551" name="Picture 684" descr="access_point_stylized_small"/>
            <p:cNvPicPr>
              <a:picLocks noChangeAspect="1"/>
            </p:cNvPicPr>
            <p:nvPr/>
          </p:nvPicPr>
          <p:blipFill>
            <a:blip r:embed="rId4"/>
            <a:stretch>
              <a:fillRect/>
            </a:stretch>
          </p:blipFill>
          <p:spPr>
            <a:xfrm>
              <a:off x="5640388" y="3548063"/>
              <a:ext cx="369887" cy="306387"/>
            </a:xfrm>
            <a:prstGeom prst="rect">
              <a:avLst/>
            </a:prstGeom>
            <a:noFill/>
            <a:ln w="9525">
              <a:noFill/>
            </a:ln>
          </p:spPr>
        </p:pic>
        <p:sp>
          <p:nvSpPr>
            <p:cNvPr id="22552" name="Line 685"/>
            <p:cNvSpPr/>
            <p:nvPr/>
          </p:nvSpPr>
          <p:spPr>
            <a:xfrm rot="5400000" flipV="1">
              <a:off x="7994650"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sp>
          <p:nvSpPr>
            <p:cNvPr id="22553" name="Line 686"/>
            <p:cNvSpPr/>
            <p:nvPr/>
          </p:nvSpPr>
          <p:spPr>
            <a:xfrm flipV="1">
              <a:off x="5894388" y="3733800"/>
              <a:ext cx="168275" cy="3175"/>
            </a:xfrm>
            <a:prstGeom prst="line">
              <a:avLst/>
            </a:prstGeom>
            <a:ln w="19050" cap="flat" cmpd="sng">
              <a:solidFill>
                <a:schemeClr val="tx1"/>
              </a:solidFill>
              <a:prstDash val="solid"/>
              <a:headEnd type="none" w="med" len="med"/>
              <a:tailEnd type="none" w="med" len="med"/>
            </a:ln>
          </p:spPr>
          <p:txBody>
            <a:bodyPr/>
            <a:lstStyle/>
            <a:p>
              <a:endParaRPr lang="zh-CN" altLang="en-US"/>
            </a:p>
          </p:txBody>
        </p:sp>
        <p:pic>
          <p:nvPicPr>
            <p:cNvPr id="22554" name="Picture 708" descr="access_point_stylized_small"/>
            <p:cNvPicPr>
              <a:picLocks noChangeAspect="1"/>
            </p:cNvPicPr>
            <p:nvPr/>
          </p:nvPicPr>
          <p:blipFill>
            <a:blip r:embed="rId4"/>
            <a:stretch>
              <a:fillRect/>
            </a:stretch>
          </p:blipFill>
          <p:spPr>
            <a:xfrm>
              <a:off x="5641975" y="3546475"/>
              <a:ext cx="369888" cy="306388"/>
            </a:xfrm>
            <a:prstGeom prst="rect">
              <a:avLst/>
            </a:prstGeom>
            <a:noFill/>
            <a:ln w="9525">
              <a:noFill/>
            </a:ln>
          </p:spPr>
        </p:pic>
        <p:sp>
          <p:nvSpPr>
            <p:cNvPr id="22555" name="Line 711"/>
            <p:cNvSpPr/>
            <p:nvPr/>
          </p:nvSpPr>
          <p:spPr>
            <a:xfrm>
              <a:off x="7396163" y="3816350"/>
              <a:ext cx="163512" cy="1206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56" name="Line 712"/>
            <p:cNvSpPr/>
            <p:nvPr/>
          </p:nvSpPr>
          <p:spPr>
            <a:xfrm>
              <a:off x="7493000" y="3736975"/>
              <a:ext cx="2794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57" name="Line 713"/>
            <p:cNvSpPr/>
            <p:nvPr/>
          </p:nvSpPr>
          <p:spPr>
            <a:xfrm flipV="1">
              <a:off x="7729538" y="3822700"/>
              <a:ext cx="134937" cy="1047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58" name="Line 714"/>
            <p:cNvSpPr/>
            <p:nvPr/>
          </p:nvSpPr>
          <p:spPr>
            <a:xfrm>
              <a:off x="6723063" y="2590800"/>
              <a:ext cx="509587" cy="31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559" name="Line 715"/>
            <p:cNvSpPr/>
            <p:nvPr/>
          </p:nvSpPr>
          <p:spPr>
            <a:xfrm>
              <a:off x="7358063" y="4700588"/>
              <a:ext cx="390525" cy="18415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60" name="Line 716"/>
            <p:cNvSpPr/>
            <p:nvPr/>
          </p:nvSpPr>
          <p:spPr>
            <a:xfrm flipV="1">
              <a:off x="6737350" y="4687888"/>
              <a:ext cx="322263" cy="198437"/>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61" name="Line 717"/>
            <p:cNvSpPr/>
            <p:nvPr/>
          </p:nvSpPr>
          <p:spPr>
            <a:xfrm flipV="1">
              <a:off x="6780213" y="4979988"/>
              <a:ext cx="971550" cy="0"/>
            </a:xfrm>
            <a:prstGeom prst="line">
              <a:avLst/>
            </a:prstGeom>
            <a:ln w="12700" cap="flat" cmpd="sng">
              <a:solidFill>
                <a:schemeClr val="tx1"/>
              </a:solidFill>
              <a:prstDash val="solid"/>
              <a:headEnd type="none" w="med" len="med"/>
              <a:tailEnd type="none" w="med" len="med"/>
            </a:ln>
          </p:spPr>
          <p:txBody>
            <a:bodyPr/>
            <a:lstStyle/>
            <a:p>
              <a:endParaRPr lang="zh-CN" altLang="en-US"/>
            </a:p>
          </p:txBody>
        </p:sp>
        <p:sp>
          <p:nvSpPr>
            <p:cNvPr id="22562" name="Line 718"/>
            <p:cNvSpPr/>
            <p:nvPr/>
          </p:nvSpPr>
          <p:spPr>
            <a:xfrm flipV="1">
              <a:off x="7577138" y="2495550"/>
              <a:ext cx="123825" cy="87313"/>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63" name="Line 719"/>
            <p:cNvSpPr/>
            <p:nvPr/>
          </p:nvSpPr>
          <p:spPr>
            <a:xfrm>
              <a:off x="7405688" y="2668588"/>
              <a:ext cx="0" cy="825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22564" name="Line 720"/>
            <p:cNvSpPr/>
            <p:nvPr/>
          </p:nvSpPr>
          <p:spPr>
            <a:xfrm flipV="1">
              <a:off x="7577138" y="2565400"/>
              <a:ext cx="263525" cy="28892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65" name="Line 721"/>
            <p:cNvSpPr/>
            <p:nvPr/>
          </p:nvSpPr>
          <p:spPr>
            <a:xfrm>
              <a:off x="7942263" y="2563813"/>
              <a:ext cx="0" cy="1968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66" name="Line 722"/>
            <p:cNvSpPr/>
            <p:nvPr/>
          </p:nvSpPr>
          <p:spPr>
            <a:xfrm>
              <a:off x="7596188" y="2870200"/>
              <a:ext cx="188912"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67" name="Line 723"/>
            <p:cNvSpPr/>
            <p:nvPr/>
          </p:nvSpPr>
          <p:spPr>
            <a:xfrm>
              <a:off x="8150225" y="2860675"/>
              <a:ext cx="177800" cy="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68" name="Line 724"/>
            <p:cNvSpPr/>
            <p:nvPr/>
          </p:nvSpPr>
          <p:spPr>
            <a:xfrm flipH="1">
              <a:off x="7296150" y="2936875"/>
              <a:ext cx="98425" cy="704850"/>
            </a:xfrm>
            <a:prstGeom prst="line">
              <a:avLst/>
            </a:prstGeom>
            <a:ln w="9525" cap="flat" cmpd="sng">
              <a:solidFill>
                <a:srgbClr val="969696"/>
              </a:solidFill>
              <a:prstDash val="solid"/>
              <a:headEnd type="none" w="med" len="med"/>
              <a:tailEnd type="none" w="med" len="med"/>
            </a:ln>
          </p:spPr>
          <p:txBody>
            <a:bodyPr/>
            <a:lstStyle/>
            <a:p>
              <a:endParaRPr lang="zh-CN" altLang="en-US"/>
            </a:p>
          </p:txBody>
        </p:sp>
        <p:sp>
          <p:nvSpPr>
            <p:cNvPr id="22569" name="Line 725"/>
            <p:cNvSpPr/>
            <p:nvPr/>
          </p:nvSpPr>
          <p:spPr>
            <a:xfrm flipH="1">
              <a:off x="7888288" y="2936875"/>
              <a:ext cx="111125" cy="727075"/>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70" name="Line 726"/>
            <p:cNvSpPr/>
            <p:nvPr/>
          </p:nvSpPr>
          <p:spPr>
            <a:xfrm flipV="1">
              <a:off x="7272338" y="4078288"/>
              <a:ext cx="227012" cy="436562"/>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2571" name="Line 727"/>
            <p:cNvSpPr/>
            <p:nvPr/>
          </p:nvSpPr>
          <p:spPr>
            <a:xfrm>
              <a:off x="8345488" y="2859088"/>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sp>
          <p:nvSpPr>
            <p:cNvPr id="22572" name="Line 728"/>
            <p:cNvSpPr/>
            <p:nvPr/>
          </p:nvSpPr>
          <p:spPr>
            <a:xfrm>
              <a:off x="6289675" y="2406650"/>
              <a:ext cx="152400" cy="9525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2573" name="Oval 407"/>
            <p:cNvSpPr/>
            <p:nvPr/>
          </p:nvSpPr>
          <p:spPr>
            <a:xfrm>
              <a:off x="6354763" y="2565400"/>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574" name="Rectangle 410"/>
            <p:cNvSpPr/>
            <p:nvPr/>
          </p:nvSpPr>
          <p:spPr>
            <a:xfrm>
              <a:off x="6354763" y="2555875"/>
              <a:ext cx="388937" cy="58738"/>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575" name="Oval 411"/>
            <p:cNvSpPr/>
            <p:nvPr/>
          </p:nvSpPr>
          <p:spPr>
            <a:xfrm>
              <a:off x="6353175" y="2490788"/>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576" name="Group 732"/>
            <p:cNvGrpSpPr/>
            <p:nvPr/>
          </p:nvGrpSpPr>
          <p:grpSpPr>
            <a:xfrm>
              <a:off x="6430963" y="2519363"/>
              <a:ext cx="219075" cy="52387"/>
              <a:chOff x="2468" y="1332"/>
              <a:chExt cx="310" cy="60"/>
            </a:xfrm>
          </p:grpSpPr>
          <p:sp>
            <p:nvSpPr>
              <p:cNvPr id="23144"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45"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2577" name="Line 735"/>
            <p:cNvSpPr/>
            <p:nvPr/>
          </p:nvSpPr>
          <p:spPr>
            <a:xfrm>
              <a:off x="6354763" y="2543175"/>
              <a:ext cx="0" cy="746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578" name="Line 736"/>
            <p:cNvSpPr/>
            <p:nvPr/>
          </p:nvSpPr>
          <p:spPr>
            <a:xfrm>
              <a:off x="6740525" y="2546350"/>
              <a:ext cx="0" cy="73025"/>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nvGrpSpPr>
            <p:cNvPr id="22579" name="Group 737"/>
            <p:cNvGrpSpPr/>
            <p:nvPr/>
          </p:nvGrpSpPr>
          <p:grpSpPr>
            <a:xfrm>
              <a:off x="7202488" y="2493963"/>
              <a:ext cx="390525" cy="174625"/>
              <a:chOff x="4334" y="1470"/>
              <a:chExt cx="246" cy="107"/>
            </a:xfrm>
          </p:grpSpPr>
          <p:sp>
            <p:nvSpPr>
              <p:cNvPr id="2313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3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3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139" name="Group 741"/>
              <p:cNvGrpSpPr/>
              <p:nvPr/>
            </p:nvGrpSpPr>
            <p:grpSpPr>
              <a:xfrm>
                <a:off x="4383" y="1488"/>
                <a:ext cx="138" cy="33"/>
                <a:chOff x="2468" y="1332"/>
                <a:chExt cx="310" cy="60"/>
              </a:xfrm>
            </p:grpSpPr>
            <p:sp>
              <p:nvSpPr>
                <p:cNvPr id="23142"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43"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40" name="Line 744"/>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41" name="Line 745"/>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0" name="Group 746"/>
            <p:cNvGrpSpPr/>
            <p:nvPr/>
          </p:nvGrpSpPr>
          <p:grpSpPr>
            <a:xfrm>
              <a:off x="7213600" y="2757488"/>
              <a:ext cx="390525" cy="174625"/>
              <a:chOff x="4334" y="1470"/>
              <a:chExt cx="246" cy="107"/>
            </a:xfrm>
          </p:grpSpPr>
          <p:sp>
            <p:nvSpPr>
              <p:cNvPr id="2312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2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3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131" name="Group 750"/>
              <p:cNvGrpSpPr/>
              <p:nvPr/>
            </p:nvGrpSpPr>
            <p:grpSpPr>
              <a:xfrm>
                <a:off x="4383" y="1488"/>
                <a:ext cx="138" cy="33"/>
                <a:chOff x="2468" y="1332"/>
                <a:chExt cx="310" cy="60"/>
              </a:xfrm>
            </p:grpSpPr>
            <p:sp>
              <p:nvSpPr>
                <p:cNvPr id="23134"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35"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32" name="Line 753"/>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33" name="Line 754"/>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1" name="Group 764"/>
            <p:cNvGrpSpPr/>
            <p:nvPr/>
          </p:nvGrpSpPr>
          <p:grpSpPr>
            <a:xfrm>
              <a:off x="7689850" y="2393950"/>
              <a:ext cx="390525" cy="174625"/>
              <a:chOff x="4334" y="1470"/>
              <a:chExt cx="246" cy="107"/>
            </a:xfrm>
          </p:grpSpPr>
          <p:sp>
            <p:nvSpPr>
              <p:cNvPr id="23120"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21"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22"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123" name="Group 768"/>
              <p:cNvGrpSpPr/>
              <p:nvPr/>
            </p:nvGrpSpPr>
            <p:grpSpPr>
              <a:xfrm>
                <a:off x="4383" y="1488"/>
                <a:ext cx="138" cy="33"/>
                <a:chOff x="2468" y="1332"/>
                <a:chExt cx="310" cy="60"/>
              </a:xfrm>
            </p:grpSpPr>
            <p:sp>
              <p:nvSpPr>
                <p:cNvPr id="23126"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27"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24" name="Line 771"/>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25" name="Line 772"/>
              <p:cNvSpPr/>
              <p:nvPr/>
            </p:nvSpPr>
            <p:spPr>
              <a:xfrm>
                <a:off x="4578" y="1505"/>
                <a:ext cx="0" cy="46"/>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sp>
          <p:nvSpPr>
            <p:cNvPr id="22582" name="Line 782"/>
            <p:cNvSpPr/>
            <p:nvPr/>
          </p:nvSpPr>
          <p:spPr>
            <a:xfrm>
              <a:off x="6427788" y="3743325"/>
              <a:ext cx="67945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22583" name="Group 801"/>
            <p:cNvGrpSpPr/>
            <p:nvPr/>
          </p:nvGrpSpPr>
          <p:grpSpPr>
            <a:xfrm>
              <a:off x="7591425" y="4806950"/>
              <a:ext cx="622300" cy="244475"/>
              <a:chOff x="4334" y="1470"/>
              <a:chExt cx="246" cy="107"/>
            </a:xfrm>
          </p:grpSpPr>
          <p:sp>
            <p:nvSpPr>
              <p:cNvPr id="23112"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13"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14"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115" name="Group 805"/>
              <p:cNvGrpSpPr/>
              <p:nvPr/>
            </p:nvGrpSpPr>
            <p:grpSpPr>
              <a:xfrm>
                <a:off x="4383" y="1488"/>
                <a:ext cx="138" cy="33"/>
                <a:chOff x="2468" y="1332"/>
                <a:chExt cx="310" cy="60"/>
              </a:xfrm>
            </p:grpSpPr>
            <p:sp>
              <p:nvSpPr>
                <p:cNvPr id="23118"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19"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16" name="Line 808"/>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17" name="Line 809"/>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4" name="Group 810"/>
            <p:cNvGrpSpPr/>
            <p:nvPr/>
          </p:nvGrpSpPr>
          <p:grpSpPr>
            <a:xfrm>
              <a:off x="6965950" y="4508500"/>
              <a:ext cx="622300" cy="244475"/>
              <a:chOff x="4334" y="1470"/>
              <a:chExt cx="246" cy="107"/>
            </a:xfrm>
          </p:grpSpPr>
          <p:sp>
            <p:nvSpPr>
              <p:cNvPr id="23104"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05"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106"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107" name="Group 814"/>
              <p:cNvGrpSpPr/>
              <p:nvPr/>
            </p:nvGrpSpPr>
            <p:grpSpPr>
              <a:xfrm>
                <a:off x="4383" y="1488"/>
                <a:ext cx="138" cy="33"/>
                <a:chOff x="2468" y="1332"/>
                <a:chExt cx="310" cy="60"/>
              </a:xfrm>
            </p:grpSpPr>
            <p:sp>
              <p:nvSpPr>
                <p:cNvPr id="23110"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11"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08" name="Line 817"/>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09" name="Line 818"/>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5" name="Group 819"/>
            <p:cNvGrpSpPr/>
            <p:nvPr/>
          </p:nvGrpSpPr>
          <p:grpSpPr>
            <a:xfrm>
              <a:off x="6242050" y="4851400"/>
              <a:ext cx="622300" cy="244475"/>
              <a:chOff x="4334" y="1470"/>
              <a:chExt cx="246" cy="107"/>
            </a:xfrm>
          </p:grpSpPr>
          <p:sp>
            <p:nvSpPr>
              <p:cNvPr id="23096"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97"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98"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99" name="Group 823"/>
              <p:cNvGrpSpPr/>
              <p:nvPr/>
            </p:nvGrpSpPr>
            <p:grpSpPr>
              <a:xfrm>
                <a:off x="4383" y="1488"/>
                <a:ext cx="138" cy="33"/>
                <a:chOff x="2468" y="1332"/>
                <a:chExt cx="310" cy="60"/>
              </a:xfrm>
            </p:grpSpPr>
            <p:sp>
              <p:nvSpPr>
                <p:cNvPr id="23102"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103"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100" name="Line 826"/>
              <p:cNvSpPr/>
              <p:nvPr/>
            </p:nvSpPr>
            <p:spPr>
              <a:xfrm>
                <a:off x="4335" y="1503"/>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101" name="Line 827"/>
              <p:cNvSpPr/>
              <p:nvPr/>
            </p:nvSpPr>
            <p:spPr>
              <a:xfrm>
                <a:off x="4578" y="1505"/>
                <a:ext cx="0" cy="47"/>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6" name="Group 828"/>
            <p:cNvGrpSpPr/>
            <p:nvPr/>
          </p:nvGrpSpPr>
          <p:grpSpPr>
            <a:xfrm>
              <a:off x="6051550" y="3644900"/>
              <a:ext cx="390525" cy="171450"/>
              <a:chOff x="4334" y="1470"/>
              <a:chExt cx="246" cy="107"/>
            </a:xfrm>
          </p:grpSpPr>
          <p:sp>
            <p:nvSpPr>
              <p:cNvPr id="23088"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89"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90"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91" name="Group 832"/>
              <p:cNvGrpSpPr/>
              <p:nvPr/>
            </p:nvGrpSpPr>
            <p:grpSpPr>
              <a:xfrm>
                <a:off x="4383" y="1488"/>
                <a:ext cx="138" cy="33"/>
                <a:chOff x="2468" y="1332"/>
                <a:chExt cx="310" cy="60"/>
              </a:xfrm>
            </p:grpSpPr>
            <p:sp>
              <p:nvSpPr>
                <p:cNvPr id="23094"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sp>
              <p:nvSpPr>
                <p:cNvPr id="23095"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p>
                  <a:endParaRPr lang="zh-CN" altLang="en-US"/>
                </a:p>
              </p:txBody>
            </p:sp>
          </p:grpSp>
          <p:sp>
            <p:nvSpPr>
              <p:cNvPr id="23092" name="Line 835"/>
              <p:cNvSpPr/>
              <p:nvPr/>
            </p:nvSpPr>
            <p:spPr>
              <a:xfrm>
                <a:off x="4335" y="1503"/>
                <a:ext cx="0" cy="50"/>
              </a:xfrm>
              <a:prstGeom prst="line">
                <a:avLst/>
              </a:prstGeom>
              <a:ln w="9525" cap="flat" cmpd="sng">
                <a:solidFill>
                  <a:schemeClr val="bg2"/>
                </a:solidFill>
                <a:prstDash val="solid"/>
                <a:headEnd type="none" w="med" len="med"/>
                <a:tailEnd type="none" w="med" len="med"/>
              </a:ln>
            </p:spPr>
            <p:txBody>
              <a:bodyPr/>
              <a:lstStyle/>
              <a:p>
                <a:endParaRPr lang="zh-CN" altLang="en-US"/>
              </a:p>
            </p:txBody>
          </p:sp>
          <p:sp>
            <p:nvSpPr>
              <p:cNvPr id="23093" name="Line 836"/>
              <p:cNvSpPr/>
              <p:nvPr/>
            </p:nvSpPr>
            <p:spPr>
              <a:xfrm>
                <a:off x="4578" y="1505"/>
                <a:ext cx="0" cy="49"/>
              </a:xfrm>
              <a:prstGeom prst="line">
                <a:avLst/>
              </a:prstGeom>
              <a:ln w="9525" cap="flat" cmpd="sng">
                <a:solidFill>
                  <a:schemeClr val="bg2"/>
                </a:solidFill>
                <a:prstDash val="solid"/>
                <a:headEnd type="none" w="med" len="med"/>
                <a:tailEnd type="none" w="med" len="med"/>
              </a:ln>
            </p:spPr>
            <p:txBody>
              <a:bodyPr/>
              <a:lstStyle/>
              <a:p>
                <a:endParaRPr lang="zh-CN" altLang="en-US"/>
              </a:p>
            </p:txBody>
          </p:sp>
        </p:grpSp>
        <p:grpSp>
          <p:nvGrpSpPr>
            <p:cNvPr id="22587" name="Group 846"/>
            <p:cNvGrpSpPr/>
            <p:nvPr/>
          </p:nvGrpSpPr>
          <p:grpSpPr>
            <a:xfrm>
              <a:off x="6138863" y="1989138"/>
              <a:ext cx="282575" cy="477837"/>
              <a:chOff x="3748" y="1253"/>
              <a:chExt cx="178" cy="301"/>
            </a:xfrm>
          </p:grpSpPr>
          <p:sp>
            <p:nvSpPr>
              <p:cNvPr id="23072"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3"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4"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5"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6"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7"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8"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79"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0"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1"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2"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3"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4"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5"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6"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23087"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22588" name="Picture 915" descr="access_point_stylized_small"/>
            <p:cNvPicPr>
              <a:picLocks noChangeAspect="1"/>
            </p:cNvPicPr>
            <p:nvPr/>
          </p:nvPicPr>
          <p:blipFill>
            <a:blip r:embed="rId4"/>
            <a:stretch>
              <a:fillRect/>
            </a:stretch>
          </p:blipFill>
          <p:spPr>
            <a:xfrm>
              <a:off x="7159625" y="5056188"/>
              <a:ext cx="433388" cy="363537"/>
            </a:xfrm>
            <a:prstGeom prst="rect">
              <a:avLst/>
            </a:prstGeom>
            <a:noFill/>
            <a:ln w="9525">
              <a:noFill/>
            </a:ln>
          </p:spPr>
        </p:pic>
        <p:sp>
          <p:nvSpPr>
            <p:cNvPr id="22589" name="Line 918"/>
            <p:cNvSpPr/>
            <p:nvPr/>
          </p:nvSpPr>
          <p:spPr>
            <a:xfrm rot="5400000" flipV="1">
              <a:off x="7991475" y="5440363"/>
              <a:ext cx="3175" cy="85725"/>
            </a:xfrm>
            <a:prstGeom prst="line">
              <a:avLst/>
            </a:prstGeom>
            <a:ln w="12700" cap="flat" cmpd="sng">
              <a:solidFill>
                <a:schemeClr val="bg2"/>
              </a:solidFill>
              <a:prstDash val="solid"/>
              <a:headEnd type="none" w="med" len="med"/>
              <a:tailEnd type="none" w="med" len="med"/>
            </a:ln>
          </p:spPr>
          <p:txBody>
            <a:bodyPr/>
            <a:lstStyle/>
            <a:p>
              <a:endParaRPr lang="zh-CN" altLang="en-US"/>
            </a:p>
          </p:txBody>
        </p:sp>
        <p:grpSp>
          <p:nvGrpSpPr>
            <p:cNvPr id="22590" name="Group 919"/>
            <p:cNvGrpSpPr/>
            <p:nvPr/>
          </p:nvGrpSpPr>
          <p:grpSpPr>
            <a:xfrm flipH="1">
              <a:off x="5775325" y="4533900"/>
              <a:ext cx="414338" cy="373063"/>
              <a:chOff x="2839" y="3501"/>
              <a:chExt cx="755" cy="803"/>
            </a:xfrm>
          </p:grpSpPr>
          <p:pic>
            <p:nvPicPr>
              <p:cNvPr id="23070" name="Picture 920"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3071"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2591" name="Group 922"/>
            <p:cNvGrpSpPr/>
            <p:nvPr/>
          </p:nvGrpSpPr>
          <p:grpSpPr>
            <a:xfrm flipH="1">
              <a:off x="5457825" y="4954588"/>
              <a:ext cx="482600" cy="406400"/>
              <a:chOff x="2839" y="3501"/>
              <a:chExt cx="755" cy="803"/>
            </a:xfrm>
          </p:grpSpPr>
          <p:pic>
            <p:nvPicPr>
              <p:cNvPr id="23068" name="Picture 923" descr="desktop_computer_stylized_medium"/>
              <p:cNvPicPr>
                <a:picLocks noChangeAspect="1"/>
              </p:cNvPicPr>
              <p:nvPr/>
            </p:nvPicPr>
            <p:blipFill>
              <a:blip r:embed="rId6"/>
              <a:stretch>
                <a:fillRect/>
              </a:stretch>
            </p:blipFill>
            <p:spPr>
              <a:xfrm>
                <a:off x="2839" y="3501"/>
                <a:ext cx="755" cy="803"/>
              </a:xfrm>
              <a:prstGeom prst="rect">
                <a:avLst/>
              </a:prstGeom>
              <a:noFill/>
              <a:ln w="9525">
                <a:noFill/>
              </a:ln>
            </p:spPr>
          </p:pic>
          <p:sp>
            <p:nvSpPr>
              <p:cNvPr id="23069"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2592" name="Group 925"/>
            <p:cNvGrpSpPr/>
            <p:nvPr/>
          </p:nvGrpSpPr>
          <p:grpSpPr>
            <a:xfrm flipH="1">
              <a:off x="5935663" y="5256213"/>
              <a:ext cx="427037" cy="349250"/>
              <a:chOff x="2839" y="3501"/>
              <a:chExt cx="755" cy="803"/>
            </a:xfrm>
          </p:grpSpPr>
          <p:pic>
            <p:nvPicPr>
              <p:cNvPr id="23066" name="Picture 926"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3067"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2593" name="Group 928"/>
            <p:cNvGrpSpPr/>
            <p:nvPr/>
          </p:nvGrpSpPr>
          <p:grpSpPr>
            <a:xfrm>
              <a:off x="6550025" y="5238750"/>
              <a:ext cx="427038" cy="350838"/>
              <a:chOff x="2839" y="3501"/>
              <a:chExt cx="755" cy="803"/>
            </a:xfrm>
          </p:grpSpPr>
          <p:pic>
            <p:nvPicPr>
              <p:cNvPr id="23064" name="Picture 929" descr="desktop_computer_stylized_medium"/>
              <p:cNvPicPr>
                <a:picLocks noChangeAspect="1"/>
              </p:cNvPicPr>
              <p:nvPr/>
            </p:nvPicPr>
            <p:blipFill>
              <a:blip r:embed="rId7"/>
              <a:stretch>
                <a:fillRect/>
              </a:stretch>
            </p:blipFill>
            <p:spPr>
              <a:xfrm>
                <a:off x="2839" y="3501"/>
                <a:ext cx="755" cy="803"/>
              </a:xfrm>
              <a:prstGeom prst="rect">
                <a:avLst/>
              </a:prstGeom>
              <a:noFill/>
              <a:ln w="9525">
                <a:noFill/>
              </a:ln>
            </p:spPr>
          </p:pic>
          <p:sp>
            <p:nvSpPr>
              <p:cNvPr id="23065"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22594" name="Picture 933" descr="iphone_stylized_small"/>
            <p:cNvPicPr>
              <a:picLocks noChangeAspect="1"/>
            </p:cNvPicPr>
            <p:nvPr/>
          </p:nvPicPr>
          <p:blipFill>
            <a:blip r:embed="rId8"/>
            <a:stretch>
              <a:fillRect/>
            </a:stretch>
          </p:blipFill>
          <p:spPr>
            <a:xfrm>
              <a:off x="5773010" y="1604047"/>
              <a:ext cx="136841" cy="327941"/>
            </a:xfrm>
            <a:prstGeom prst="rect">
              <a:avLst/>
            </a:prstGeom>
            <a:noFill/>
            <a:ln w="9525">
              <a:noFill/>
            </a:ln>
          </p:spPr>
        </p:pic>
        <p:pic>
          <p:nvPicPr>
            <p:cNvPr id="22595" name="Picture 934" descr="antenna_radiation_stylized"/>
            <p:cNvPicPr>
              <a:picLocks noChangeAspect="1"/>
            </p:cNvPicPr>
            <p:nvPr/>
          </p:nvPicPr>
          <p:blipFill>
            <a:blip r:embed="rId9"/>
            <a:stretch>
              <a:fillRect/>
            </a:stretch>
          </p:blipFill>
          <p:spPr>
            <a:xfrm>
              <a:off x="5618163" y="1558925"/>
              <a:ext cx="415925" cy="88633"/>
            </a:xfrm>
            <a:prstGeom prst="rect">
              <a:avLst/>
            </a:prstGeom>
            <a:noFill/>
            <a:ln w="9525">
              <a:noFill/>
            </a:ln>
          </p:spPr>
        </p:pic>
        <p:pic>
          <p:nvPicPr>
            <p:cNvPr id="22596" name="Picture 936" descr="access_point_stylized_small"/>
            <p:cNvPicPr>
              <a:picLocks noChangeAspect="1"/>
            </p:cNvPicPr>
            <p:nvPr/>
          </p:nvPicPr>
          <p:blipFill>
            <a:blip r:embed="rId4"/>
            <a:stretch>
              <a:fillRect/>
            </a:stretch>
          </p:blipFill>
          <p:spPr>
            <a:xfrm>
              <a:off x="7164388" y="5057775"/>
              <a:ext cx="412750" cy="366713"/>
            </a:xfrm>
            <a:prstGeom prst="rect">
              <a:avLst/>
            </a:prstGeom>
            <a:noFill/>
            <a:ln w="9525">
              <a:noFill/>
            </a:ln>
          </p:spPr>
        </p:pic>
        <p:grpSp>
          <p:nvGrpSpPr>
            <p:cNvPr id="22597" name="Group 938"/>
            <p:cNvGrpSpPr/>
            <p:nvPr/>
          </p:nvGrpSpPr>
          <p:grpSpPr>
            <a:xfrm>
              <a:off x="8240713" y="5002213"/>
              <a:ext cx="227012" cy="481012"/>
              <a:chOff x="4140" y="429"/>
              <a:chExt cx="1425" cy="2396"/>
            </a:xfrm>
          </p:grpSpPr>
          <p:sp>
            <p:nvSpPr>
              <p:cNvPr id="23032" name="Freeform 939"/>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23033"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34"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23035"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36"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37" name="Group 944"/>
              <p:cNvGrpSpPr/>
              <p:nvPr/>
            </p:nvGrpSpPr>
            <p:grpSpPr>
              <a:xfrm>
                <a:off x="4749" y="668"/>
                <a:ext cx="581" cy="145"/>
                <a:chOff x="614" y="2568"/>
                <a:chExt cx="725" cy="139"/>
              </a:xfrm>
            </p:grpSpPr>
            <p:sp>
              <p:nvSpPr>
                <p:cNvPr id="23062" name="AutoShape 945"/>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63"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38"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39" name="Group 948"/>
              <p:cNvGrpSpPr/>
              <p:nvPr/>
            </p:nvGrpSpPr>
            <p:grpSpPr>
              <a:xfrm>
                <a:off x="4747" y="994"/>
                <a:ext cx="581" cy="134"/>
                <a:chOff x="614" y="2568"/>
                <a:chExt cx="725" cy="139"/>
              </a:xfrm>
            </p:grpSpPr>
            <p:sp>
              <p:nvSpPr>
                <p:cNvPr id="23060" name="AutoShape 949"/>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61"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40"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41"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42" name="Group 953"/>
              <p:cNvGrpSpPr/>
              <p:nvPr/>
            </p:nvGrpSpPr>
            <p:grpSpPr>
              <a:xfrm>
                <a:off x="4735" y="1627"/>
                <a:ext cx="582" cy="151"/>
                <a:chOff x="614" y="2568"/>
                <a:chExt cx="725" cy="139"/>
              </a:xfrm>
            </p:grpSpPr>
            <p:sp>
              <p:nvSpPr>
                <p:cNvPr id="23058" name="AutoShape 954"/>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9"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43"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23044" name="Group 957"/>
              <p:cNvGrpSpPr/>
              <p:nvPr/>
            </p:nvGrpSpPr>
            <p:grpSpPr>
              <a:xfrm>
                <a:off x="4739" y="1327"/>
                <a:ext cx="582" cy="139"/>
                <a:chOff x="614" y="2568"/>
                <a:chExt cx="725" cy="139"/>
              </a:xfrm>
            </p:grpSpPr>
            <p:sp>
              <p:nvSpPr>
                <p:cNvPr id="23056" name="AutoShape 958"/>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7"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45"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46"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47"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48" name="Oval 963"/>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49" name="Freeform 964"/>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23050"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1"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2" name="Oval 967"/>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3" name="Oval 968"/>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23054" name="Oval 969"/>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55"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22598" name="Group 971"/>
            <p:cNvGrpSpPr/>
            <p:nvPr/>
          </p:nvGrpSpPr>
          <p:grpSpPr>
            <a:xfrm>
              <a:off x="7924800" y="5303838"/>
              <a:ext cx="227013" cy="481012"/>
              <a:chOff x="4140" y="429"/>
              <a:chExt cx="1425" cy="2396"/>
            </a:xfrm>
          </p:grpSpPr>
          <p:sp>
            <p:nvSpPr>
              <p:cNvPr id="23000" name="Freeform 972"/>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23001"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02"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23003"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04"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05" name="Group 977"/>
              <p:cNvGrpSpPr/>
              <p:nvPr/>
            </p:nvGrpSpPr>
            <p:grpSpPr>
              <a:xfrm>
                <a:off x="4749" y="668"/>
                <a:ext cx="581" cy="145"/>
                <a:chOff x="614" y="2568"/>
                <a:chExt cx="725" cy="139"/>
              </a:xfrm>
            </p:grpSpPr>
            <p:sp>
              <p:nvSpPr>
                <p:cNvPr id="23030" name="AutoShape 978"/>
                <p:cNvSpPr/>
                <p:nvPr/>
              </p:nvSpPr>
              <p:spPr>
                <a:xfrm>
                  <a:off x="613" y="2566"/>
                  <a:ext cx="721" cy="14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31"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06"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07" name="Group 981"/>
              <p:cNvGrpSpPr/>
              <p:nvPr/>
            </p:nvGrpSpPr>
            <p:grpSpPr>
              <a:xfrm>
                <a:off x="4747" y="994"/>
                <a:ext cx="581" cy="134"/>
                <a:chOff x="614" y="2568"/>
                <a:chExt cx="725" cy="139"/>
              </a:xfrm>
            </p:grpSpPr>
            <p:sp>
              <p:nvSpPr>
                <p:cNvPr id="23028" name="AutoShape 982"/>
                <p:cNvSpPr/>
                <p:nvPr/>
              </p:nvSpPr>
              <p:spPr>
                <a:xfrm>
                  <a:off x="615" y="2564"/>
                  <a:ext cx="721"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9"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08"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09"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3010" name="Group 986"/>
              <p:cNvGrpSpPr/>
              <p:nvPr/>
            </p:nvGrpSpPr>
            <p:grpSpPr>
              <a:xfrm>
                <a:off x="4735" y="1627"/>
                <a:ext cx="582" cy="151"/>
                <a:chOff x="614" y="2568"/>
                <a:chExt cx="725" cy="139"/>
              </a:xfrm>
            </p:grpSpPr>
            <p:sp>
              <p:nvSpPr>
                <p:cNvPr id="23026" name="AutoShape 987"/>
                <p:cNvSpPr/>
                <p:nvPr/>
              </p:nvSpPr>
              <p:spPr>
                <a:xfrm>
                  <a:off x="618" y="2586"/>
                  <a:ext cx="720" cy="12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7"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11"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23012" name="Group 990"/>
              <p:cNvGrpSpPr/>
              <p:nvPr/>
            </p:nvGrpSpPr>
            <p:grpSpPr>
              <a:xfrm>
                <a:off x="4739" y="1327"/>
                <a:ext cx="582" cy="139"/>
                <a:chOff x="614" y="2568"/>
                <a:chExt cx="725" cy="139"/>
              </a:xfrm>
            </p:grpSpPr>
            <p:sp>
              <p:nvSpPr>
                <p:cNvPr id="23024" name="AutoShape 991"/>
                <p:cNvSpPr/>
                <p:nvPr/>
              </p:nvSpPr>
              <p:spPr>
                <a:xfrm>
                  <a:off x="613" y="2571"/>
                  <a:ext cx="732" cy="134"/>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5"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3013"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14"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15"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3016" name="Oval 996"/>
              <p:cNvSpPr/>
              <p:nvPr/>
            </p:nvSpPr>
            <p:spPr>
              <a:xfrm>
                <a:off x="5515" y="2611"/>
                <a:ext cx="50" cy="95"/>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17" name="Freeform 997"/>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23018"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19"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0" name="Oval 1000"/>
              <p:cNvSpPr/>
              <p:nvPr/>
            </p:nvSpPr>
            <p:spPr>
              <a:xfrm>
                <a:off x="4309"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1" name="Oval 1001"/>
              <p:cNvSpPr/>
              <p:nvPr/>
            </p:nvSpPr>
            <p:spPr>
              <a:xfrm>
                <a:off x="4489" y="2382"/>
                <a:ext cx="159" cy="142"/>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23022" name="Oval 1002"/>
              <p:cNvSpPr/>
              <p:nvPr/>
            </p:nvSpPr>
            <p:spPr>
              <a:xfrm>
                <a:off x="4658" y="2382"/>
                <a:ext cx="159" cy="142"/>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3023"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pic>
          <p:nvPicPr>
            <p:cNvPr id="22599" name="Picture 1005" descr="antenna_stylized"/>
            <p:cNvPicPr>
              <a:picLocks noChangeAspect="1"/>
            </p:cNvPicPr>
            <p:nvPr/>
          </p:nvPicPr>
          <p:blipFill>
            <a:blip r:embed="rId10"/>
            <a:stretch>
              <a:fillRect/>
            </a:stretch>
          </p:blipFill>
          <p:spPr>
            <a:xfrm>
              <a:off x="5302250" y="2043113"/>
              <a:ext cx="530703" cy="223755"/>
            </a:xfrm>
            <a:prstGeom prst="rect">
              <a:avLst/>
            </a:prstGeom>
            <a:noFill/>
            <a:ln w="9525">
              <a:noFill/>
            </a:ln>
          </p:spPr>
        </p:pic>
        <p:pic>
          <p:nvPicPr>
            <p:cNvPr id="22600" name="Picture 1006" descr="laptop_keyboard"/>
            <p:cNvPicPr>
              <a:picLocks noChangeAspect="1"/>
            </p:cNvPicPr>
            <p:nvPr/>
          </p:nvPicPr>
          <p:blipFill>
            <a:blip r:embed="rId11"/>
            <a:stretch>
              <a:fillRect/>
            </a:stretch>
          </p:blipFill>
          <p:spPr>
            <a:xfrm rot="109064" flipH="1">
              <a:off x="5327957" y="2291590"/>
              <a:ext cx="437222" cy="159510"/>
            </a:xfrm>
            <a:prstGeom prst="rect">
              <a:avLst/>
            </a:prstGeom>
            <a:noFill/>
            <a:ln w="9525">
              <a:noFill/>
            </a:ln>
          </p:spPr>
        </p:pic>
        <p:sp>
          <p:nvSpPr>
            <p:cNvPr id="22601" name="Freeform 1007"/>
            <p:cNvSpPr/>
            <p:nvPr/>
          </p:nvSpPr>
          <p:spPr>
            <a:xfrm>
              <a:off x="5472854" y="2136804"/>
              <a:ext cx="351920" cy="208166"/>
            </a:xfrm>
            <a:custGeom>
              <a:avLst/>
              <a:gdLst>
                <a:gd name="txL" fmla="*/ 0 w 2982"/>
                <a:gd name="txT" fmla="*/ 0 h 2442"/>
                <a:gd name="txR" fmla="*/ 2982 w 2982"/>
                <a:gd name="txB" fmla="*/ 2442 h 2442"/>
              </a:gdLst>
              <a:ahLst/>
              <a:cxnLst>
                <a:cxn ang="0">
                  <a:pos x="193954064" y="0"/>
                </a:cxn>
                <a:cxn ang="0">
                  <a:pos x="0" y="52653382"/>
                </a:cxn>
                <a:cxn ang="0">
                  <a:pos x="775802565" y="52653382"/>
                </a:cxn>
                <a:cxn ang="0">
                  <a:pos x="775802565" y="52653382"/>
                </a:cxn>
                <a:cxn ang="0">
                  <a:pos x="193954064"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2602" name="Picture 1008" descr="screen"/>
            <p:cNvPicPr>
              <a:picLocks noChangeAspect="1"/>
            </p:cNvPicPr>
            <p:nvPr/>
          </p:nvPicPr>
          <p:blipFill>
            <a:blip r:embed="rId12"/>
            <a:stretch>
              <a:fillRect/>
            </a:stretch>
          </p:blipFill>
          <p:spPr>
            <a:xfrm>
              <a:off x="5490187" y="2142157"/>
              <a:ext cx="319785" cy="189428"/>
            </a:xfrm>
            <a:prstGeom prst="rect">
              <a:avLst/>
            </a:prstGeom>
            <a:noFill/>
            <a:ln w="9525">
              <a:noFill/>
            </a:ln>
          </p:spPr>
        </p:pic>
        <p:sp>
          <p:nvSpPr>
            <p:cNvPr id="22603" name="Freeform 1009"/>
            <p:cNvSpPr/>
            <p:nvPr/>
          </p:nvSpPr>
          <p:spPr>
            <a:xfrm>
              <a:off x="5536928" y="2130663"/>
              <a:ext cx="298168" cy="38736"/>
            </a:xfrm>
            <a:custGeom>
              <a:avLst/>
              <a:gdLst>
                <a:gd name="txL" fmla="*/ 0 w 2528"/>
                <a:gd name="txT" fmla="*/ 0 h 455"/>
                <a:gd name="txR" fmla="*/ 2528 w 2528"/>
                <a:gd name="txB" fmla="*/ 455 h 455"/>
              </a:gdLst>
              <a:ahLst/>
              <a:cxnLst>
                <a:cxn ang="0">
                  <a:pos x="193617537" y="0"/>
                </a:cxn>
                <a:cxn ang="0">
                  <a:pos x="774456350" y="52445139"/>
                </a:cxn>
                <a:cxn ang="0">
                  <a:pos x="774456350" y="52445139"/>
                </a:cxn>
                <a:cxn ang="0">
                  <a:pos x="0" y="52445139"/>
                </a:cxn>
                <a:cxn ang="0">
                  <a:pos x="19361753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2604" name="Freeform 1010"/>
            <p:cNvSpPr/>
            <p:nvPr/>
          </p:nvSpPr>
          <p:spPr>
            <a:xfrm>
              <a:off x="5469738" y="2130348"/>
              <a:ext cx="82770" cy="161242"/>
            </a:xfrm>
            <a:custGeom>
              <a:avLst/>
              <a:gdLst>
                <a:gd name="txL" fmla="*/ 0 w 702"/>
                <a:gd name="txT" fmla="*/ 0 h 1893"/>
                <a:gd name="txR" fmla="*/ 702 w 702"/>
                <a:gd name="txB" fmla="*/ 1893 h 1893"/>
              </a:gdLst>
              <a:ahLst/>
              <a:cxnLst>
                <a:cxn ang="0">
                  <a:pos x="193416040" y="0"/>
                </a:cxn>
                <a:cxn ang="0">
                  <a:pos x="0" y="52528351"/>
                </a:cxn>
                <a:cxn ang="0">
                  <a:pos x="193416040" y="52528351"/>
                </a:cxn>
                <a:cxn ang="0">
                  <a:pos x="193416040" y="52528351"/>
                </a:cxn>
                <a:cxn ang="0">
                  <a:pos x="193416040"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2605" name="Freeform 1011"/>
            <p:cNvSpPr/>
            <p:nvPr/>
          </p:nvSpPr>
          <p:spPr>
            <a:xfrm>
              <a:off x="5743756" y="2159163"/>
              <a:ext cx="89197" cy="186121"/>
            </a:xfrm>
            <a:custGeom>
              <a:avLst/>
              <a:gdLst>
                <a:gd name="txL" fmla="*/ 0 w 756"/>
                <a:gd name="txT" fmla="*/ 0 h 2184"/>
                <a:gd name="txR" fmla="*/ 756 w 756"/>
                <a:gd name="txB" fmla="*/ 2184 h 2184"/>
              </a:gdLst>
              <a:ahLst/>
              <a:cxnLst>
                <a:cxn ang="0">
                  <a:pos x="193802074" y="0"/>
                </a:cxn>
                <a:cxn ang="0">
                  <a:pos x="193802074" y="52609436"/>
                </a:cxn>
                <a:cxn ang="0">
                  <a:pos x="0" y="52609436"/>
                </a:cxn>
                <a:cxn ang="0">
                  <a:pos x="193802074" y="52609436"/>
                </a:cxn>
                <a:cxn ang="0">
                  <a:pos x="193802074"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2606" name="Freeform 1012"/>
            <p:cNvSpPr/>
            <p:nvPr/>
          </p:nvSpPr>
          <p:spPr>
            <a:xfrm>
              <a:off x="5468764" y="2283402"/>
              <a:ext cx="327186" cy="62828"/>
            </a:xfrm>
            <a:custGeom>
              <a:avLst/>
              <a:gdLst>
                <a:gd name="txL" fmla="*/ 0 w 2773"/>
                <a:gd name="txT" fmla="*/ 0 h 738"/>
                <a:gd name="txR" fmla="*/ 2773 w 2773"/>
                <a:gd name="txB" fmla="*/ 738 h 738"/>
              </a:gdLst>
              <a:ahLst/>
              <a:cxnLst>
                <a:cxn ang="0">
                  <a:pos x="193830626" y="0"/>
                </a:cxn>
                <a:cxn ang="0">
                  <a:pos x="0" y="52443587"/>
                </a:cxn>
                <a:cxn ang="0">
                  <a:pos x="775308818" y="52443587"/>
                </a:cxn>
                <a:cxn ang="0">
                  <a:pos x="775308818" y="52443587"/>
                </a:cxn>
                <a:cxn ang="0">
                  <a:pos x="19383062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2607" name="Freeform 1013"/>
            <p:cNvSpPr/>
            <p:nvPr/>
          </p:nvSpPr>
          <p:spPr>
            <a:xfrm>
              <a:off x="5753689" y="2160738"/>
              <a:ext cx="83549" cy="186909"/>
            </a:xfrm>
            <a:custGeom>
              <a:avLst/>
              <a:gdLst>
                <a:gd name="txL" fmla="*/ 0 w 637"/>
                <a:gd name="txT" fmla="*/ 0 h 1659"/>
                <a:gd name="txR" fmla="*/ 637 w 637"/>
                <a:gd name="txB" fmla="*/ 1659 h 1659"/>
              </a:gdLst>
              <a:ahLst/>
              <a:cxnLst>
                <a:cxn ang="0">
                  <a:pos x="886744754" y="0"/>
                </a:cxn>
                <a:cxn ang="0">
                  <a:pos x="886744754" y="0"/>
                </a:cxn>
                <a:cxn ang="0">
                  <a:pos x="295581541" y="2147483646"/>
                </a:cxn>
                <a:cxn ang="0">
                  <a:pos x="0" y="2147483646"/>
                </a:cxn>
                <a:cxn ang="0">
                  <a:pos x="886744754"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2608" name="Freeform 1014"/>
            <p:cNvSpPr/>
            <p:nvPr/>
          </p:nvSpPr>
          <p:spPr>
            <a:xfrm>
              <a:off x="5469154" y="2291747"/>
              <a:ext cx="290962" cy="62040"/>
            </a:xfrm>
            <a:custGeom>
              <a:avLst/>
              <a:gdLst>
                <a:gd name="txL" fmla="*/ 0 w 2216"/>
                <a:gd name="txT" fmla="*/ 0 h 550"/>
                <a:gd name="txR" fmla="*/ 2216 w 2216"/>
                <a:gd name="txB" fmla="*/ 550 h 550"/>
              </a:gdLst>
              <a:ahLst/>
              <a:cxnLst>
                <a:cxn ang="0">
                  <a:pos x="0" y="0"/>
                </a:cxn>
                <a:cxn ang="0">
                  <a:pos x="296525073" y="162178087"/>
                </a:cxn>
                <a:cxn ang="0">
                  <a:pos x="2147483646" y="1133846875"/>
                </a:cxn>
                <a:cxn ang="0">
                  <a:pos x="2147483646" y="971668788"/>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2609" name="Group 1015"/>
            <p:cNvGrpSpPr/>
            <p:nvPr/>
          </p:nvGrpSpPr>
          <p:grpSpPr>
            <a:xfrm>
              <a:off x="5464285" y="2358039"/>
              <a:ext cx="98740" cy="36846"/>
              <a:chOff x="1740" y="2642"/>
              <a:chExt cx="752" cy="327"/>
            </a:xfrm>
          </p:grpSpPr>
          <p:sp>
            <p:nvSpPr>
              <p:cNvPr id="22994"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2995"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2996"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2997"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2998"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2999"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2610" name="Freeform 1022"/>
            <p:cNvSpPr/>
            <p:nvPr/>
          </p:nvSpPr>
          <p:spPr>
            <a:xfrm>
              <a:off x="5633331" y="2363550"/>
              <a:ext cx="119579" cy="80936"/>
            </a:xfrm>
            <a:custGeom>
              <a:avLst/>
              <a:gdLst>
                <a:gd name="txL" fmla="*/ 0 w 990"/>
                <a:gd name="txT" fmla="*/ 0 h 792"/>
                <a:gd name="txR" fmla="*/ 990 w 990"/>
                <a:gd name="txB" fmla="*/ 792 h 792"/>
              </a:gdLst>
              <a:ahLst/>
              <a:cxnLst>
                <a:cxn ang="0">
                  <a:pos x="213225059" y="327634140"/>
                </a:cxn>
                <a:cxn ang="0">
                  <a:pos x="426450119" y="0"/>
                </a:cxn>
                <a:cxn ang="0">
                  <a:pos x="426450119" y="108859840"/>
                </a:cxn>
                <a:cxn ang="0">
                  <a:pos x="0" y="327634140"/>
                </a:cxn>
                <a:cxn ang="0">
                  <a:pos x="213225059" y="327634140"/>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2611" name="Freeform 1023"/>
            <p:cNvSpPr/>
            <p:nvPr/>
          </p:nvSpPr>
          <p:spPr>
            <a:xfrm>
              <a:off x="5328152" y="2370006"/>
              <a:ext cx="305958" cy="73850"/>
            </a:xfrm>
            <a:custGeom>
              <a:avLst/>
              <a:gdLst>
                <a:gd name="txL" fmla="*/ 0 w 2532"/>
                <a:gd name="txT" fmla="*/ 0 h 723"/>
                <a:gd name="txR" fmla="*/ 2532 w 2532"/>
                <a:gd name="txB" fmla="*/ 723 h 723"/>
              </a:gdLst>
              <a:ahLst/>
              <a:cxnLst>
                <a:cxn ang="0">
                  <a:pos x="213487874" y="0"/>
                </a:cxn>
                <a:cxn ang="0">
                  <a:pos x="213487874" y="0"/>
                </a:cxn>
                <a:cxn ang="0">
                  <a:pos x="1279175355" y="326105257"/>
                </a:cxn>
                <a:cxn ang="0">
                  <a:pos x="1279175355" y="326105257"/>
                </a:cxn>
                <a:cxn ang="0">
                  <a:pos x="0" y="108705259"/>
                </a:cxn>
                <a:cxn ang="0">
                  <a:pos x="213487874"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12" name="Freeform 1024"/>
            <p:cNvSpPr/>
            <p:nvPr/>
          </p:nvSpPr>
          <p:spPr>
            <a:xfrm>
              <a:off x="5328347" y="2356465"/>
              <a:ext cx="3311" cy="14959"/>
            </a:xfrm>
            <a:custGeom>
              <a:avLst/>
              <a:gdLst>
                <a:gd name="txL" fmla="*/ 0 w 26"/>
                <a:gd name="txT" fmla="*/ 0 h 147"/>
                <a:gd name="txR" fmla="*/ 26 w 26"/>
                <a:gd name="txB" fmla="*/ 147 h 147"/>
              </a:gdLst>
              <a:ahLst/>
              <a:cxnLst>
                <a:cxn ang="0">
                  <a:pos x="262278191" y="107489981"/>
                </a:cxn>
                <a:cxn ang="0">
                  <a:pos x="262278191" y="107489981"/>
                </a:cxn>
                <a:cxn ang="0">
                  <a:pos x="0" y="107489981"/>
                </a:cxn>
                <a:cxn ang="0">
                  <a:pos x="262278191" y="0"/>
                </a:cxn>
                <a:cxn ang="0">
                  <a:pos x="262278191" y="10748998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2613" name="Freeform 1025"/>
            <p:cNvSpPr/>
            <p:nvPr/>
          </p:nvSpPr>
          <p:spPr>
            <a:xfrm>
              <a:off x="5328542" y="2295526"/>
              <a:ext cx="142170" cy="61883"/>
            </a:xfrm>
            <a:custGeom>
              <a:avLst/>
              <a:gdLst>
                <a:gd name="txL" fmla="*/ 0 w 1176"/>
                <a:gd name="txT" fmla="*/ 0 h 606"/>
                <a:gd name="txR" fmla="*/ 1176 w 1176"/>
                <a:gd name="txB" fmla="*/ 606 h 606"/>
              </a:gdLst>
              <a:ahLst/>
              <a:cxnLst>
                <a:cxn ang="0">
                  <a:pos x="427578814" y="0"/>
                </a:cxn>
                <a:cxn ang="0">
                  <a:pos x="0" y="217234349"/>
                </a:cxn>
                <a:cxn ang="0">
                  <a:pos x="213789467" y="217234349"/>
                </a:cxn>
                <a:cxn ang="0">
                  <a:pos x="427578814" y="108617123"/>
                </a:cxn>
                <a:cxn ang="0">
                  <a:pos x="427578814"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2614" name="Freeform 1026"/>
            <p:cNvSpPr/>
            <p:nvPr/>
          </p:nvSpPr>
          <p:spPr>
            <a:xfrm>
              <a:off x="5338085" y="2359614"/>
              <a:ext cx="290183" cy="71016"/>
            </a:xfrm>
            <a:custGeom>
              <a:avLst/>
              <a:gdLst>
                <a:gd name="txL" fmla="*/ 0 w 2532"/>
                <a:gd name="txT" fmla="*/ 0 h 723"/>
                <a:gd name="txR" fmla="*/ 2532 w 2532"/>
                <a:gd name="txB" fmla="*/ 723 h 723"/>
              </a:gdLst>
              <a:ahLst/>
              <a:cxnLst>
                <a:cxn ang="0">
                  <a:pos x="173113872" y="0"/>
                </a:cxn>
                <a:cxn ang="0">
                  <a:pos x="173113872" y="0"/>
                </a:cxn>
                <a:cxn ang="0">
                  <a:pos x="344717348" y="92871346"/>
                </a:cxn>
                <a:cxn ang="0">
                  <a:pos x="344717348" y="92871346"/>
                </a:cxn>
                <a:cxn ang="0">
                  <a:pos x="0" y="92871346"/>
                </a:cxn>
                <a:cxn ang="0">
                  <a:pos x="173113872"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15" name="Freeform 1027"/>
            <p:cNvSpPr/>
            <p:nvPr/>
          </p:nvSpPr>
          <p:spPr>
            <a:xfrm flipV="1">
              <a:off x="5627878" y="2354575"/>
              <a:ext cx="118410" cy="73535"/>
            </a:xfrm>
            <a:custGeom>
              <a:avLst/>
              <a:gdLst>
                <a:gd name="txL" fmla="*/ 0 w 2532"/>
                <a:gd name="txT" fmla="*/ 0 h 723"/>
                <a:gd name="txR" fmla="*/ 2532 w 2532"/>
                <a:gd name="txB" fmla="*/ 723 h 723"/>
              </a:gdLst>
              <a:ahLst/>
              <a:cxnLst>
                <a:cxn ang="0">
                  <a:pos x="0" y="0"/>
                </a:cxn>
                <a:cxn ang="0">
                  <a:pos x="0" y="0"/>
                </a:cxn>
                <a:cxn ang="0">
                  <a:pos x="0" y="320898298"/>
                </a:cxn>
                <a:cxn ang="0">
                  <a:pos x="0" y="320898298"/>
                </a:cxn>
                <a:cxn ang="0">
                  <a:pos x="0" y="107314314"/>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pic>
          <p:nvPicPr>
            <p:cNvPr id="22616" name="Picture 1030" descr="laptop_keyboard"/>
            <p:cNvPicPr>
              <a:picLocks noChangeAspect="1"/>
            </p:cNvPicPr>
            <p:nvPr/>
          </p:nvPicPr>
          <p:blipFill>
            <a:blip r:embed="rId13"/>
            <a:stretch>
              <a:fillRect/>
            </a:stretch>
          </p:blipFill>
          <p:spPr>
            <a:xfrm rot="109064" flipH="1">
              <a:off x="6897688" y="5735638"/>
              <a:ext cx="388937" cy="158750"/>
            </a:xfrm>
            <a:prstGeom prst="rect">
              <a:avLst/>
            </a:prstGeom>
            <a:noFill/>
            <a:ln w="9525">
              <a:noFill/>
            </a:ln>
          </p:spPr>
        </p:pic>
        <p:sp>
          <p:nvSpPr>
            <p:cNvPr id="22617" name="Freeform 1031"/>
            <p:cNvSpPr/>
            <p:nvPr/>
          </p:nvSpPr>
          <p:spPr>
            <a:xfrm>
              <a:off x="7026275" y="55800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2618" name="Picture 1032" descr="screen"/>
            <p:cNvPicPr>
              <a:picLocks noChangeAspect="1"/>
            </p:cNvPicPr>
            <p:nvPr/>
          </p:nvPicPr>
          <p:blipFill>
            <a:blip r:embed="rId14"/>
            <a:stretch>
              <a:fillRect/>
            </a:stretch>
          </p:blipFill>
          <p:spPr>
            <a:xfrm>
              <a:off x="7042150" y="5584825"/>
              <a:ext cx="284163" cy="190500"/>
            </a:xfrm>
            <a:prstGeom prst="rect">
              <a:avLst/>
            </a:prstGeom>
            <a:noFill/>
            <a:ln w="9525">
              <a:noFill/>
            </a:ln>
          </p:spPr>
        </p:pic>
        <p:sp>
          <p:nvSpPr>
            <p:cNvPr id="22619" name="Freeform 1033"/>
            <p:cNvSpPr/>
            <p:nvPr/>
          </p:nvSpPr>
          <p:spPr>
            <a:xfrm>
              <a:off x="7083425" y="55737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2620" name="Freeform 1034"/>
            <p:cNvSpPr/>
            <p:nvPr/>
          </p:nvSpPr>
          <p:spPr>
            <a:xfrm>
              <a:off x="7024688" y="55737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2621" name="Freeform 1035"/>
            <p:cNvSpPr/>
            <p:nvPr/>
          </p:nvSpPr>
          <p:spPr>
            <a:xfrm>
              <a:off x="7267575" y="56022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2622" name="Freeform 1036"/>
            <p:cNvSpPr/>
            <p:nvPr/>
          </p:nvSpPr>
          <p:spPr>
            <a:xfrm>
              <a:off x="7023100" y="57261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2623" name="Freeform 1037"/>
            <p:cNvSpPr/>
            <p:nvPr/>
          </p:nvSpPr>
          <p:spPr>
            <a:xfrm>
              <a:off x="7275513" y="56038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2624" name="Freeform 1038"/>
            <p:cNvSpPr/>
            <p:nvPr/>
          </p:nvSpPr>
          <p:spPr>
            <a:xfrm>
              <a:off x="7023100" y="57356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2625" name="Group 1039"/>
            <p:cNvGrpSpPr/>
            <p:nvPr/>
          </p:nvGrpSpPr>
          <p:grpSpPr>
            <a:xfrm>
              <a:off x="7019925" y="5800725"/>
              <a:ext cx="87313" cy="38100"/>
              <a:chOff x="1740" y="2642"/>
              <a:chExt cx="752" cy="327"/>
            </a:xfrm>
          </p:grpSpPr>
          <p:sp>
            <p:nvSpPr>
              <p:cNvPr id="22988"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2989"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2990"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2991"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2992"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2993"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2626" name="Freeform 1046"/>
            <p:cNvSpPr/>
            <p:nvPr/>
          </p:nvSpPr>
          <p:spPr>
            <a:xfrm>
              <a:off x="7169150" y="58070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2627" name="Freeform 1047"/>
            <p:cNvSpPr/>
            <p:nvPr/>
          </p:nvSpPr>
          <p:spPr>
            <a:xfrm>
              <a:off x="6897688" y="58134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28" name="Freeform 1048"/>
            <p:cNvSpPr/>
            <p:nvPr/>
          </p:nvSpPr>
          <p:spPr>
            <a:xfrm>
              <a:off x="6899275" y="57991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2629" name="Freeform 1049"/>
            <p:cNvSpPr/>
            <p:nvPr/>
          </p:nvSpPr>
          <p:spPr>
            <a:xfrm>
              <a:off x="6899275" y="57388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2630" name="Freeform 1050"/>
            <p:cNvSpPr/>
            <p:nvPr/>
          </p:nvSpPr>
          <p:spPr>
            <a:xfrm>
              <a:off x="6907213" y="58023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31" name="Freeform 1051"/>
            <p:cNvSpPr/>
            <p:nvPr/>
          </p:nvSpPr>
          <p:spPr>
            <a:xfrm flipV="1">
              <a:off x="7164388" y="57975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22632" name="Group 2"/>
            <p:cNvGrpSpPr/>
            <p:nvPr/>
          </p:nvGrpSpPr>
          <p:grpSpPr>
            <a:xfrm>
              <a:off x="5607050" y="3182938"/>
              <a:ext cx="317500" cy="246062"/>
              <a:chOff x="5581650" y="3128963"/>
              <a:chExt cx="423863" cy="320675"/>
            </a:xfrm>
          </p:grpSpPr>
          <p:pic>
            <p:nvPicPr>
              <p:cNvPr id="22966" name="Picture 1054" descr="laptop_keyboard"/>
              <p:cNvPicPr>
                <a:picLocks noChangeAspect="1"/>
              </p:cNvPicPr>
              <p:nvPr/>
            </p:nvPicPr>
            <p:blipFill>
              <a:blip r:embed="rId15"/>
              <a:stretch>
                <a:fillRect/>
              </a:stretch>
            </p:blipFill>
            <p:spPr>
              <a:xfrm rot="109064" flipH="1">
                <a:off x="5581650" y="3290888"/>
                <a:ext cx="363538" cy="158750"/>
              </a:xfrm>
              <a:prstGeom prst="rect">
                <a:avLst/>
              </a:prstGeom>
              <a:noFill/>
              <a:ln w="9525">
                <a:noFill/>
              </a:ln>
            </p:spPr>
          </p:pic>
          <p:sp>
            <p:nvSpPr>
              <p:cNvPr id="22967" name="Freeform 1055"/>
              <p:cNvSpPr/>
              <p:nvPr/>
            </p:nvSpPr>
            <p:spPr>
              <a:xfrm>
                <a:off x="5702300" y="3135313"/>
                <a:ext cx="292100"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2968" name="Picture 1056" descr="screen"/>
              <p:cNvPicPr>
                <a:picLocks noChangeAspect="1"/>
              </p:cNvPicPr>
              <p:nvPr/>
            </p:nvPicPr>
            <p:blipFill>
              <a:blip r:embed="rId16"/>
              <a:stretch>
                <a:fillRect/>
              </a:stretch>
            </p:blipFill>
            <p:spPr>
              <a:xfrm>
                <a:off x="5716588" y="3140075"/>
                <a:ext cx="266700" cy="190500"/>
              </a:xfrm>
              <a:prstGeom prst="rect">
                <a:avLst/>
              </a:prstGeom>
              <a:noFill/>
              <a:ln w="9525">
                <a:noFill/>
              </a:ln>
            </p:spPr>
          </p:pic>
          <p:sp>
            <p:nvSpPr>
              <p:cNvPr id="22969" name="Freeform 1057"/>
              <p:cNvSpPr/>
              <p:nvPr/>
            </p:nvSpPr>
            <p:spPr>
              <a:xfrm>
                <a:off x="5756275" y="3128963"/>
                <a:ext cx="247650"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2970" name="Freeform 1058"/>
              <p:cNvSpPr/>
              <p:nvPr/>
            </p:nvSpPr>
            <p:spPr>
              <a:xfrm>
                <a:off x="5700713" y="3128963"/>
                <a:ext cx="68262"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2971" name="Freeform 1059"/>
              <p:cNvSpPr/>
              <p:nvPr/>
            </p:nvSpPr>
            <p:spPr>
              <a:xfrm>
                <a:off x="5927725" y="3157538"/>
                <a:ext cx="74613"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2972" name="Freeform 1060"/>
              <p:cNvSpPr/>
              <p:nvPr/>
            </p:nvSpPr>
            <p:spPr>
              <a:xfrm>
                <a:off x="5699125" y="3281363"/>
                <a:ext cx="27146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2973" name="Freeform 1061"/>
              <p:cNvSpPr/>
              <p:nvPr/>
            </p:nvSpPr>
            <p:spPr>
              <a:xfrm>
                <a:off x="5935663" y="3159125"/>
                <a:ext cx="69850"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2974" name="Freeform 1062"/>
              <p:cNvSpPr/>
              <p:nvPr/>
            </p:nvSpPr>
            <p:spPr>
              <a:xfrm>
                <a:off x="5699125" y="3290888"/>
                <a:ext cx="242888"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2975" name="Group 1063"/>
              <p:cNvGrpSpPr/>
              <p:nvPr/>
            </p:nvGrpSpPr>
            <p:grpSpPr>
              <a:xfrm>
                <a:off x="5695950" y="3355975"/>
                <a:ext cx="80963" cy="38100"/>
                <a:chOff x="1740" y="2642"/>
                <a:chExt cx="752" cy="327"/>
              </a:xfrm>
            </p:grpSpPr>
            <p:sp>
              <p:nvSpPr>
                <p:cNvPr id="22982"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2983"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2984"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2985"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2986"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2987"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2976" name="Freeform 1070"/>
              <p:cNvSpPr/>
              <p:nvPr/>
            </p:nvSpPr>
            <p:spPr>
              <a:xfrm>
                <a:off x="5835650" y="3362325"/>
                <a:ext cx="10001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2977" name="Freeform 1071"/>
              <p:cNvSpPr/>
              <p:nvPr/>
            </p:nvSpPr>
            <p:spPr>
              <a:xfrm>
                <a:off x="5583238" y="3368675"/>
                <a:ext cx="254000"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978" name="Freeform 1072"/>
              <p:cNvSpPr/>
              <p:nvPr/>
            </p:nvSpPr>
            <p:spPr>
              <a:xfrm>
                <a:off x="5583238" y="3354388"/>
                <a:ext cx="1587"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2979" name="Freeform 1073"/>
              <p:cNvSpPr/>
              <p:nvPr/>
            </p:nvSpPr>
            <p:spPr>
              <a:xfrm>
                <a:off x="5583238" y="3294063"/>
                <a:ext cx="117475"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2980" name="Freeform 1074"/>
              <p:cNvSpPr/>
              <p:nvPr/>
            </p:nvSpPr>
            <p:spPr>
              <a:xfrm>
                <a:off x="5591175" y="3357563"/>
                <a:ext cx="241300"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981" name="Freeform 1075"/>
              <p:cNvSpPr/>
              <p:nvPr/>
            </p:nvSpPr>
            <p:spPr>
              <a:xfrm flipV="1">
                <a:off x="5830888" y="3352800"/>
                <a:ext cx="9842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pic>
          <p:nvPicPr>
            <p:cNvPr id="22633" name="Picture 1077" descr="desktop_computer_stylized_medium"/>
            <p:cNvPicPr>
              <a:picLocks noChangeAspect="1"/>
            </p:cNvPicPr>
            <p:nvPr/>
          </p:nvPicPr>
          <p:blipFill>
            <a:blip r:embed="rId5"/>
            <a:stretch>
              <a:fillRect/>
            </a:stretch>
          </p:blipFill>
          <p:spPr>
            <a:xfrm flipH="1">
              <a:off x="6156325" y="3300413"/>
              <a:ext cx="342900" cy="334962"/>
            </a:xfrm>
            <a:prstGeom prst="rect">
              <a:avLst/>
            </a:prstGeom>
            <a:noFill/>
            <a:ln w="9525">
              <a:noFill/>
            </a:ln>
          </p:spPr>
        </p:pic>
        <p:sp>
          <p:nvSpPr>
            <p:cNvPr id="22634" name="Freeform 1078"/>
            <p:cNvSpPr/>
            <p:nvPr/>
          </p:nvSpPr>
          <p:spPr>
            <a:xfrm flipH="1">
              <a:off x="6302568" y="3332533"/>
              <a:ext cx="161685" cy="153507"/>
            </a:xfrm>
            <a:custGeom>
              <a:avLst/>
              <a:gdLst>
                <a:gd name="txL" fmla="*/ 0 w 356"/>
                <a:gd name="txT" fmla="*/ 0 h 368"/>
                <a:gd name="txR" fmla="*/ 356 w 356"/>
                <a:gd name="txB" fmla="*/ 368 h 368"/>
              </a:gdLst>
              <a:ahLst/>
              <a:cxnLst>
                <a:cxn ang="0">
                  <a:pos x="0" y="0"/>
                </a:cxn>
                <a:cxn ang="0">
                  <a:pos x="2147483646" y="2147483646"/>
                </a:cxn>
                <a:cxn ang="0">
                  <a:pos x="2147483646" y="2147483646"/>
                </a:cxn>
                <a:cxn ang="0">
                  <a:pos x="2147483646" y="2147483646"/>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pic>
          <p:nvPicPr>
            <p:cNvPr id="22635" name="Picture 1081" descr="laptop_keyboard"/>
            <p:cNvPicPr>
              <a:picLocks noChangeAspect="1"/>
            </p:cNvPicPr>
            <p:nvPr/>
          </p:nvPicPr>
          <p:blipFill>
            <a:blip r:embed="rId13"/>
            <a:stretch>
              <a:fillRect/>
            </a:stretch>
          </p:blipFill>
          <p:spPr>
            <a:xfrm rot="109064" flipH="1">
              <a:off x="7329488" y="5672138"/>
              <a:ext cx="388937" cy="158750"/>
            </a:xfrm>
            <a:prstGeom prst="rect">
              <a:avLst/>
            </a:prstGeom>
            <a:noFill/>
            <a:ln w="9525">
              <a:noFill/>
            </a:ln>
          </p:spPr>
        </p:pic>
        <p:sp>
          <p:nvSpPr>
            <p:cNvPr id="22636" name="Freeform 1082"/>
            <p:cNvSpPr/>
            <p:nvPr/>
          </p:nvSpPr>
          <p:spPr>
            <a:xfrm>
              <a:off x="7458075" y="5516563"/>
              <a:ext cx="312738" cy="207962"/>
            </a:xfrm>
            <a:custGeom>
              <a:avLst/>
              <a:gdLst>
                <a:gd name="txL" fmla="*/ 0 w 2982"/>
                <a:gd name="txT" fmla="*/ 0 h 2442"/>
                <a:gd name="txR" fmla="*/ 2982 w 2982"/>
                <a:gd name="txB" fmla="*/ 2442 h 2442"/>
              </a:gdLst>
              <a:ahLst/>
              <a:cxnLst>
                <a:cxn ang="0">
                  <a:pos x="2147483646" y="0"/>
                </a:cxn>
                <a:cxn ang="0">
                  <a:pos x="0" y="2147483646"/>
                </a:cxn>
                <a:cxn ang="0">
                  <a:pos x="2147483646" y="2147483646"/>
                </a:cxn>
                <a:cxn ang="0">
                  <a:pos x="2147483646" y="2147483646"/>
                </a:cxn>
                <a:cxn ang="0">
                  <a:pos x="2147483646"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pic>
          <p:nvPicPr>
            <p:cNvPr id="22637" name="Picture 1083" descr="screen"/>
            <p:cNvPicPr>
              <a:picLocks noChangeAspect="1"/>
            </p:cNvPicPr>
            <p:nvPr/>
          </p:nvPicPr>
          <p:blipFill>
            <a:blip r:embed="rId14"/>
            <a:stretch>
              <a:fillRect/>
            </a:stretch>
          </p:blipFill>
          <p:spPr>
            <a:xfrm>
              <a:off x="7473950" y="5521325"/>
              <a:ext cx="284163" cy="190500"/>
            </a:xfrm>
            <a:prstGeom prst="rect">
              <a:avLst/>
            </a:prstGeom>
            <a:noFill/>
            <a:ln w="9525">
              <a:noFill/>
            </a:ln>
          </p:spPr>
        </p:pic>
        <p:sp>
          <p:nvSpPr>
            <p:cNvPr id="22638" name="Freeform 1084"/>
            <p:cNvSpPr/>
            <p:nvPr/>
          </p:nvSpPr>
          <p:spPr>
            <a:xfrm>
              <a:off x="7515225" y="5510213"/>
              <a:ext cx="265113" cy="39687"/>
            </a:xfrm>
            <a:custGeom>
              <a:avLst/>
              <a:gdLst>
                <a:gd name="txL" fmla="*/ 0 w 2528"/>
                <a:gd name="txT" fmla="*/ 0 h 455"/>
                <a:gd name="txR" fmla="*/ 2528 w 2528"/>
                <a:gd name="txB" fmla="*/ 455 h 455"/>
              </a:gdLst>
              <a:ahLst/>
              <a:cxnLst>
                <a:cxn ang="0">
                  <a:pos x="2147483646" y="0"/>
                </a:cxn>
                <a:cxn ang="0">
                  <a:pos x="2147483646" y="2147483646"/>
                </a:cxn>
                <a:cxn ang="0">
                  <a:pos x="2147483646" y="2147483646"/>
                </a:cxn>
                <a:cxn ang="0">
                  <a:pos x="0" y="2147483646"/>
                </a:cxn>
                <a:cxn ang="0">
                  <a:pos x="2147483646"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p>
              <a:endParaRPr lang="zh-CN" altLang="en-US"/>
            </a:p>
          </p:txBody>
        </p:sp>
        <p:sp>
          <p:nvSpPr>
            <p:cNvPr id="22639" name="Freeform 1085"/>
            <p:cNvSpPr/>
            <p:nvPr/>
          </p:nvSpPr>
          <p:spPr>
            <a:xfrm>
              <a:off x="7456488" y="5510213"/>
              <a:ext cx="73025" cy="161925"/>
            </a:xfrm>
            <a:custGeom>
              <a:avLst/>
              <a:gdLst>
                <a:gd name="txL" fmla="*/ 0 w 702"/>
                <a:gd name="txT" fmla="*/ 0 h 1893"/>
                <a:gd name="txR" fmla="*/ 702 w 702"/>
                <a:gd name="txB" fmla="*/ 1893 h 1893"/>
              </a:gdLst>
              <a:ahLst/>
              <a:cxnLst>
                <a:cxn ang="0">
                  <a:pos x="2147483646" y="0"/>
                </a:cxn>
                <a:cxn ang="0">
                  <a:pos x="0" y="2147483646"/>
                </a:cxn>
                <a:cxn ang="0">
                  <a:pos x="2147483646" y="2147483646"/>
                </a:cxn>
                <a:cxn ang="0">
                  <a:pos x="2147483646" y="2147483646"/>
                </a:cxn>
                <a:cxn ang="0">
                  <a:pos x="2147483646"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p>
              <a:endParaRPr lang="zh-CN" altLang="en-US"/>
            </a:p>
          </p:txBody>
        </p:sp>
        <p:sp>
          <p:nvSpPr>
            <p:cNvPr id="22640" name="Freeform 1086"/>
            <p:cNvSpPr/>
            <p:nvPr/>
          </p:nvSpPr>
          <p:spPr>
            <a:xfrm>
              <a:off x="7699375" y="5538788"/>
              <a:ext cx="79375" cy="185737"/>
            </a:xfrm>
            <a:custGeom>
              <a:avLst/>
              <a:gdLst>
                <a:gd name="txL" fmla="*/ 0 w 756"/>
                <a:gd name="txT" fmla="*/ 0 h 2184"/>
                <a:gd name="txR" fmla="*/ 756 w 756"/>
                <a:gd name="txB" fmla="*/ 2184 h 2184"/>
              </a:gdLst>
              <a:ahLst/>
              <a:cxnLst>
                <a:cxn ang="0">
                  <a:pos x="2147483646" y="0"/>
                </a:cxn>
                <a:cxn ang="0">
                  <a:pos x="2147483646" y="2147483646"/>
                </a:cxn>
                <a:cxn ang="0">
                  <a:pos x="0" y="2147483646"/>
                </a:cxn>
                <a:cxn ang="0">
                  <a:pos x="2147483646" y="2147483646"/>
                </a:cxn>
                <a:cxn ang="0">
                  <a:pos x="2147483646"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p>
              <a:endParaRPr lang="zh-CN" altLang="en-US"/>
            </a:p>
          </p:txBody>
        </p:sp>
        <p:sp>
          <p:nvSpPr>
            <p:cNvPr id="22641" name="Freeform 1087"/>
            <p:cNvSpPr/>
            <p:nvPr/>
          </p:nvSpPr>
          <p:spPr>
            <a:xfrm>
              <a:off x="7454900" y="5662613"/>
              <a:ext cx="290513" cy="63500"/>
            </a:xfrm>
            <a:custGeom>
              <a:avLst/>
              <a:gdLst>
                <a:gd name="txL" fmla="*/ 0 w 2773"/>
                <a:gd name="txT" fmla="*/ 0 h 738"/>
                <a:gd name="txR" fmla="*/ 2773 w 2773"/>
                <a:gd name="txB" fmla="*/ 738 h 738"/>
              </a:gdLst>
              <a:ahLst/>
              <a:cxnLst>
                <a:cxn ang="0">
                  <a:pos x="2147483646" y="0"/>
                </a:cxn>
                <a:cxn ang="0">
                  <a:pos x="0" y="2147483646"/>
                </a:cxn>
                <a:cxn ang="0">
                  <a:pos x="2147483646" y="2147483646"/>
                </a:cxn>
                <a:cxn ang="0">
                  <a:pos x="2147483646" y="2147483646"/>
                </a:cxn>
                <a:cxn ang="0">
                  <a:pos x="2147483646"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p>
              <a:endParaRPr lang="zh-CN" altLang="en-US"/>
            </a:p>
          </p:txBody>
        </p:sp>
        <p:sp>
          <p:nvSpPr>
            <p:cNvPr id="22642" name="Freeform 1088"/>
            <p:cNvSpPr/>
            <p:nvPr/>
          </p:nvSpPr>
          <p:spPr>
            <a:xfrm>
              <a:off x="7707313" y="5540375"/>
              <a:ext cx="74612" cy="187325"/>
            </a:xfrm>
            <a:custGeom>
              <a:avLst/>
              <a:gdLst>
                <a:gd name="txL" fmla="*/ 0 w 637"/>
                <a:gd name="txT" fmla="*/ 0 h 1659"/>
                <a:gd name="txR" fmla="*/ 637 w 637"/>
                <a:gd name="txB" fmla="*/ 1659 h 1659"/>
              </a:gdLst>
              <a:ahLst/>
              <a:cxnLst>
                <a:cxn ang="0">
                  <a:pos x="2147483646" y="0"/>
                </a:cxn>
                <a:cxn ang="0">
                  <a:pos x="2147483646" y="0"/>
                </a:cxn>
                <a:cxn ang="0">
                  <a:pos x="2147483646" y="2147483646"/>
                </a:cxn>
                <a:cxn ang="0">
                  <a:pos x="0" y="2147483646"/>
                </a:cxn>
                <a:cxn ang="0">
                  <a:pos x="2147483646"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p>
              <a:endParaRPr lang="zh-CN" altLang="en-US"/>
            </a:p>
          </p:txBody>
        </p:sp>
        <p:sp>
          <p:nvSpPr>
            <p:cNvPr id="22643" name="Freeform 1089"/>
            <p:cNvSpPr/>
            <p:nvPr/>
          </p:nvSpPr>
          <p:spPr>
            <a:xfrm>
              <a:off x="7454900" y="5672138"/>
              <a:ext cx="258763" cy="61912"/>
            </a:xfrm>
            <a:custGeom>
              <a:avLst/>
              <a:gdLst>
                <a:gd name="txL" fmla="*/ 0 w 2216"/>
                <a:gd name="txT" fmla="*/ 0 h 550"/>
                <a:gd name="txR" fmla="*/ 2216 w 2216"/>
                <a:gd name="txB" fmla="*/ 550 h 550"/>
              </a:gdLst>
              <a:ahLst/>
              <a:cxnLst>
                <a:cxn ang="0">
                  <a:pos x="0" y="0"/>
                </a:cxn>
                <a:cxn ang="0">
                  <a:pos x="2147483646" y="2147483646"/>
                </a:cxn>
                <a:cxn ang="0">
                  <a:pos x="2147483646" y="2147483646"/>
                </a:cxn>
                <a:cxn ang="0">
                  <a:pos x="2147483646" y="2147483646"/>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p>
              <a:endParaRPr lang="zh-CN" altLang="en-US"/>
            </a:p>
          </p:txBody>
        </p:sp>
        <p:grpSp>
          <p:nvGrpSpPr>
            <p:cNvPr id="22644" name="Group 1090"/>
            <p:cNvGrpSpPr/>
            <p:nvPr/>
          </p:nvGrpSpPr>
          <p:grpSpPr>
            <a:xfrm>
              <a:off x="7451725" y="5737225"/>
              <a:ext cx="87313" cy="38100"/>
              <a:chOff x="1740" y="2642"/>
              <a:chExt cx="752" cy="327"/>
            </a:xfrm>
          </p:grpSpPr>
          <p:sp>
            <p:nvSpPr>
              <p:cNvPr id="22960"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p>
                <a:endParaRPr lang="zh-CN" altLang="en-US"/>
              </a:p>
            </p:txBody>
          </p:sp>
          <p:sp>
            <p:nvSpPr>
              <p:cNvPr id="22961"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p>
                <a:endParaRPr lang="zh-CN" altLang="en-US"/>
              </a:p>
            </p:txBody>
          </p:sp>
          <p:sp>
            <p:nvSpPr>
              <p:cNvPr id="22962"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p>
                <a:endParaRPr lang="zh-CN" altLang="en-US"/>
              </a:p>
            </p:txBody>
          </p:sp>
          <p:sp>
            <p:nvSpPr>
              <p:cNvPr id="22963"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sp>
            <p:nvSpPr>
              <p:cNvPr id="22964"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p>
                <a:endParaRPr lang="zh-CN" altLang="en-US"/>
              </a:p>
            </p:txBody>
          </p:sp>
          <p:sp>
            <p:nvSpPr>
              <p:cNvPr id="22965"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p>
                <a:endParaRPr lang="zh-CN" altLang="en-US"/>
              </a:p>
            </p:txBody>
          </p:sp>
        </p:grpSp>
        <p:sp>
          <p:nvSpPr>
            <p:cNvPr id="22645" name="Freeform 1097"/>
            <p:cNvSpPr/>
            <p:nvPr/>
          </p:nvSpPr>
          <p:spPr>
            <a:xfrm>
              <a:off x="7600950" y="5743575"/>
              <a:ext cx="106363" cy="80963"/>
            </a:xfrm>
            <a:custGeom>
              <a:avLst/>
              <a:gdLst>
                <a:gd name="txL" fmla="*/ 0 w 990"/>
                <a:gd name="txT" fmla="*/ 0 h 792"/>
                <a:gd name="txR" fmla="*/ 990 w 990"/>
                <a:gd name="txB" fmla="*/ 792 h 792"/>
              </a:gdLst>
              <a:ahLst/>
              <a:cxnLst>
                <a:cxn ang="0">
                  <a:pos x="2147483646" y="2147483646"/>
                </a:cxn>
                <a:cxn ang="0">
                  <a:pos x="2147483646" y="0"/>
                </a:cxn>
                <a:cxn ang="0">
                  <a:pos x="2147483646" y="2147483646"/>
                </a:cxn>
                <a:cxn ang="0">
                  <a:pos x="0" y="2147483646"/>
                </a:cxn>
                <a:cxn ang="0">
                  <a:pos x="2147483646" y="2147483646"/>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p>
              <a:endParaRPr lang="zh-CN" altLang="en-US"/>
            </a:p>
          </p:txBody>
        </p:sp>
        <p:sp>
          <p:nvSpPr>
            <p:cNvPr id="22646" name="Freeform 1098"/>
            <p:cNvSpPr/>
            <p:nvPr/>
          </p:nvSpPr>
          <p:spPr>
            <a:xfrm>
              <a:off x="7329488" y="5749925"/>
              <a:ext cx="271462" cy="73025"/>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47" name="Freeform 1099"/>
            <p:cNvSpPr/>
            <p:nvPr/>
          </p:nvSpPr>
          <p:spPr>
            <a:xfrm>
              <a:off x="7331075" y="5735638"/>
              <a:ext cx="1588" cy="15875"/>
            </a:xfrm>
            <a:custGeom>
              <a:avLst/>
              <a:gdLst>
                <a:gd name="txL" fmla="*/ 0 w 26"/>
                <a:gd name="txT" fmla="*/ 0 h 147"/>
                <a:gd name="txR" fmla="*/ 26 w 26"/>
                <a:gd name="txB" fmla="*/ 147 h 147"/>
              </a:gdLst>
              <a:ahLst/>
              <a:cxnLst>
                <a:cxn ang="0">
                  <a:pos x="2147483646" y="2147483646"/>
                </a:cxn>
                <a:cxn ang="0">
                  <a:pos x="2147483646" y="2147483646"/>
                </a:cxn>
                <a:cxn ang="0">
                  <a:pos x="0" y="2147483646"/>
                </a:cxn>
                <a:cxn ang="0">
                  <a:pos x="2147483646" y="0"/>
                </a:cxn>
                <a:cxn ang="0">
                  <a:pos x="2147483646" y="2147483646"/>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p>
              <a:endParaRPr lang="zh-CN" altLang="en-US"/>
            </a:p>
          </p:txBody>
        </p:sp>
        <p:sp>
          <p:nvSpPr>
            <p:cNvPr id="22648" name="Freeform 1100"/>
            <p:cNvSpPr/>
            <p:nvPr/>
          </p:nvSpPr>
          <p:spPr>
            <a:xfrm>
              <a:off x="7331075" y="5675313"/>
              <a:ext cx="125413" cy="61912"/>
            </a:xfrm>
            <a:custGeom>
              <a:avLst/>
              <a:gdLst>
                <a:gd name="txL" fmla="*/ 0 w 1176"/>
                <a:gd name="txT" fmla="*/ 0 h 606"/>
                <a:gd name="txR" fmla="*/ 1176 w 1176"/>
                <a:gd name="txB" fmla="*/ 606 h 606"/>
              </a:gdLst>
              <a:ahLst/>
              <a:cxnLst>
                <a:cxn ang="0">
                  <a:pos x="2147483646" y="0"/>
                </a:cxn>
                <a:cxn ang="0">
                  <a:pos x="0" y="2147483646"/>
                </a:cxn>
                <a:cxn ang="0">
                  <a:pos x="2147483646" y="2147483646"/>
                </a:cxn>
                <a:cxn ang="0">
                  <a:pos x="2147483646" y="2147483646"/>
                </a:cxn>
                <a:cxn ang="0">
                  <a:pos x="2147483646"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p>
              <a:endParaRPr lang="zh-CN" altLang="en-US"/>
            </a:p>
          </p:txBody>
        </p:sp>
        <p:sp>
          <p:nvSpPr>
            <p:cNvPr id="22649" name="Freeform 1101"/>
            <p:cNvSpPr/>
            <p:nvPr/>
          </p:nvSpPr>
          <p:spPr>
            <a:xfrm>
              <a:off x="7339013" y="5738813"/>
              <a:ext cx="257175" cy="71437"/>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sp>
          <p:nvSpPr>
            <p:cNvPr id="22650" name="Freeform 1102"/>
            <p:cNvSpPr/>
            <p:nvPr/>
          </p:nvSpPr>
          <p:spPr>
            <a:xfrm flipV="1">
              <a:off x="7596188" y="5734050"/>
              <a:ext cx="104775" cy="74613"/>
            </a:xfrm>
            <a:custGeom>
              <a:avLst/>
              <a:gdLst>
                <a:gd name="txL" fmla="*/ 0 w 2532"/>
                <a:gd name="txT" fmla="*/ 0 h 723"/>
                <a:gd name="txR" fmla="*/ 2532 w 2532"/>
                <a:gd name="txB" fmla="*/ 723 h 723"/>
              </a:gdLst>
              <a:ahLst/>
              <a:cxnLst>
                <a:cxn ang="0">
                  <a:pos x="2147483646" y="0"/>
                </a:cxn>
                <a:cxn ang="0">
                  <a:pos x="2147483646" y="0"/>
                </a:cxn>
                <a:cxn ang="0">
                  <a:pos x="2147483646" y="2147483646"/>
                </a:cxn>
                <a:cxn ang="0">
                  <a:pos x="2147483646" y="2147483646"/>
                </a:cxn>
                <a:cxn ang="0">
                  <a:pos x="0" y="2147483646"/>
                </a:cxn>
                <a:cxn ang="0">
                  <a:pos x="2147483646"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p>
              <a:endParaRPr lang="zh-CN" altLang="en-US"/>
            </a:p>
          </p:txBody>
        </p:sp>
        <p:grpSp>
          <p:nvGrpSpPr>
            <p:cNvPr id="22651" name="Group 1103"/>
            <p:cNvGrpSpPr/>
            <p:nvPr/>
          </p:nvGrpSpPr>
          <p:grpSpPr>
            <a:xfrm>
              <a:off x="6351588" y="2493963"/>
              <a:ext cx="390525" cy="169862"/>
              <a:chOff x="4650" y="1129"/>
              <a:chExt cx="246" cy="95"/>
            </a:xfrm>
          </p:grpSpPr>
          <p:sp>
            <p:nvSpPr>
              <p:cNvPr id="22952"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53"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54"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955" name="Group 1107"/>
              <p:cNvGrpSpPr/>
              <p:nvPr/>
            </p:nvGrpSpPr>
            <p:grpSpPr>
              <a:xfrm>
                <a:off x="4699" y="1145"/>
                <a:ext cx="138" cy="29"/>
                <a:chOff x="2468" y="1332"/>
                <a:chExt cx="310" cy="60"/>
              </a:xfrm>
            </p:grpSpPr>
            <p:sp>
              <p:nvSpPr>
                <p:cNvPr id="22958"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959"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956" name="Line 1110"/>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957" name="Line 1111"/>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52" name="Group 1112"/>
            <p:cNvGrpSpPr/>
            <p:nvPr/>
          </p:nvGrpSpPr>
          <p:grpSpPr>
            <a:xfrm>
              <a:off x="6051550" y="3641725"/>
              <a:ext cx="390525" cy="169863"/>
              <a:chOff x="4650" y="1129"/>
              <a:chExt cx="246" cy="95"/>
            </a:xfrm>
          </p:grpSpPr>
          <p:sp>
            <p:nvSpPr>
              <p:cNvPr id="2294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4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4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947" name="Group 1116"/>
              <p:cNvGrpSpPr/>
              <p:nvPr/>
            </p:nvGrpSpPr>
            <p:grpSpPr>
              <a:xfrm>
                <a:off x="4699" y="1145"/>
                <a:ext cx="138" cy="29"/>
                <a:chOff x="2468" y="1332"/>
                <a:chExt cx="310" cy="60"/>
              </a:xfrm>
            </p:grpSpPr>
            <p:sp>
              <p:nvSpPr>
                <p:cNvPr id="22950"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951"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948" name="Line 11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949" name="Line 11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53" name="Group 1121"/>
            <p:cNvGrpSpPr/>
            <p:nvPr/>
          </p:nvGrpSpPr>
          <p:grpSpPr>
            <a:xfrm>
              <a:off x="6248400" y="4852988"/>
              <a:ext cx="617538" cy="247650"/>
              <a:chOff x="2356" y="1300"/>
              <a:chExt cx="555" cy="194"/>
            </a:xfrm>
          </p:grpSpPr>
          <p:sp>
            <p:nvSpPr>
              <p:cNvPr id="2293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3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3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939" name="Group 1125"/>
              <p:cNvGrpSpPr/>
              <p:nvPr/>
            </p:nvGrpSpPr>
            <p:grpSpPr>
              <a:xfrm>
                <a:off x="2468" y="1332"/>
                <a:ext cx="310" cy="60"/>
                <a:chOff x="2468" y="1332"/>
                <a:chExt cx="310" cy="60"/>
              </a:xfrm>
            </p:grpSpPr>
            <p:sp>
              <p:nvSpPr>
                <p:cNvPr id="22942"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943"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940" name="Line 1128"/>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941" name="Line 1129"/>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54" name="Group 1130"/>
            <p:cNvGrpSpPr/>
            <p:nvPr/>
          </p:nvGrpSpPr>
          <p:grpSpPr>
            <a:xfrm>
              <a:off x="6969125" y="4510088"/>
              <a:ext cx="617538" cy="247650"/>
              <a:chOff x="2356" y="1300"/>
              <a:chExt cx="555" cy="194"/>
            </a:xfrm>
          </p:grpSpPr>
          <p:sp>
            <p:nvSpPr>
              <p:cNvPr id="2292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2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3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931" name="Group 1134"/>
              <p:cNvGrpSpPr/>
              <p:nvPr/>
            </p:nvGrpSpPr>
            <p:grpSpPr>
              <a:xfrm>
                <a:off x="2468" y="1332"/>
                <a:ext cx="310" cy="60"/>
                <a:chOff x="2468" y="1332"/>
                <a:chExt cx="310" cy="60"/>
              </a:xfrm>
            </p:grpSpPr>
            <p:sp>
              <p:nvSpPr>
                <p:cNvPr id="22934"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935"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932" name="Line 1137"/>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933" name="Line 1138"/>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55" name="Group 1139"/>
            <p:cNvGrpSpPr/>
            <p:nvPr/>
          </p:nvGrpSpPr>
          <p:grpSpPr>
            <a:xfrm>
              <a:off x="7585075" y="4811713"/>
              <a:ext cx="617538" cy="247650"/>
              <a:chOff x="2356" y="1300"/>
              <a:chExt cx="555" cy="194"/>
            </a:xfrm>
          </p:grpSpPr>
          <p:sp>
            <p:nvSpPr>
              <p:cNvPr id="2292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2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92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923" name="Group 1143"/>
              <p:cNvGrpSpPr/>
              <p:nvPr/>
            </p:nvGrpSpPr>
            <p:grpSpPr>
              <a:xfrm>
                <a:off x="2468" y="1332"/>
                <a:ext cx="310" cy="60"/>
                <a:chOff x="2468" y="1332"/>
                <a:chExt cx="310" cy="60"/>
              </a:xfrm>
            </p:grpSpPr>
            <p:sp>
              <p:nvSpPr>
                <p:cNvPr id="22926"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927"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924" name="Line 1146"/>
              <p:cNvSpPr/>
              <p:nvPr/>
            </p:nvSpPr>
            <p:spPr>
              <a:xfrm>
                <a:off x="2357" y="1361"/>
                <a:ext cx="0" cy="8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925" name="Line 1147"/>
              <p:cNvSpPr/>
              <p:nvPr/>
            </p:nvSpPr>
            <p:spPr>
              <a:xfrm>
                <a:off x="2907" y="1363"/>
                <a:ext cx="0" cy="8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56" name="Group 3"/>
            <p:cNvGrpSpPr/>
            <p:nvPr/>
          </p:nvGrpSpPr>
          <p:grpSpPr>
            <a:xfrm>
              <a:off x="5964238" y="3135313"/>
              <a:ext cx="314325" cy="334962"/>
              <a:chOff x="5974579" y="3105349"/>
              <a:chExt cx="347997" cy="396620"/>
            </a:xfrm>
          </p:grpSpPr>
          <p:pic>
            <p:nvPicPr>
              <p:cNvPr id="22918" name="Picture 555" descr="fridge2.png"/>
              <p:cNvPicPr>
                <a:picLocks noChangeAspect="1"/>
              </p:cNvPicPr>
              <p:nvPr/>
            </p:nvPicPr>
            <p:blipFill>
              <a:blip r:embed="rId17"/>
              <a:stretch>
                <a:fillRect/>
              </a:stretch>
            </p:blipFill>
            <p:spPr>
              <a:xfrm>
                <a:off x="6074343" y="3164942"/>
                <a:ext cx="189578" cy="337027"/>
              </a:xfrm>
              <a:prstGeom prst="rect">
                <a:avLst/>
              </a:prstGeom>
              <a:noFill/>
              <a:ln w="9525">
                <a:noFill/>
              </a:ln>
            </p:spPr>
          </p:pic>
          <p:pic>
            <p:nvPicPr>
              <p:cNvPr id="22919" name="Picture 1115" descr="antenna_stylized"/>
              <p:cNvPicPr>
                <a:picLocks noChangeAspect="1"/>
              </p:cNvPicPr>
              <p:nvPr/>
            </p:nvPicPr>
            <p:blipFill>
              <a:blip r:embed="rId18"/>
              <a:stretch>
                <a:fillRect/>
              </a:stretch>
            </p:blipFill>
            <p:spPr>
              <a:xfrm>
                <a:off x="5974579" y="3105349"/>
                <a:ext cx="347997" cy="167557"/>
              </a:xfrm>
              <a:prstGeom prst="rect">
                <a:avLst/>
              </a:prstGeom>
              <a:noFill/>
              <a:ln w="9525">
                <a:noFill/>
              </a:ln>
            </p:spPr>
          </p:pic>
        </p:grpSp>
        <p:pic>
          <p:nvPicPr>
            <p:cNvPr id="22657" name="Picture 603" descr="car_icon_small"/>
            <p:cNvPicPr>
              <a:picLocks noChangeAspect="1"/>
            </p:cNvPicPr>
            <p:nvPr/>
          </p:nvPicPr>
          <p:blipFill>
            <a:blip r:embed="rId19"/>
            <a:stretch>
              <a:fillRect/>
            </a:stretch>
          </p:blipFill>
          <p:spPr>
            <a:xfrm>
              <a:off x="6373813" y="1744663"/>
              <a:ext cx="849312" cy="168275"/>
            </a:xfrm>
            <a:prstGeom prst="rect">
              <a:avLst/>
            </a:prstGeom>
            <a:noFill/>
            <a:ln w="9525">
              <a:noFill/>
            </a:ln>
          </p:spPr>
        </p:pic>
        <p:pic>
          <p:nvPicPr>
            <p:cNvPr id="22658" name="Picture 814" descr="light2.png"/>
            <p:cNvPicPr>
              <a:picLocks noChangeAspect="1"/>
            </p:cNvPicPr>
            <p:nvPr/>
          </p:nvPicPr>
          <p:blipFill>
            <a:blip r:embed="rId20"/>
            <a:stretch>
              <a:fillRect/>
            </a:stretch>
          </p:blipFill>
          <p:spPr>
            <a:xfrm flipH="1">
              <a:off x="6707188" y="2019300"/>
              <a:ext cx="92075" cy="406400"/>
            </a:xfrm>
            <a:prstGeom prst="rect">
              <a:avLst/>
            </a:prstGeom>
            <a:noFill/>
            <a:ln w="9525">
              <a:noFill/>
            </a:ln>
          </p:spPr>
        </p:pic>
        <p:pic>
          <p:nvPicPr>
            <p:cNvPr id="22659" name="Picture 1017" descr="antenna_stylized"/>
            <p:cNvPicPr>
              <a:picLocks noChangeAspect="1"/>
            </p:cNvPicPr>
            <p:nvPr/>
          </p:nvPicPr>
          <p:blipFill>
            <a:blip r:embed="rId10"/>
            <a:stretch>
              <a:fillRect/>
            </a:stretch>
          </p:blipFill>
          <p:spPr>
            <a:xfrm>
              <a:off x="6511925" y="1946275"/>
              <a:ext cx="531813" cy="223838"/>
            </a:xfrm>
            <a:prstGeom prst="rect">
              <a:avLst/>
            </a:prstGeom>
            <a:noFill/>
            <a:ln w="9525">
              <a:noFill/>
            </a:ln>
          </p:spPr>
        </p:pic>
        <p:pic>
          <p:nvPicPr>
            <p:cNvPr id="22660" name="Picture 1017" descr="antenna_stylized"/>
            <p:cNvPicPr>
              <a:picLocks noChangeAspect="1"/>
            </p:cNvPicPr>
            <p:nvPr/>
          </p:nvPicPr>
          <p:blipFill>
            <a:blip r:embed="rId10"/>
            <a:stretch>
              <a:fillRect/>
            </a:stretch>
          </p:blipFill>
          <p:spPr>
            <a:xfrm>
              <a:off x="6586538" y="1685925"/>
              <a:ext cx="530225" cy="223838"/>
            </a:xfrm>
            <a:prstGeom prst="rect">
              <a:avLst/>
            </a:prstGeom>
            <a:noFill/>
            <a:ln w="9525">
              <a:noFill/>
            </a:ln>
          </p:spPr>
        </p:pic>
        <p:grpSp>
          <p:nvGrpSpPr>
            <p:cNvPr id="22661" name="Group 347"/>
            <p:cNvGrpSpPr/>
            <p:nvPr/>
          </p:nvGrpSpPr>
          <p:grpSpPr>
            <a:xfrm>
              <a:off x="6220922" y="4838544"/>
              <a:ext cx="660165" cy="269566"/>
              <a:chOff x="1871277" y="1576300"/>
              <a:chExt cx="1128371" cy="437861"/>
            </a:xfrm>
          </p:grpSpPr>
          <p:sp>
            <p:nvSpPr>
              <p:cNvPr id="995" name="Oval 828"/>
              <p:cNvSpPr>
                <a:spLocks noChangeArrowheads="1"/>
              </p:cNvSpPr>
              <p:nvPr/>
            </p:nvSpPr>
            <p:spPr bwMode="auto">
              <a:xfrm flipV="1">
                <a:off x="1874829" y="1696014"/>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96" name="Rectangle 829"/>
              <p:cNvSpPr/>
              <p:nvPr/>
            </p:nvSpPr>
            <p:spPr bwMode="auto">
              <a:xfrm>
                <a:off x="1872116" y="1739857"/>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97" name="Oval 830"/>
              <p:cNvSpPr>
                <a:spLocks noChangeArrowheads="1"/>
              </p:cNvSpPr>
              <p:nvPr/>
            </p:nvSpPr>
            <p:spPr bwMode="auto">
              <a:xfrm flipV="1">
                <a:off x="1872116" y="1577380"/>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98" name="Freeform 831"/>
              <p:cNvSpPr/>
              <p:nvPr/>
            </p:nvSpPr>
            <p:spPr bwMode="auto">
              <a:xfrm>
                <a:off x="2159736" y="1675382"/>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99" name="Freeform 832"/>
              <p:cNvSpPr/>
              <p:nvPr/>
            </p:nvSpPr>
            <p:spPr bwMode="auto">
              <a:xfrm>
                <a:off x="2102754" y="1634118"/>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00" name="Freeform 833"/>
              <p:cNvSpPr/>
              <p:nvPr/>
            </p:nvSpPr>
            <p:spPr bwMode="auto">
              <a:xfrm>
                <a:off x="2536897" y="1726962"/>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001" name="Freeform 834"/>
              <p:cNvSpPr/>
              <p:nvPr/>
            </p:nvSpPr>
            <p:spPr bwMode="auto">
              <a:xfrm>
                <a:off x="2091900" y="1729541"/>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1002" name="Straight Connector 835"/>
              <p:cNvCxnSpPr>
                <a:cxnSpLocks noChangeShapeType="1"/>
                <a:endCxn id="997" idx="2"/>
              </p:cNvCxnSpPr>
              <p:nvPr/>
            </p:nvCxnSpPr>
            <p:spPr bwMode="auto">
              <a:xfrm flipH="1" flipV="1">
                <a:off x="1872116" y="1737278"/>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1003" name="Straight Connector 836"/>
              <p:cNvCxnSpPr>
                <a:cxnSpLocks noChangeShapeType="1"/>
              </p:cNvCxnSpPr>
              <p:nvPr/>
            </p:nvCxnSpPr>
            <p:spPr bwMode="auto">
              <a:xfrm flipH="1" flipV="1">
                <a:off x="2998175" y="173469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62" name="Group 347"/>
            <p:cNvGrpSpPr/>
            <p:nvPr/>
          </p:nvGrpSpPr>
          <p:grpSpPr>
            <a:xfrm>
              <a:off x="6933466" y="4503243"/>
              <a:ext cx="660165" cy="269566"/>
              <a:chOff x="1871277" y="1576300"/>
              <a:chExt cx="1128371" cy="437861"/>
            </a:xfrm>
          </p:grpSpPr>
          <p:sp>
            <p:nvSpPr>
              <p:cNvPr id="986" name="Oval 819"/>
              <p:cNvSpPr>
                <a:spLocks noChangeArrowheads="1"/>
              </p:cNvSpPr>
              <p:nvPr/>
            </p:nvSpPr>
            <p:spPr bwMode="auto">
              <a:xfrm flipV="1">
                <a:off x="1875246" y="1693905"/>
                <a:ext cx="1123346" cy="31979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87" name="Rectangle 820"/>
              <p:cNvSpPr/>
              <p:nvPr/>
            </p:nvSpPr>
            <p:spPr bwMode="auto">
              <a:xfrm>
                <a:off x="1872532" y="1737749"/>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88" name="Oval 821"/>
              <p:cNvSpPr>
                <a:spLocks noChangeArrowheads="1"/>
              </p:cNvSpPr>
              <p:nvPr/>
            </p:nvSpPr>
            <p:spPr bwMode="auto">
              <a:xfrm flipV="1">
                <a:off x="1872532" y="1575272"/>
                <a:ext cx="1123346" cy="31979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89" name="Freeform 822"/>
              <p:cNvSpPr/>
              <p:nvPr/>
            </p:nvSpPr>
            <p:spPr bwMode="auto">
              <a:xfrm>
                <a:off x="2160152" y="1670695"/>
                <a:ext cx="548106" cy="1624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90" name="Freeform 823"/>
              <p:cNvSpPr/>
              <p:nvPr/>
            </p:nvSpPr>
            <p:spPr bwMode="auto">
              <a:xfrm>
                <a:off x="2103171" y="1632009"/>
                <a:ext cx="662069"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91" name="Freeform 824"/>
              <p:cNvSpPr/>
              <p:nvPr/>
            </p:nvSpPr>
            <p:spPr bwMode="auto">
              <a:xfrm>
                <a:off x="2537314" y="1727433"/>
                <a:ext cx="244206" cy="9542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92" name="Freeform 825"/>
              <p:cNvSpPr/>
              <p:nvPr/>
            </p:nvSpPr>
            <p:spPr bwMode="auto">
              <a:xfrm>
                <a:off x="2089603" y="1730011"/>
                <a:ext cx="241493" cy="95423"/>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93" name="Straight Connector 826"/>
              <p:cNvCxnSpPr>
                <a:cxnSpLocks noChangeShapeType="1"/>
                <a:endCxn id="988" idx="2"/>
              </p:cNvCxnSpPr>
              <p:nvPr/>
            </p:nvCxnSpPr>
            <p:spPr bwMode="auto">
              <a:xfrm flipH="1" flipV="1">
                <a:off x="1872532" y="1735169"/>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94" name="Straight Connector 827"/>
              <p:cNvCxnSpPr>
                <a:cxnSpLocks noChangeShapeType="1"/>
              </p:cNvCxnSpPr>
              <p:nvPr/>
            </p:nvCxnSpPr>
            <p:spPr bwMode="auto">
              <a:xfrm flipH="1" flipV="1">
                <a:off x="2995877" y="1735169"/>
                <a:ext cx="2714" cy="121213"/>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63" name="Group 347"/>
            <p:cNvGrpSpPr/>
            <p:nvPr/>
          </p:nvGrpSpPr>
          <p:grpSpPr>
            <a:xfrm>
              <a:off x="7563920" y="4800505"/>
              <a:ext cx="660165" cy="269566"/>
              <a:chOff x="1871277" y="1576300"/>
              <a:chExt cx="1128371" cy="437861"/>
            </a:xfrm>
          </p:grpSpPr>
          <p:sp>
            <p:nvSpPr>
              <p:cNvPr id="977" name="Oval 810"/>
              <p:cNvSpPr>
                <a:spLocks noChangeArrowheads="1"/>
              </p:cNvSpPr>
              <p:nvPr/>
            </p:nvSpPr>
            <p:spPr bwMode="auto">
              <a:xfrm flipV="1">
                <a:off x="1874875" y="1695907"/>
                <a:ext cx="1126060" cy="317216"/>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78" name="Rectangle 811"/>
              <p:cNvSpPr/>
              <p:nvPr/>
            </p:nvSpPr>
            <p:spPr bwMode="auto">
              <a:xfrm>
                <a:off x="1872162" y="1739750"/>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79" name="Oval 812"/>
              <p:cNvSpPr>
                <a:spLocks noChangeArrowheads="1"/>
              </p:cNvSpPr>
              <p:nvPr/>
            </p:nvSpPr>
            <p:spPr bwMode="auto">
              <a:xfrm flipV="1">
                <a:off x="1872162" y="1577273"/>
                <a:ext cx="1126058" cy="31721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80" name="Freeform 813"/>
              <p:cNvSpPr/>
              <p:nvPr/>
            </p:nvSpPr>
            <p:spPr bwMode="auto">
              <a:xfrm>
                <a:off x="2159782" y="1675275"/>
                <a:ext cx="548106" cy="15989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81" name="Freeform 814"/>
              <p:cNvSpPr/>
              <p:nvPr/>
            </p:nvSpPr>
            <p:spPr bwMode="auto">
              <a:xfrm>
                <a:off x="2102800" y="1634011"/>
                <a:ext cx="664783" cy="110897"/>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82" name="Freeform 815"/>
              <p:cNvSpPr/>
              <p:nvPr/>
            </p:nvSpPr>
            <p:spPr bwMode="auto">
              <a:xfrm>
                <a:off x="2536944" y="1726854"/>
                <a:ext cx="244206" cy="9800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83" name="Freeform 816"/>
              <p:cNvSpPr/>
              <p:nvPr/>
            </p:nvSpPr>
            <p:spPr bwMode="auto">
              <a:xfrm>
                <a:off x="2091947" y="1729434"/>
                <a:ext cx="238779" cy="9800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84" name="Straight Connector 817"/>
              <p:cNvCxnSpPr>
                <a:cxnSpLocks noChangeShapeType="1"/>
                <a:endCxn id="979" idx="2"/>
              </p:cNvCxnSpPr>
              <p:nvPr/>
            </p:nvCxnSpPr>
            <p:spPr bwMode="auto">
              <a:xfrm flipH="1" flipV="1">
                <a:off x="1872162" y="1737170"/>
                <a:ext cx="2713" cy="123791"/>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85" name="Straight Connector 818"/>
              <p:cNvCxnSpPr>
                <a:cxnSpLocks noChangeShapeType="1"/>
              </p:cNvCxnSpPr>
              <p:nvPr/>
            </p:nvCxnSpPr>
            <p:spPr bwMode="auto">
              <a:xfrm flipH="1" flipV="1">
                <a:off x="2998221" y="1734592"/>
                <a:ext cx="2714" cy="123791"/>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64" name="Group 347"/>
            <p:cNvGrpSpPr/>
            <p:nvPr/>
          </p:nvGrpSpPr>
          <p:grpSpPr>
            <a:xfrm>
              <a:off x="6050373" y="3620176"/>
              <a:ext cx="425094" cy="228319"/>
              <a:chOff x="1871277" y="1576300"/>
              <a:chExt cx="1128371" cy="437861"/>
            </a:xfrm>
          </p:grpSpPr>
          <p:sp>
            <p:nvSpPr>
              <p:cNvPr id="968" name="Oval 801"/>
              <p:cNvSpPr>
                <a:spLocks noChangeArrowheads="1"/>
              </p:cNvSpPr>
              <p:nvPr/>
            </p:nvSpPr>
            <p:spPr bwMode="auto">
              <a:xfrm flipV="1">
                <a:off x="1874401" y="1694388"/>
                <a:ext cx="1125103"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9" name="Rectangle 802"/>
              <p:cNvSpPr/>
              <p:nvPr/>
            </p:nvSpPr>
            <p:spPr bwMode="auto">
              <a:xfrm>
                <a:off x="1870189" y="1740061"/>
                <a:ext cx="1129316"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70" name="Oval 803"/>
              <p:cNvSpPr>
                <a:spLocks noChangeArrowheads="1"/>
              </p:cNvSpPr>
              <p:nvPr/>
            </p:nvSpPr>
            <p:spPr bwMode="auto">
              <a:xfrm flipV="1">
                <a:off x="1870189" y="1575636"/>
                <a:ext cx="1125101"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71" name="Freeform 804"/>
              <p:cNvSpPr/>
              <p:nvPr/>
            </p:nvSpPr>
            <p:spPr bwMode="auto">
              <a:xfrm>
                <a:off x="2160944" y="1673073"/>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72" name="Freeform 805"/>
              <p:cNvSpPr/>
              <p:nvPr/>
            </p:nvSpPr>
            <p:spPr bwMode="auto">
              <a:xfrm>
                <a:off x="2101950" y="1633490"/>
                <a:ext cx="661578"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73" name="Freeform 806"/>
              <p:cNvSpPr/>
              <p:nvPr/>
            </p:nvSpPr>
            <p:spPr bwMode="auto">
              <a:xfrm>
                <a:off x="2535979" y="1727881"/>
                <a:ext cx="244404"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74" name="Freeform 807"/>
              <p:cNvSpPr/>
              <p:nvPr/>
            </p:nvSpPr>
            <p:spPr bwMode="auto">
              <a:xfrm>
                <a:off x="2089310" y="1730927"/>
                <a:ext cx="240189"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75" name="Straight Connector 808"/>
              <p:cNvCxnSpPr>
                <a:cxnSpLocks noChangeShapeType="1"/>
                <a:endCxn id="970" idx="2"/>
              </p:cNvCxnSpPr>
              <p:nvPr/>
            </p:nvCxnSpPr>
            <p:spPr bwMode="auto">
              <a:xfrm flipH="1" flipV="1">
                <a:off x="1870189" y="1737017"/>
                <a:ext cx="4213"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76" name="Straight Connector 809"/>
              <p:cNvCxnSpPr>
                <a:cxnSpLocks noChangeShapeType="1"/>
              </p:cNvCxnSpPr>
              <p:nvPr/>
            </p:nvCxnSpPr>
            <p:spPr bwMode="auto">
              <a:xfrm flipH="1" flipV="1">
                <a:off x="2995289" y="1733971"/>
                <a:ext cx="4215"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65" name="Group 347"/>
            <p:cNvGrpSpPr/>
            <p:nvPr/>
          </p:nvGrpSpPr>
          <p:grpSpPr>
            <a:xfrm>
              <a:off x="6347637" y="2481965"/>
              <a:ext cx="403071" cy="202807"/>
              <a:chOff x="1871277" y="1576300"/>
              <a:chExt cx="1128371" cy="437861"/>
            </a:xfrm>
          </p:grpSpPr>
          <p:sp>
            <p:nvSpPr>
              <p:cNvPr id="959" name="Oval 792"/>
              <p:cNvSpPr>
                <a:spLocks noChangeArrowheads="1"/>
              </p:cNvSpPr>
              <p:nvPr/>
            </p:nvSpPr>
            <p:spPr bwMode="auto">
              <a:xfrm flipV="1">
                <a:off x="1877892" y="1695110"/>
                <a:ext cx="1119914" cy="318798"/>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0" name="Rectangle 793"/>
              <p:cNvSpPr/>
              <p:nvPr/>
            </p:nvSpPr>
            <p:spPr bwMode="auto">
              <a:xfrm>
                <a:off x="1873449" y="1739674"/>
                <a:ext cx="1124357" cy="11654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61" name="Oval 794"/>
              <p:cNvSpPr>
                <a:spLocks noChangeArrowheads="1"/>
              </p:cNvSpPr>
              <p:nvPr/>
            </p:nvSpPr>
            <p:spPr bwMode="auto">
              <a:xfrm flipV="1">
                <a:off x="1873449" y="1575134"/>
                <a:ext cx="1119914" cy="318796"/>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2" name="Freeform 795"/>
              <p:cNvSpPr/>
              <p:nvPr/>
            </p:nvSpPr>
            <p:spPr bwMode="auto">
              <a:xfrm>
                <a:off x="2162315" y="1671116"/>
                <a:ext cx="546626" cy="1611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63" name="Freeform 796"/>
              <p:cNvSpPr/>
              <p:nvPr/>
            </p:nvSpPr>
            <p:spPr bwMode="auto">
              <a:xfrm>
                <a:off x="2104543" y="1633408"/>
                <a:ext cx="657727" cy="109694"/>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64" name="Freeform 797"/>
              <p:cNvSpPr/>
              <p:nvPr/>
            </p:nvSpPr>
            <p:spPr bwMode="auto">
              <a:xfrm>
                <a:off x="2535619" y="1725963"/>
                <a:ext cx="244427" cy="99409"/>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65" name="Freeform 798"/>
              <p:cNvSpPr/>
              <p:nvPr/>
            </p:nvSpPr>
            <p:spPr bwMode="auto">
              <a:xfrm>
                <a:off x="2091209" y="1729390"/>
                <a:ext cx="239982" cy="95982"/>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66" name="Straight Connector 799"/>
              <p:cNvCxnSpPr>
                <a:cxnSpLocks noChangeShapeType="1"/>
                <a:endCxn id="961" idx="2"/>
              </p:cNvCxnSpPr>
              <p:nvPr/>
            </p:nvCxnSpPr>
            <p:spPr bwMode="auto">
              <a:xfrm flipH="1" flipV="1">
                <a:off x="1873449" y="1736245"/>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967" name="Straight Connector 800"/>
              <p:cNvCxnSpPr>
                <a:cxnSpLocks noChangeShapeType="1"/>
              </p:cNvCxnSpPr>
              <p:nvPr/>
            </p:nvCxnSpPr>
            <p:spPr bwMode="auto">
              <a:xfrm flipH="1" flipV="1">
                <a:off x="2993363" y="1732819"/>
                <a:ext cx="4443" cy="123405"/>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66" name="Group 589"/>
            <p:cNvGrpSpPr/>
            <p:nvPr/>
          </p:nvGrpSpPr>
          <p:grpSpPr>
            <a:xfrm>
              <a:off x="7678804" y="2388750"/>
              <a:ext cx="418211" cy="189727"/>
              <a:chOff x="7913987" y="1515773"/>
              <a:chExt cx="625138" cy="276534"/>
            </a:xfrm>
          </p:grpSpPr>
          <p:sp>
            <p:nvSpPr>
              <p:cNvPr id="950" name="Oval 783"/>
              <p:cNvSpPr>
                <a:spLocks noChangeArrowheads="1"/>
              </p:cNvSpPr>
              <p:nvPr/>
            </p:nvSpPr>
            <p:spPr bwMode="auto">
              <a:xfrm flipV="1">
                <a:off x="7916261" y="1595309"/>
                <a:ext cx="621721"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51" name="Rectangle 784"/>
              <p:cNvSpPr/>
              <p:nvPr/>
            </p:nvSpPr>
            <p:spPr bwMode="auto">
              <a:xfrm>
                <a:off x="7913888" y="1623080"/>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52" name="Oval 785"/>
              <p:cNvSpPr>
                <a:spLocks noChangeArrowheads="1"/>
              </p:cNvSpPr>
              <p:nvPr/>
            </p:nvSpPr>
            <p:spPr bwMode="auto">
              <a:xfrm flipV="1">
                <a:off x="7913888" y="1516627"/>
                <a:ext cx="621721"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53" name="Freeform 786"/>
              <p:cNvSpPr/>
              <p:nvPr/>
            </p:nvSpPr>
            <p:spPr bwMode="auto">
              <a:xfrm>
                <a:off x="8072877" y="1581424"/>
                <a:ext cx="303742"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54" name="Freeform 787"/>
              <p:cNvSpPr/>
              <p:nvPr/>
            </p:nvSpPr>
            <p:spPr bwMode="auto">
              <a:xfrm>
                <a:off x="8042029" y="1555968"/>
                <a:ext cx="365439"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5" name="Freeform 788"/>
              <p:cNvSpPr/>
              <p:nvPr/>
            </p:nvSpPr>
            <p:spPr bwMode="auto">
              <a:xfrm>
                <a:off x="8281700" y="1613823"/>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56" name="Freeform 789"/>
              <p:cNvSpPr/>
              <p:nvPr/>
            </p:nvSpPr>
            <p:spPr bwMode="auto">
              <a:xfrm>
                <a:off x="8034910" y="1616136"/>
                <a:ext cx="132887"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57" name="Straight Connector 790"/>
              <p:cNvCxnSpPr>
                <a:cxnSpLocks noChangeShapeType="1"/>
                <a:endCxn id="952" idx="2"/>
              </p:cNvCxnSpPr>
              <p:nvPr/>
            </p:nvCxnSpPr>
            <p:spPr bwMode="auto">
              <a:xfrm flipH="1" flipV="1">
                <a:off x="7913888" y="161613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58" name="Straight Connector 791"/>
              <p:cNvCxnSpPr>
                <a:cxnSpLocks noChangeShapeType="1"/>
              </p:cNvCxnSpPr>
              <p:nvPr/>
            </p:nvCxnSpPr>
            <p:spPr bwMode="auto">
              <a:xfrm flipH="1" flipV="1">
                <a:off x="8535609" y="1618451"/>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2667" name="Group 590"/>
            <p:cNvGrpSpPr/>
            <p:nvPr/>
          </p:nvGrpSpPr>
          <p:grpSpPr>
            <a:xfrm>
              <a:off x="7187343" y="2485248"/>
              <a:ext cx="418211" cy="189727"/>
              <a:chOff x="7913987" y="1515773"/>
              <a:chExt cx="625138" cy="276534"/>
            </a:xfrm>
          </p:grpSpPr>
          <p:sp>
            <p:nvSpPr>
              <p:cNvPr id="941" name="Oval 774"/>
              <p:cNvSpPr>
                <a:spLocks noChangeArrowheads="1"/>
              </p:cNvSpPr>
              <p:nvPr/>
            </p:nvSpPr>
            <p:spPr bwMode="auto">
              <a:xfrm flipV="1">
                <a:off x="7915268" y="1593511"/>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42" name="Rectangle 775"/>
              <p:cNvSpPr/>
              <p:nvPr/>
            </p:nvSpPr>
            <p:spPr bwMode="auto">
              <a:xfrm>
                <a:off x="7912896" y="1623594"/>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43" name="Oval 776"/>
              <p:cNvSpPr>
                <a:spLocks noChangeArrowheads="1"/>
              </p:cNvSpPr>
              <p:nvPr/>
            </p:nvSpPr>
            <p:spPr bwMode="auto">
              <a:xfrm flipV="1">
                <a:off x="7912896" y="1514828"/>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44" name="Freeform 777"/>
              <p:cNvSpPr/>
              <p:nvPr/>
            </p:nvSpPr>
            <p:spPr bwMode="auto">
              <a:xfrm>
                <a:off x="8071885" y="1581939"/>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45" name="Freeform 778"/>
              <p:cNvSpPr/>
              <p:nvPr/>
            </p:nvSpPr>
            <p:spPr bwMode="auto">
              <a:xfrm>
                <a:off x="8041037" y="15541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6" name="Freeform 779"/>
              <p:cNvSpPr/>
              <p:nvPr/>
            </p:nvSpPr>
            <p:spPr bwMode="auto">
              <a:xfrm>
                <a:off x="8283081" y="161433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47" name="Freeform 780"/>
              <p:cNvSpPr/>
              <p:nvPr/>
            </p:nvSpPr>
            <p:spPr bwMode="auto">
              <a:xfrm>
                <a:off x="8033917" y="1614337"/>
                <a:ext cx="135261"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48" name="Straight Connector 781"/>
              <p:cNvCxnSpPr>
                <a:cxnSpLocks noChangeShapeType="1"/>
                <a:endCxn id="943" idx="2"/>
              </p:cNvCxnSpPr>
              <p:nvPr/>
            </p:nvCxnSpPr>
            <p:spPr bwMode="auto">
              <a:xfrm flipH="1" flipV="1">
                <a:off x="7912896" y="161433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49" name="Straight Connector 782"/>
              <p:cNvCxnSpPr>
                <a:cxnSpLocks noChangeShapeType="1"/>
              </p:cNvCxnSpPr>
              <p:nvPr/>
            </p:nvCxnSpPr>
            <p:spPr bwMode="auto">
              <a:xfrm flipH="1" flipV="1">
                <a:off x="8536989" y="1618966"/>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2668" name="Group 591"/>
            <p:cNvGrpSpPr/>
            <p:nvPr/>
          </p:nvGrpSpPr>
          <p:grpSpPr>
            <a:xfrm>
              <a:off x="7195275" y="2751878"/>
              <a:ext cx="418211" cy="189727"/>
              <a:chOff x="7913987" y="1515773"/>
              <a:chExt cx="625138" cy="276534"/>
            </a:xfrm>
          </p:grpSpPr>
          <p:sp>
            <p:nvSpPr>
              <p:cNvPr id="932" name="Oval 765"/>
              <p:cNvSpPr>
                <a:spLocks noChangeArrowheads="1"/>
              </p:cNvSpPr>
              <p:nvPr/>
            </p:nvSpPr>
            <p:spPr bwMode="auto">
              <a:xfrm flipV="1">
                <a:off x="7915277" y="1593671"/>
                <a:ext cx="624093"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33" name="Rectangle 766"/>
              <p:cNvSpPr/>
              <p:nvPr/>
            </p:nvSpPr>
            <p:spPr bwMode="auto">
              <a:xfrm>
                <a:off x="7912903" y="162144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34" name="Oval 767"/>
              <p:cNvSpPr>
                <a:spLocks noChangeArrowheads="1"/>
              </p:cNvSpPr>
              <p:nvPr/>
            </p:nvSpPr>
            <p:spPr bwMode="auto">
              <a:xfrm flipV="1">
                <a:off x="7912903" y="1514989"/>
                <a:ext cx="624095"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35" name="Freeform 768"/>
              <p:cNvSpPr/>
              <p:nvPr/>
            </p:nvSpPr>
            <p:spPr bwMode="auto">
              <a:xfrm>
                <a:off x="8071894" y="1579786"/>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36" name="Freeform 769"/>
              <p:cNvSpPr/>
              <p:nvPr/>
            </p:nvSpPr>
            <p:spPr bwMode="auto">
              <a:xfrm>
                <a:off x="8041044" y="1554329"/>
                <a:ext cx="367813"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37" name="Freeform 770"/>
              <p:cNvSpPr/>
              <p:nvPr/>
            </p:nvSpPr>
            <p:spPr bwMode="auto">
              <a:xfrm>
                <a:off x="8283088" y="1614498"/>
                <a:ext cx="135261"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38" name="Freeform 771"/>
              <p:cNvSpPr/>
              <p:nvPr/>
            </p:nvSpPr>
            <p:spPr bwMode="auto">
              <a:xfrm>
                <a:off x="8033926" y="1614498"/>
                <a:ext cx="135259" cy="62484"/>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39" name="Straight Connector 772"/>
              <p:cNvCxnSpPr>
                <a:cxnSpLocks noChangeShapeType="1"/>
                <a:endCxn id="934" idx="2"/>
              </p:cNvCxnSpPr>
              <p:nvPr/>
            </p:nvCxnSpPr>
            <p:spPr bwMode="auto">
              <a:xfrm flipH="1" flipV="1">
                <a:off x="7912903" y="1614498"/>
                <a:ext cx="2374"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40" name="Straight Connector 773"/>
              <p:cNvCxnSpPr>
                <a:cxnSpLocks noChangeShapeType="1"/>
              </p:cNvCxnSpPr>
              <p:nvPr/>
            </p:nvCxnSpPr>
            <p:spPr bwMode="auto">
              <a:xfrm flipH="1" flipV="1">
                <a:off x="8536998" y="1619126"/>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2669" name="Group 592"/>
            <p:cNvGrpSpPr/>
            <p:nvPr/>
          </p:nvGrpSpPr>
          <p:grpSpPr>
            <a:xfrm>
              <a:off x="7088975" y="3633334"/>
              <a:ext cx="418211" cy="189727"/>
              <a:chOff x="7913987" y="1515773"/>
              <a:chExt cx="625138" cy="276534"/>
            </a:xfrm>
          </p:grpSpPr>
          <p:sp>
            <p:nvSpPr>
              <p:cNvPr id="923" name="Oval 756"/>
              <p:cNvSpPr>
                <a:spLocks noChangeArrowheads="1"/>
              </p:cNvSpPr>
              <p:nvPr/>
            </p:nvSpPr>
            <p:spPr bwMode="auto">
              <a:xfrm flipV="1">
                <a:off x="7915183" y="1595601"/>
                <a:ext cx="624095" cy="196705"/>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24" name="Rectangle 757"/>
              <p:cNvSpPr/>
              <p:nvPr/>
            </p:nvSpPr>
            <p:spPr bwMode="auto">
              <a:xfrm>
                <a:off x="7912811" y="1623371"/>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5" name="Oval 758"/>
              <p:cNvSpPr>
                <a:spLocks noChangeArrowheads="1"/>
              </p:cNvSpPr>
              <p:nvPr/>
            </p:nvSpPr>
            <p:spPr bwMode="auto">
              <a:xfrm flipV="1">
                <a:off x="7912811" y="1516919"/>
                <a:ext cx="624093" cy="196705"/>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26" name="Freeform 759"/>
              <p:cNvSpPr/>
              <p:nvPr/>
            </p:nvSpPr>
            <p:spPr bwMode="auto">
              <a:xfrm>
                <a:off x="8071800" y="1581716"/>
                <a:ext cx="306115" cy="995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27" name="Freeform 760"/>
              <p:cNvSpPr/>
              <p:nvPr/>
            </p:nvSpPr>
            <p:spPr bwMode="auto">
              <a:xfrm>
                <a:off x="8040952" y="155625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28" name="Freeform 761"/>
              <p:cNvSpPr/>
              <p:nvPr/>
            </p:nvSpPr>
            <p:spPr bwMode="auto">
              <a:xfrm>
                <a:off x="8282996" y="1614114"/>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29" name="Freeform 762"/>
              <p:cNvSpPr/>
              <p:nvPr/>
            </p:nvSpPr>
            <p:spPr bwMode="auto">
              <a:xfrm>
                <a:off x="8033832" y="161642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30" name="Straight Connector 763"/>
              <p:cNvCxnSpPr>
                <a:cxnSpLocks noChangeShapeType="1"/>
                <a:endCxn id="925" idx="2"/>
              </p:cNvCxnSpPr>
              <p:nvPr/>
            </p:nvCxnSpPr>
            <p:spPr bwMode="auto">
              <a:xfrm flipH="1" flipV="1">
                <a:off x="7912811" y="1616428"/>
                <a:ext cx="2372" cy="76369"/>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31" name="Straight Connector 764"/>
              <p:cNvCxnSpPr>
                <a:cxnSpLocks noChangeShapeType="1"/>
              </p:cNvCxnSpPr>
              <p:nvPr/>
            </p:nvCxnSpPr>
            <p:spPr bwMode="auto">
              <a:xfrm flipH="1" flipV="1">
                <a:off x="8536904" y="1618743"/>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2670" name="Group 593"/>
            <p:cNvGrpSpPr/>
            <p:nvPr/>
          </p:nvGrpSpPr>
          <p:grpSpPr>
            <a:xfrm>
              <a:off x="7748699" y="3641266"/>
              <a:ext cx="418211" cy="189727"/>
              <a:chOff x="7913987" y="1515773"/>
              <a:chExt cx="625138" cy="276534"/>
            </a:xfrm>
          </p:grpSpPr>
          <p:sp>
            <p:nvSpPr>
              <p:cNvPr id="914" name="Oval 747"/>
              <p:cNvSpPr>
                <a:spLocks noChangeArrowheads="1"/>
              </p:cNvSpPr>
              <p:nvPr/>
            </p:nvSpPr>
            <p:spPr bwMode="auto">
              <a:xfrm flipV="1">
                <a:off x="7916193" y="1595610"/>
                <a:ext cx="624095" cy="196706"/>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5" name="Rectangle 748"/>
              <p:cNvSpPr/>
              <p:nvPr/>
            </p:nvSpPr>
            <p:spPr bwMode="auto">
              <a:xfrm>
                <a:off x="7913821" y="1623380"/>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16" name="Oval 749"/>
              <p:cNvSpPr>
                <a:spLocks noChangeArrowheads="1"/>
              </p:cNvSpPr>
              <p:nvPr/>
            </p:nvSpPr>
            <p:spPr bwMode="auto">
              <a:xfrm flipV="1">
                <a:off x="7913821" y="1516928"/>
                <a:ext cx="624093" cy="196706"/>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17" name="Freeform 750"/>
              <p:cNvSpPr/>
              <p:nvPr/>
            </p:nvSpPr>
            <p:spPr bwMode="auto">
              <a:xfrm>
                <a:off x="8072810" y="1581725"/>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18" name="Freeform 751"/>
              <p:cNvSpPr/>
              <p:nvPr/>
            </p:nvSpPr>
            <p:spPr bwMode="auto">
              <a:xfrm>
                <a:off x="8041962" y="155626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9" name="Freeform 752"/>
              <p:cNvSpPr/>
              <p:nvPr/>
            </p:nvSpPr>
            <p:spPr bwMode="auto">
              <a:xfrm>
                <a:off x="8284006" y="1614123"/>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20" name="Freeform 753"/>
              <p:cNvSpPr/>
              <p:nvPr/>
            </p:nvSpPr>
            <p:spPr bwMode="auto">
              <a:xfrm>
                <a:off x="8034842" y="1616438"/>
                <a:ext cx="135261" cy="60169"/>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21" name="Straight Connector 754"/>
              <p:cNvCxnSpPr>
                <a:cxnSpLocks noChangeShapeType="1"/>
                <a:endCxn id="916" idx="2"/>
              </p:cNvCxnSpPr>
              <p:nvPr/>
            </p:nvCxnSpPr>
            <p:spPr bwMode="auto">
              <a:xfrm flipH="1" flipV="1">
                <a:off x="7913821" y="1616438"/>
                <a:ext cx="2372" cy="76367"/>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22" name="Straight Connector 755"/>
              <p:cNvCxnSpPr>
                <a:cxnSpLocks noChangeShapeType="1"/>
              </p:cNvCxnSpPr>
              <p:nvPr/>
            </p:nvCxnSpPr>
            <p:spPr bwMode="auto">
              <a:xfrm flipH="1" flipV="1">
                <a:off x="8537914" y="1618751"/>
                <a:ext cx="2374" cy="76369"/>
              </a:xfrm>
              <a:prstGeom prst="line">
                <a:avLst/>
              </a:prstGeom>
              <a:noFill/>
              <a:ln w="6350">
                <a:solidFill>
                  <a:srgbClr val="7F7F7F"/>
                </a:solidFill>
                <a:round/>
              </a:ln>
              <a:effectLst>
                <a:outerShdw blurRad="40005" dist="19939" dir="5400000" algn="tl" rotWithShape="0">
                  <a:srgbClr val="808080">
                    <a:alpha val="37999"/>
                  </a:srgbClr>
                </a:outerShdw>
              </a:effectLst>
            </p:spPr>
          </p:cxnSp>
        </p:grpSp>
        <p:grpSp>
          <p:nvGrpSpPr>
            <p:cNvPr id="22671" name="Group 594"/>
            <p:cNvGrpSpPr/>
            <p:nvPr/>
          </p:nvGrpSpPr>
          <p:grpSpPr>
            <a:xfrm>
              <a:off x="7440813" y="3924693"/>
              <a:ext cx="418211" cy="189727"/>
              <a:chOff x="7913987" y="1515773"/>
              <a:chExt cx="625138" cy="276534"/>
            </a:xfrm>
          </p:grpSpPr>
          <p:sp>
            <p:nvSpPr>
              <p:cNvPr id="905" name="Oval 738"/>
              <p:cNvSpPr>
                <a:spLocks noChangeArrowheads="1"/>
              </p:cNvSpPr>
              <p:nvPr/>
            </p:nvSpPr>
            <p:spPr bwMode="auto">
              <a:xfrm flipV="1">
                <a:off x="7916060" y="1594429"/>
                <a:ext cx="624095" cy="199020"/>
              </a:xfrm>
              <a:prstGeom prst="ellipse">
                <a:avLst/>
              </a:prstGeom>
              <a:gradFill rotWithShape="1">
                <a:gsLst>
                  <a:gs pos="0">
                    <a:srgbClr val="7F7F7F"/>
                  </a:gs>
                  <a:gs pos="53000">
                    <a:srgbClr val="D9D9D9"/>
                  </a:gs>
                  <a:gs pos="100000">
                    <a:srgbClr val="7F7F7F"/>
                  </a:gs>
                </a:gsLst>
                <a:lin ang="0" scaled="1"/>
              </a:gradFill>
              <a:ln w="6350">
                <a:solidFill>
                  <a:srgbClr val="7F7F7F"/>
                </a:solidFill>
                <a:rou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06" name="Rectangle 739"/>
              <p:cNvSpPr/>
              <p:nvPr/>
            </p:nvSpPr>
            <p:spPr bwMode="auto">
              <a:xfrm>
                <a:off x="7913688" y="1622199"/>
                <a:ext cx="626467" cy="7174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7" name="Oval 740"/>
              <p:cNvSpPr>
                <a:spLocks noChangeArrowheads="1"/>
              </p:cNvSpPr>
              <p:nvPr/>
            </p:nvSpPr>
            <p:spPr bwMode="auto">
              <a:xfrm flipV="1">
                <a:off x="7913688" y="1515747"/>
                <a:ext cx="624093" cy="199020"/>
              </a:xfrm>
              <a:prstGeom prst="ellipse">
                <a:avLst/>
              </a:prstGeom>
              <a:solidFill>
                <a:srgbClr val="BFBFBF"/>
              </a:solidFill>
              <a:ln w="6350">
                <a:solidFill>
                  <a:srgbClr val="7F7F7F"/>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08" name="Freeform 741"/>
              <p:cNvSpPr/>
              <p:nvPr/>
            </p:nvSpPr>
            <p:spPr bwMode="auto">
              <a:xfrm>
                <a:off x="8072677" y="1580544"/>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909" name="Freeform 742"/>
              <p:cNvSpPr/>
              <p:nvPr/>
            </p:nvSpPr>
            <p:spPr bwMode="auto">
              <a:xfrm>
                <a:off x="8041829" y="1555089"/>
                <a:ext cx="367811" cy="69425"/>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0" name="Freeform 743"/>
              <p:cNvSpPr/>
              <p:nvPr/>
            </p:nvSpPr>
            <p:spPr bwMode="auto">
              <a:xfrm>
                <a:off x="8283873" y="1615257"/>
                <a:ext cx="135259" cy="60169"/>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11" name="Freeform 744"/>
              <p:cNvSpPr/>
              <p:nvPr/>
            </p:nvSpPr>
            <p:spPr bwMode="auto">
              <a:xfrm>
                <a:off x="8034709" y="1615257"/>
                <a:ext cx="135261" cy="62482"/>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912" name="Straight Connector 745"/>
              <p:cNvCxnSpPr>
                <a:cxnSpLocks noChangeShapeType="1"/>
                <a:endCxn id="907" idx="2"/>
              </p:cNvCxnSpPr>
              <p:nvPr/>
            </p:nvCxnSpPr>
            <p:spPr bwMode="auto">
              <a:xfrm flipH="1" flipV="1">
                <a:off x="7913688" y="1615257"/>
                <a:ext cx="2372" cy="78682"/>
              </a:xfrm>
              <a:prstGeom prst="line">
                <a:avLst/>
              </a:prstGeom>
              <a:noFill/>
              <a:ln w="6350">
                <a:solidFill>
                  <a:srgbClr val="7F7F7F"/>
                </a:solidFill>
                <a:round/>
              </a:ln>
              <a:effectLst>
                <a:outerShdw blurRad="40005" dist="19939" dir="5400000" algn="tl" rotWithShape="0">
                  <a:srgbClr val="808080">
                    <a:alpha val="37999"/>
                  </a:srgbClr>
                </a:outerShdw>
              </a:effectLst>
            </p:spPr>
          </p:cxnSp>
          <p:cxnSp>
            <p:nvCxnSpPr>
              <p:cNvPr id="913" name="Straight Connector 746"/>
              <p:cNvCxnSpPr>
                <a:cxnSpLocks noChangeShapeType="1"/>
              </p:cNvCxnSpPr>
              <p:nvPr/>
            </p:nvCxnSpPr>
            <p:spPr bwMode="auto">
              <a:xfrm flipH="1" flipV="1">
                <a:off x="8537781" y="1619886"/>
                <a:ext cx="2374" cy="76367"/>
              </a:xfrm>
              <a:prstGeom prst="line">
                <a:avLst/>
              </a:prstGeom>
              <a:noFill/>
              <a:ln w="6350">
                <a:solidFill>
                  <a:srgbClr val="7F7F7F"/>
                </a:solidFill>
                <a:round/>
              </a:ln>
              <a:effectLst>
                <a:outerShdw blurRad="40005" dist="19939" dir="5400000" algn="tl" rotWithShape="0">
                  <a:srgbClr val="808080">
                    <a:alpha val="37999"/>
                  </a:srgbClr>
                </a:outerShdw>
              </a:effectLst>
            </p:spPr>
          </p:cxnSp>
        </p:grpSp>
        <p:sp>
          <p:nvSpPr>
            <p:cNvPr id="22672" name="Line 421"/>
            <p:cNvSpPr/>
            <p:nvPr/>
          </p:nvSpPr>
          <p:spPr>
            <a:xfrm>
              <a:off x="7396163" y="3813175"/>
              <a:ext cx="163512" cy="1206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3" name="Line 422"/>
            <p:cNvSpPr/>
            <p:nvPr/>
          </p:nvSpPr>
          <p:spPr>
            <a:xfrm>
              <a:off x="7493000" y="3733800"/>
              <a:ext cx="2794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4" name="Line 423"/>
            <p:cNvSpPr/>
            <p:nvPr/>
          </p:nvSpPr>
          <p:spPr>
            <a:xfrm flipV="1">
              <a:off x="7729538" y="3819525"/>
              <a:ext cx="134937" cy="1047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5" name="Line 444"/>
            <p:cNvSpPr/>
            <p:nvPr/>
          </p:nvSpPr>
          <p:spPr>
            <a:xfrm flipV="1">
              <a:off x="7577138" y="2492375"/>
              <a:ext cx="123825" cy="87313"/>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6" name="Line 445"/>
            <p:cNvSpPr/>
            <p:nvPr/>
          </p:nvSpPr>
          <p:spPr>
            <a:xfrm>
              <a:off x="7405688" y="2665413"/>
              <a:ext cx="0" cy="825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7" name="Line 446"/>
            <p:cNvSpPr/>
            <p:nvPr/>
          </p:nvSpPr>
          <p:spPr>
            <a:xfrm flipV="1">
              <a:off x="7577138" y="2562225"/>
              <a:ext cx="263525" cy="28892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8" name="Line 447"/>
            <p:cNvSpPr/>
            <p:nvPr/>
          </p:nvSpPr>
          <p:spPr>
            <a:xfrm>
              <a:off x="7942263" y="2560638"/>
              <a:ext cx="0" cy="196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79" name="Line 448"/>
            <p:cNvSpPr/>
            <p:nvPr/>
          </p:nvSpPr>
          <p:spPr>
            <a:xfrm>
              <a:off x="7596188" y="2867025"/>
              <a:ext cx="188912"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80" name="Line 450"/>
            <p:cNvSpPr/>
            <p:nvPr/>
          </p:nvSpPr>
          <p:spPr>
            <a:xfrm>
              <a:off x="8150225" y="2857500"/>
              <a:ext cx="177800" cy="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81" name="Line 451"/>
            <p:cNvSpPr/>
            <p:nvPr/>
          </p:nvSpPr>
          <p:spPr>
            <a:xfrm flipH="1">
              <a:off x="7296150" y="2933700"/>
              <a:ext cx="98425" cy="70485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82" name="Line 452"/>
            <p:cNvSpPr/>
            <p:nvPr/>
          </p:nvSpPr>
          <p:spPr>
            <a:xfrm flipH="1">
              <a:off x="7888288" y="2933700"/>
              <a:ext cx="111125" cy="727075"/>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683" name="Line 541"/>
            <p:cNvSpPr/>
            <p:nvPr/>
          </p:nvSpPr>
          <p:spPr>
            <a:xfrm flipV="1">
              <a:off x="7272338" y="4075113"/>
              <a:ext cx="227012" cy="436562"/>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nvGrpSpPr>
            <p:cNvPr id="22684" name="Group 665"/>
            <p:cNvGrpSpPr/>
            <p:nvPr/>
          </p:nvGrpSpPr>
          <p:grpSpPr>
            <a:xfrm>
              <a:off x="7689850" y="2395538"/>
              <a:ext cx="390525" cy="169862"/>
              <a:chOff x="4650" y="1129"/>
              <a:chExt cx="246" cy="95"/>
            </a:xfrm>
          </p:grpSpPr>
          <p:sp>
            <p:nvSpPr>
              <p:cNvPr id="2281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81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81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814" name="Group 659"/>
              <p:cNvGrpSpPr/>
              <p:nvPr/>
            </p:nvGrpSpPr>
            <p:grpSpPr>
              <a:xfrm>
                <a:off x="4699" y="1145"/>
                <a:ext cx="138" cy="29"/>
                <a:chOff x="2468" y="1332"/>
                <a:chExt cx="310" cy="60"/>
              </a:xfrm>
            </p:grpSpPr>
            <p:sp>
              <p:nvSpPr>
                <p:cNvPr id="22817" name="Freeform 6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818" name="Freeform 6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815" name="Line 66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816" name="Line 66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85" name="Group 675"/>
            <p:cNvGrpSpPr/>
            <p:nvPr/>
          </p:nvGrpSpPr>
          <p:grpSpPr>
            <a:xfrm>
              <a:off x="7204075" y="2493963"/>
              <a:ext cx="390525" cy="169862"/>
              <a:chOff x="4650" y="1129"/>
              <a:chExt cx="246" cy="95"/>
            </a:xfrm>
          </p:grpSpPr>
          <p:sp>
            <p:nvSpPr>
              <p:cNvPr id="22803"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804"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805"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806" name="Group 679"/>
              <p:cNvGrpSpPr/>
              <p:nvPr/>
            </p:nvGrpSpPr>
            <p:grpSpPr>
              <a:xfrm>
                <a:off x="4699" y="1145"/>
                <a:ext cx="138" cy="29"/>
                <a:chOff x="2468" y="1332"/>
                <a:chExt cx="310" cy="60"/>
              </a:xfrm>
            </p:grpSpPr>
            <p:sp>
              <p:nvSpPr>
                <p:cNvPr id="22809" name="Freeform 68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810" name="Freeform 68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807" name="Line 682"/>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808" name="Line 683"/>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86" name="Group 684"/>
            <p:cNvGrpSpPr/>
            <p:nvPr/>
          </p:nvGrpSpPr>
          <p:grpSpPr>
            <a:xfrm>
              <a:off x="7215188" y="2757488"/>
              <a:ext cx="390525" cy="169862"/>
              <a:chOff x="4650" y="1129"/>
              <a:chExt cx="246" cy="95"/>
            </a:xfrm>
          </p:grpSpPr>
          <p:sp>
            <p:nvSpPr>
              <p:cNvPr id="22795"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96"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97"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798" name="Group 688"/>
              <p:cNvGrpSpPr/>
              <p:nvPr/>
            </p:nvGrpSpPr>
            <p:grpSpPr>
              <a:xfrm>
                <a:off x="4699" y="1145"/>
                <a:ext cx="138" cy="29"/>
                <a:chOff x="2468" y="1332"/>
                <a:chExt cx="310" cy="60"/>
              </a:xfrm>
            </p:grpSpPr>
            <p:sp>
              <p:nvSpPr>
                <p:cNvPr id="22801" name="Freeform 68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802" name="Freeform 69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799" name="Line 69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800" name="Line 69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22687" name="Line 693"/>
            <p:cNvSpPr/>
            <p:nvPr/>
          </p:nvSpPr>
          <p:spPr>
            <a:xfrm>
              <a:off x="8345488" y="2855913"/>
              <a:ext cx="177800" cy="0"/>
            </a:xfrm>
            <a:prstGeom prst="line">
              <a:avLst/>
            </a:prstGeom>
            <a:ln w="9525" cap="flat" cmpd="sng">
              <a:solidFill>
                <a:schemeClr val="bg2"/>
              </a:solidFill>
              <a:prstDash val="dash"/>
              <a:headEnd type="none" w="med" len="med"/>
              <a:tailEnd type="none" w="med" len="med"/>
            </a:ln>
          </p:spPr>
          <p:txBody>
            <a:bodyPr/>
            <a:lstStyle/>
            <a:p>
              <a:endParaRPr lang="zh-CN" altLang="en-US"/>
            </a:p>
          </p:txBody>
        </p:sp>
        <p:grpSp>
          <p:nvGrpSpPr>
            <p:cNvPr id="22688" name="Group 694"/>
            <p:cNvGrpSpPr/>
            <p:nvPr/>
          </p:nvGrpSpPr>
          <p:grpSpPr>
            <a:xfrm>
              <a:off x="7400925" y="3911600"/>
              <a:ext cx="485775" cy="203200"/>
              <a:chOff x="4650" y="1129"/>
              <a:chExt cx="246" cy="95"/>
            </a:xfrm>
          </p:grpSpPr>
          <p:sp>
            <p:nvSpPr>
              <p:cNvPr id="22787"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88"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89"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790" name="Group 698"/>
              <p:cNvGrpSpPr/>
              <p:nvPr/>
            </p:nvGrpSpPr>
            <p:grpSpPr>
              <a:xfrm>
                <a:off x="4699" y="1145"/>
                <a:ext cx="138" cy="29"/>
                <a:chOff x="2468" y="1332"/>
                <a:chExt cx="310" cy="60"/>
              </a:xfrm>
            </p:grpSpPr>
            <p:sp>
              <p:nvSpPr>
                <p:cNvPr id="22793" name="Freeform 69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794" name="Freeform 70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791" name="Line 701"/>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792" name="Line 702"/>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89" name="Group 712"/>
            <p:cNvGrpSpPr/>
            <p:nvPr/>
          </p:nvGrpSpPr>
          <p:grpSpPr>
            <a:xfrm>
              <a:off x="7081838" y="3630613"/>
              <a:ext cx="485775" cy="203200"/>
              <a:chOff x="4650" y="1129"/>
              <a:chExt cx="246" cy="95"/>
            </a:xfrm>
          </p:grpSpPr>
          <p:sp>
            <p:nvSpPr>
              <p:cNvPr id="22779"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80"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81"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782" name="Group 716"/>
              <p:cNvGrpSpPr/>
              <p:nvPr/>
            </p:nvGrpSpPr>
            <p:grpSpPr>
              <a:xfrm>
                <a:off x="4699" y="1145"/>
                <a:ext cx="138" cy="29"/>
                <a:chOff x="2468" y="1332"/>
                <a:chExt cx="310" cy="60"/>
              </a:xfrm>
            </p:grpSpPr>
            <p:sp>
              <p:nvSpPr>
                <p:cNvPr id="22785" name="Freeform 7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786" name="Freeform 7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783" name="Line 719"/>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784" name="Line 720"/>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2690" name="Group 721"/>
            <p:cNvGrpSpPr/>
            <p:nvPr/>
          </p:nvGrpSpPr>
          <p:grpSpPr>
            <a:xfrm>
              <a:off x="7743825" y="3643313"/>
              <a:ext cx="485775" cy="203200"/>
              <a:chOff x="4650" y="1129"/>
              <a:chExt cx="246" cy="95"/>
            </a:xfrm>
          </p:grpSpPr>
          <p:sp>
            <p:nvSpPr>
              <p:cNvPr id="22771"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72"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2773"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2774" name="Group 725"/>
              <p:cNvGrpSpPr/>
              <p:nvPr/>
            </p:nvGrpSpPr>
            <p:grpSpPr>
              <a:xfrm>
                <a:off x="4699" y="1145"/>
                <a:ext cx="138" cy="29"/>
                <a:chOff x="2468" y="1332"/>
                <a:chExt cx="310" cy="60"/>
              </a:xfrm>
            </p:grpSpPr>
            <p:sp>
              <p:nvSpPr>
                <p:cNvPr id="22777" name="Freeform 7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22778" name="Freeform 7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22775" name="Line 728"/>
              <p:cNvSpPr/>
              <p:nvPr/>
            </p:nvSpPr>
            <p:spPr>
              <a:xfrm>
                <a:off x="4651" y="1158"/>
                <a:ext cx="0" cy="4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2776" name="Line 729"/>
              <p:cNvSpPr/>
              <p:nvPr/>
            </p:nvSpPr>
            <p:spPr>
              <a:xfrm>
                <a:off x="4894" y="1160"/>
                <a:ext cx="0" cy="41"/>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sp>
          <p:nvSpPr>
            <p:cNvPr id="22691" name="Text Box 580"/>
            <p:cNvSpPr txBox="1"/>
            <p:nvPr/>
          </p:nvSpPr>
          <p:spPr>
            <a:xfrm>
              <a:off x="5957888" y="1384300"/>
              <a:ext cx="1005403"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移动网络</a:t>
              </a:r>
              <a:endParaRPr lang="en-US" altLang="zh-CN" sz="1600" dirty="0">
                <a:latin typeface="微软雅黑" panose="020B0503020204020204" pitchFamily="34" charset="-122"/>
                <a:ea typeface="微软雅黑" panose="020B0503020204020204" pitchFamily="34" charset="-122"/>
              </a:endParaRPr>
            </a:p>
          </p:txBody>
        </p:sp>
        <p:sp>
          <p:nvSpPr>
            <p:cNvPr id="22692" name="Text Box 580"/>
            <p:cNvSpPr txBox="1"/>
            <p:nvPr/>
          </p:nvSpPr>
          <p:spPr>
            <a:xfrm>
              <a:off x="7561263" y="2071688"/>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ISP</a:t>
              </a:r>
            </a:p>
          </p:txBody>
        </p:sp>
        <p:sp>
          <p:nvSpPr>
            <p:cNvPr id="22693" name="Text Box 580"/>
            <p:cNvSpPr txBox="1"/>
            <p:nvPr/>
          </p:nvSpPr>
          <p:spPr>
            <a:xfrm>
              <a:off x="7337425" y="3298825"/>
              <a:ext cx="899605" cy="338554"/>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本地</a:t>
              </a:r>
              <a:r>
                <a:rPr lang="en-US" altLang="zh-CN" sz="1600" dirty="0">
                  <a:latin typeface="微软雅黑" panose="020B0503020204020204" pitchFamily="34" charset="-122"/>
                  <a:ea typeface="微软雅黑" panose="020B0503020204020204" pitchFamily="34" charset="-122"/>
                </a:rPr>
                <a:t>ISP</a:t>
              </a:r>
            </a:p>
          </p:txBody>
        </p:sp>
        <p:sp>
          <p:nvSpPr>
            <p:cNvPr id="22694" name="Text Box 580"/>
            <p:cNvSpPr txBox="1"/>
            <p:nvPr/>
          </p:nvSpPr>
          <p:spPr>
            <a:xfrm>
              <a:off x="6324600" y="2963863"/>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家庭网络</a:t>
              </a:r>
              <a:endParaRPr lang="en-US" altLang="zh-CN" sz="1600" dirty="0">
                <a:latin typeface="微软雅黑" panose="020B0503020204020204" pitchFamily="34" charset="-122"/>
                <a:ea typeface="微软雅黑" panose="020B0503020204020204" pitchFamily="34" charset="-122"/>
              </a:endParaRPr>
            </a:p>
          </p:txBody>
        </p:sp>
        <p:sp>
          <p:nvSpPr>
            <p:cNvPr id="22695" name="Text Box 580"/>
            <p:cNvSpPr txBox="1"/>
            <p:nvPr/>
          </p:nvSpPr>
          <p:spPr>
            <a:xfrm>
              <a:off x="5584825" y="5645150"/>
              <a:ext cx="1005403" cy="289310"/>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8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公司网络</a:t>
              </a:r>
              <a:endParaRPr lang="en-US" altLang="zh-CN" sz="1600" dirty="0">
                <a:latin typeface="微软雅黑" panose="020B0503020204020204" pitchFamily="34" charset="-122"/>
                <a:ea typeface="微软雅黑" panose="020B0503020204020204" pitchFamily="34" charset="-122"/>
              </a:endParaRPr>
            </a:p>
          </p:txBody>
        </p:sp>
        <p:pic>
          <p:nvPicPr>
            <p:cNvPr id="22696" name="Picture 269" descr="cell_tower_radiation copy"/>
            <p:cNvPicPr>
              <a:picLocks noChangeAspect="1"/>
            </p:cNvPicPr>
            <p:nvPr/>
          </p:nvPicPr>
          <p:blipFill>
            <a:blip r:embed="rId21"/>
            <a:stretch>
              <a:fillRect/>
            </a:stretch>
          </p:blipFill>
          <p:spPr>
            <a:xfrm>
              <a:off x="6026149" y="1803400"/>
              <a:ext cx="518463" cy="412256"/>
            </a:xfrm>
            <a:prstGeom prst="rect">
              <a:avLst/>
            </a:prstGeom>
            <a:noFill/>
            <a:ln w="9525">
              <a:noFill/>
            </a:ln>
          </p:spPr>
        </p:pic>
        <p:grpSp>
          <p:nvGrpSpPr>
            <p:cNvPr id="22697" name="Group 347"/>
            <p:cNvGrpSpPr/>
            <p:nvPr/>
          </p:nvGrpSpPr>
          <p:grpSpPr>
            <a:xfrm>
              <a:off x="7077272" y="3621727"/>
              <a:ext cx="493804" cy="228319"/>
              <a:chOff x="1871277" y="1576300"/>
              <a:chExt cx="1128371" cy="437861"/>
            </a:xfrm>
          </p:grpSpPr>
          <p:sp>
            <p:nvSpPr>
              <p:cNvPr id="848" name="Oval 681"/>
              <p:cNvSpPr>
                <a:spLocks noChangeArrowheads="1"/>
              </p:cNvSpPr>
              <p:nvPr/>
            </p:nvSpPr>
            <p:spPr bwMode="auto">
              <a:xfrm flipV="1">
                <a:off x="1874456" y="1694457"/>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49" name="Rectangle 682"/>
              <p:cNvSpPr/>
              <p:nvPr/>
            </p:nvSpPr>
            <p:spPr bwMode="auto">
              <a:xfrm>
                <a:off x="1870827" y="174013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50" name="Oval 683"/>
              <p:cNvSpPr>
                <a:spLocks noChangeArrowheads="1"/>
              </p:cNvSpPr>
              <p:nvPr/>
            </p:nvSpPr>
            <p:spPr bwMode="auto">
              <a:xfrm flipV="1">
                <a:off x="1870827" y="1575707"/>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51" name="Freeform 684"/>
              <p:cNvSpPr/>
              <p:nvPr/>
            </p:nvSpPr>
            <p:spPr bwMode="auto">
              <a:xfrm>
                <a:off x="2157403" y="1673144"/>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52" name="Freeform 685"/>
              <p:cNvSpPr/>
              <p:nvPr/>
            </p:nvSpPr>
            <p:spPr bwMode="auto">
              <a:xfrm>
                <a:off x="2102989" y="163355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53" name="Freeform 686"/>
              <p:cNvSpPr/>
              <p:nvPr/>
            </p:nvSpPr>
            <p:spPr bwMode="auto">
              <a:xfrm>
                <a:off x="2534666" y="1727952"/>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54" name="Freeform 687"/>
              <p:cNvSpPr/>
              <p:nvPr/>
            </p:nvSpPr>
            <p:spPr bwMode="auto">
              <a:xfrm>
                <a:off x="2088479" y="1730996"/>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55" name="Straight Connector 688"/>
              <p:cNvCxnSpPr>
                <a:cxnSpLocks noChangeShapeType="1"/>
                <a:endCxn id="850" idx="2"/>
              </p:cNvCxnSpPr>
              <p:nvPr/>
            </p:nvCxnSpPr>
            <p:spPr bwMode="auto">
              <a:xfrm flipH="1" flipV="1">
                <a:off x="1870827" y="173708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56" name="Straight Connector 689"/>
              <p:cNvCxnSpPr>
                <a:cxnSpLocks noChangeShapeType="1"/>
              </p:cNvCxnSpPr>
              <p:nvPr/>
            </p:nvCxnSpPr>
            <p:spPr bwMode="auto">
              <a:xfrm flipH="1" flipV="1">
                <a:off x="2995361" y="173404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98" name="Group 347"/>
            <p:cNvGrpSpPr/>
            <p:nvPr/>
          </p:nvGrpSpPr>
          <p:grpSpPr>
            <a:xfrm>
              <a:off x="7733157" y="3638864"/>
              <a:ext cx="493804" cy="228319"/>
              <a:chOff x="1871277" y="1576300"/>
              <a:chExt cx="1128371" cy="437861"/>
            </a:xfrm>
          </p:grpSpPr>
          <p:sp>
            <p:nvSpPr>
              <p:cNvPr id="839" name="Oval 672"/>
              <p:cNvSpPr>
                <a:spLocks noChangeArrowheads="1"/>
              </p:cNvSpPr>
              <p:nvPr/>
            </p:nvSpPr>
            <p:spPr bwMode="auto">
              <a:xfrm flipV="1">
                <a:off x="1873889" y="1695086"/>
                <a:ext cx="1124534" cy="319713"/>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40" name="Rectangle 673"/>
              <p:cNvSpPr/>
              <p:nvPr/>
            </p:nvSpPr>
            <p:spPr bwMode="auto">
              <a:xfrm>
                <a:off x="1870262" y="1740759"/>
                <a:ext cx="1128161"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41" name="Oval 674"/>
              <p:cNvSpPr>
                <a:spLocks noChangeArrowheads="1"/>
              </p:cNvSpPr>
              <p:nvPr/>
            </p:nvSpPr>
            <p:spPr bwMode="auto">
              <a:xfrm flipV="1">
                <a:off x="1870262" y="1576335"/>
                <a:ext cx="1124534" cy="319715"/>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42" name="Freeform 675"/>
              <p:cNvSpPr/>
              <p:nvPr/>
            </p:nvSpPr>
            <p:spPr bwMode="auto">
              <a:xfrm>
                <a:off x="2156836" y="1673771"/>
                <a:ext cx="551385"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43" name="Freeform 676"/>
              <p:cNvSpPr/>
              <p:nvPr/>
            </p:nvSpPr>
            <p:spPr bwMode="auto">
              <a:xfrm>
                <a:off x="2102424" y="1634189"/>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44" name="Freeform 677"/>
              <p:cNvSpPr/>
              <p:nvPr/>
            </p:nvSpPr>
            <p:spPr bwMode="auto">
              <a:xfrm>
                <a:off x="2534099" y="1728579"/>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45" name="Freeform 678"/>
              <p:cNvSpPr/>
              <p:nvPr/>
            </p:nvSpPr>
            <p:spPr bwMode="auto">
              <a:xfrm>
                <a:off x="2087914" y="1731625"/>
                <a:ext cx="243043"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46" name="Straight Connector 679"/>
              <p:cNvCxnSpPr>
                <a:cxnSpLocks noChangeShapeType="1"/>
                <a:endCxn id="841" idx="2"/>
              </p:cNvCxnSpPr>
              <p:nvPr/>
            </p:nvCxnSpPr>
            <p:spPr bwMode="auto">
              <a:xfrm flipH="1" flipV="1">
                <a:off x="1870262" y="1737715"/>
                <a:ext cx="3626"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47" name="Straight Connector 680"/>
              <p:cNvCxnSpPr>
                <a:cxnSpLocks noChangeShapeType="1"/>
              </p:cNvCxnSpPr>
              <p:nvPr/>
            </p:nvCxnSpPr>
            <p:spPr bwMode="auto">
              <a:xfrm flipH="1" flipV="1">
                <a:off x="2994797" y="1734669"/>
                <a:ext cx="3626" cy="12484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699" name="Group 347"/>
            <p:cNvGrpSpPr/>
            <p:nvPr/>
          </p:nvGrpSpPr>
          <p:grpSpPr>
            <a:xfrm>
              <a:off x="7397100" y="3903983"/>
              <a:ext cx="493804" cy="228319"/>
              <a:chOff x="1871277" y="1576300"/>
              <a:chExt cx="1128371" cy="437861"/>
            </a:xfrm>
          </p:grpSpPr>
          <p:sp>
            <p:nvSpPr>
              <p:cNvPr id="830" name="Oval 663"/>
              <p:cNvSpPr>
                <a:spLocks noChangeArrowheads="1"/>
              </p:cNvSpPr>
              <p:nvPr/>
            </p:nvSpPr>
            <p:spPr bwMode="auto">
              <a:xfrm flipV="1">
                <a:off x="1876391" y="1695148"/>
                <a:ext cx="1124534" cy="319715"/>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31" name="Rectangle 664"/>
              <p:cNvSpPr/>
              <p:nvPr/>
            </p:nvSpPr>
            <p:spPr bwMode="auto">
              <a:xfrm>
                <a:off x="1872762" y="1740822"/>
                <a:ext cx="1128163" cy="11570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32" name="Oval 665"/>
              <p:cNvSpPr>
                <a:spLocks noChangeArrowheads="1"/>
              </p:cNvSpPr>
              <p:nvPr/>
            </p:nvSpPr>
            <p:spPr bwMode="auto">
              <a:xfrm flipV="1">
                <a:off x="1872762" y="1576398"/>
                <a:ext cx="1124534" cy="319713"/>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33" name="Freeform 666"/>
              <p:cNvSpPr/>
              <p:nvPr/>
            </p:nvSpPr>
            <p:spPr bwMode="auto">
              <a:xfrm>
                <a:off x="2159338" y="1673835"/>
                <a:ext cx="551385" cy="16137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34" name="Freeform 667"/>
              <p:cNvSpPr/>
              <p:nvPr/>
            </p:nvSpPr>
            <p:spPr bwMode="auto">
              <a:xfrm>
                <a:off x="2104924" y="1634250"/>
                <a:ext cx="660211" cy="109616"/>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35" name="Freeform 668"/>
              <p:cNvSpPr/>
              <p:nvPr/>
            </p:nvSpPr>
            <p:spPr bwMode="auto">
              <a:xfrm>
                <a:off x="2536601" y="1728643"/>
                <a:ext cx="246672" cy="97437"/>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36" name="Freeform 669"/>
              <p:cNvSpPr/>
              <p:nvPr/>
            </p:nvSpPr>
            <p:spPr bwMode="auto">
              <a:xfrm>
                <a:off x="2090414" y="1731687"/>
                <a:ext cx="243046" cy="97437"/>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37" name="Straight Connector 670"/>
              <p:cNvCxnSpPr>
                <a:cxnSpLocks noChangeShapeType="1"/>
                <a:endCxn id="832" idx="2"/>
              </p:cNvCxnSpPr>
              <p:nvPr/>
            </p:nvCxnSpPr>
            <p:spPr bwMode="auto">
              <a:xfrm flipH="1" flipV="1">
                <a:off x="1872762" y="1737776"/>
                <a:ext cx="3629" cy="121796"/>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38" name="Straight Connector 671"/>
              <p:cNvCxnSpPr>
                <a:cxnSpLocks noChangeShapeType="1"/>
              </p:cNvCxnSpPr>
              <p:nvPr/>
            </p:nvCxnSpPr>
            <p:spPr bwMode="auto">
              <a:xfrm flipH="1" flipV="1">
                <a:off x="2997297" y="1734732"/>
                <a:ext cx="3629" cy="124840"/>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700" name="Group 347"/>
            <p:cNvGrpSpPr/>
            <p:nvPr/>
          </p:nvGrpSpPr>
          <p:grpSpPr>
            <a:xfrm>
              <a:off x="7195340" y="2756360"/>
              <a:ext cx="413310" cy="196874"/>
              <a:chOff x="1871277" y="1576300"/>
              <a:chExt cx="1128371" cy="437861"/>
            </a:xfrm>
          </p:grpSpPr>
          <p:sp>
            <p:nvSpPr>
              <p:cNvPr id="821" name="Oval 654"/>
              <p:cNvSpPr>
                <a:spLocks noChangeArrowheads="1"/>
              </p:cNvSpPr>
              <p:nvPr/>
            </p:nvSpPr>
            <p:spPr bwMode="auto">
              <a:xfrm flipV="1">
                <a:off x="1873456" y="1695788"/>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2" name="Rectangle 655"/>
              <p:cNvSpPr/>
              <p:nvPr/>
            </p:nvSpPr>
            <p:spPr bwMode="auto">
              <a:xfrm>
                <a:off x="1869120" y="1738163"/>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23" name="Oval 656"/>
              <p:cNvSpPr>
                <a:spLocks noChangeArrowheads="1"/>
              </p:cNvSpPr>
              <p:nvPr/>
            </p:nvSpPr>
            <p:spPr bwMode="auto">
              <a:xfrm flipV="1">
                <a:off x="1869120" y="1575726"/>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4" name="Freeform 657"/>
              <p:cNvSpPr/>
              <p:nvPr/>
            </p:nvSpPr>
            <p:spPr bwMode="auto">
              <a:xfrm>
                <a:off x="2159500" y="1671070"/>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25" name="Freeform 658"/>
              <p:cNvSpPr/>
              <p:nvPr/>
            </p:nvSpPr>
            <p:spPr bwMode="auto">
              <a:xfrm>
                <a:off x="2103157" y="1632226"/>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6" name="Freeform 659"/>
              <p:cNvSpPr/>
              <p:nvPr/>
            </p:nvSpPr>
            <p:spPr bwMode="auto">
              <a:xfrm>
                <a:off x="2536558" y="1727570"/>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7" name="Freeform 660"/>
              <p:cNvSpPr/>
              <p:nvPr/>
            </p:nvSpPr>
            <p:spPr bwMode="auto">
              <a:xfrm>
                <a:off x="2090156" y="1731100"/>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28" name="Straight Connector 661"/>
              <p:cNvCxnSpPr>
                <a:cxnSpLocks noChangeShapeType="1"/>
                <a:endCxn id="823" idx="2"/>
              </p:cNvCxnSpPr>
              <p:nvPr/>
            </p:nvCxnSpPr>
            <p:spPr bwMode="auto">
              <a:xfrm flipH="1" flipV="1">
                <a:off x="1869120" y="1738163"/>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29" name="Straight Connector 662"/>
              <p:cNvCxnSpPr>
                <a:cxnSpLocks noChangeShapeType="1"/>
              </p:cNvCxnSpPr>
              <p:nvPr/>
            </p:nvCxnSpPr>
            <p:spPr bwMode="auto">
              <a:xfrm flipH="1" flipV="1">
                <a:off x="2995962" y="1734632"/>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701" name="Group 347"/>
            <p:cNvGrpSpPr/>
            <p:nvPr/>
          </p:nvGrpSpPr>
          <p:grpSpPr>
            <a:xfrm>
              <a:off x="7677419" y="2378982"/>
              <a:ext cx="413310" cy="196874"/>
              <a:chOff x="1871277" y="1576300"/>
              <a:chExt cx="1128371" cy="437861"/>
            </a:xfrm>
          </p:grpSpPr>
          <p:sp>
            <p:nvSpPr>
              <p:cNvPr id="812" name="Oval 645"/>
              <p:cNvSpPr>
                <a:spLocks noChangeArrowheads="1"/>
              </p:cNvSpPr>
              <p:nvPr/>
            </p:nvSpPr>
            <p:spPr bwMode="auto">
              <a:xfrm flipV="1">
                <a:off x="1874878" y="1694671"/>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3" name="Rectangle 646"/>
              <p:cNvSpPr/>
              <p:nvPr/>
            </p:nvSpPr>
            <p:spPr bwMode="auto">
              <a:xfrm>
                <a:off x="1870543" y="1737046"/>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14" name="Oval 647"/>
              <p:cNvSpPr>
                <a:spLocks noChangeArrowheads="1"/>
              </p:cNvSpPr>
              <p:nvPr/>
            </p:nvSpPr>
            <p:spPr bwMode="auto">
              <a:xfrm flipV="1">
                <a:off x="1870543" y="1574609"/>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5" name="Freeform 648"/>
              <p:cNvSpPr/>
              <p:nvPr/>
            </p:nvSpPr>
            <p:spPr bwMode="auto">
              <a:xfrm>
                <a:off x="2160923" y="166995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16" name="Freeform 649"/>
              <p:cNvSpPr/>
              <p:nvPr/>
            </p:nvSpPr>
            <p:spPr bwMode="auto">
              <a:xfrm>
                <a:off x="2104579" y="163110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7" name="Freeform 650"/>
              <p:cNvSpPr/>
              <p:nvPr/>
            </p:nvSpPr>
            <p:spPr bwMode="auto">
              <a:xfrm>
                <a:off x="2537980" y="1726453"/>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8" name="Freeform 651"/>
              <p:cNvSpPr/>
              <p:nvPr/>
            </p:nvSpPr>
            <p:spPr bwMode="auto">
              <a:xfrm>
                <a:off x="2091578" y="1729983"/>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19" name="Straight Connector 652"/>
              <p:cNvCxnSpPr>
                <a:cxnSpLocks noChangeShapeType="1"/>
                <a:endCxn id="814" idx="2"/>
              </p:cNvCxnSpPr>
              <p:nvPr/>
            </p:nvCxnSpPr>
            <p:spPr bwMode="auto">
              <a:xfrm flipH="1" flipV="1">
                <a:off x="1870543" y="1737046"/>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20" name="Straight Connector 653"/>
              <p:cNvCxnSpPr>
                <a:cxnSpLocks noChangeShapeType="1"/>
              </p:cNvCxnSpPr>
              <p:nvPr/>
            </p:nvCxnSpPr>
            <p:spPr bwMode="auto">
              <a:xfrm flipH="1" flipV="1">
                <a:off x="2997385" y="173351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702" name="Group 347"/>
            <p:cNvGrpSpPr/>
            <p:nvPr/>
          </p:nvGrpSpPr>
          <p:grpSpPr>
            <a:xfrm>
              <a:off x="7186342" y="2486295"/>
              <a:ext cx="413310" cy="196874"/>
              <a:chOff x="1871277" y="1576300"/>
              <a:chExt cx="1128371" cy="437861"/>
            </a:xfrm>
          </p:grpSpPr>
          <p:sp>
            <p:nvSpPr>
              <p:cNvPr id="803" name="Oval 636"/>
              <p:cNvSpPr>
                <a:spLocks noChangeArrowheads="1"/>
              </p:cNvSpPr>
              <p:nvPr/>
            </p:nvSpPr>
            <p:spPr bwMode="auto">
              <a:xfrm flipV="1">
                <a:off x="1876349" y="1696121"/>
                <a:ext cx="1122510"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04" name="Rectangle 637"/>
              <p:cNvSpPr/>
              <p:nvPr/>
            </p:nvSpPr>
            <p:spPr bwMode="auto">
              <a:xfrm>
                <a:off x="1872017" y="1738496"/>
                <a:ext cx="1126842"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05" name="Oval 638"/>
              <p:cNvSpPr>
                <a:spLocks noChangeArrowheads="1"/>
              </p:cNvSpPr>
              <p:nvPr/>
            </p:nvSpPr>
            <p:spPr bwMode="auto">
              <a:xfrm flipV="1">
                <a:off x="1872017" y="1576060"/>
                <a:ext cx="1122507"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06" name="Freeform 639"/>
              <p:cNvSpPr/>
              <p:nvPr/>
            </p:nvSpPr>
            <p:spPr bwMode="auto">
              <a:xfrm>
                <a:off x="2158061" y="1671404"/>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807" name="Freeform 640"/>
              <p:cNvSpPr/>
              <p:nvPr/>
            </p:nvSpPr>
            <p:spPr bwMode="auto">
              <a:xfrm>
                <a:off x="2101718" y="1632559"/>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8" name="Freeform 641"/>
              <p:cNvSpPr/>
              <p:nvPr/>
            </p:nvSpPr>
            <p:spPr bwMode="auto">
              <a:xfrm>
                <a:off x="2535119" y="1727904"/>
                <a:ext cx="247040"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9" name="Freeform 642"/>
              <p:cNvSpPr/>
              <p:nvPr/>
            </p:nvSpPr>
            <p:spPr bwMode="auto">
              <a:xfrm>
                <a:off x="2088717" y="1731434"/>
                <a:ext cx="242704"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10" name="Straight Connector 643"/>
              <p:cNvCxnSpPr>
                <a:cxnSpLocks noChangeShapeType="1"/>
                <a:endCxn id="805" idx="2"/>
              </p:cNvCxnSpPr>
              <p:nvPr/>
            </p:nvCxnSpPr>
            <p:spPr bwMode="auto">
              <a:xfrm flipH="1" flipV="1">
                <a:off x="1872017" y="1738496"/>
                <a:ext cx="4333"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11" name="Straight Connector 644"/>
              <p:cNvCxnSpPr>
                <a:cxnSpLocks noChangeShapeType="1"/>
              </p:cNvCxnSpPr>
              <p:nvPr/>
            </p:nvCxnSpPr>
            <p:spPr bwMode="auto">
              <a:xfrm flipH="1" flipV="1">
                <a:off x="2994524" y="1734966"/>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grpSp>
          <p:nvGrpSpPr>
            <p:cNvPr id="22703" name="Group 347"/>
            <p:cNvGrpSpPr/>
            <p:nvPr/>
          </p:nvGrpSpPr>
          <p:grpSpPr>
            <a:xfrm>
              <a:off x="7750914" y="2756819"/>
              <a:ext cx="413310" cy="196874"/>
              <a:chOff x="1871277" y="1576300"/>
              <a:chExt cx="1128371" cy="437861"/>
            </a:xfrm>
          </p:grpSpPr>
          <p:sp>
            <p:nvSpPr>
              <p:cNvPr id="794" name="Oval 627"/>
              <p:cNvSpPr>
                <a:spLocks noChangeArrowheads="1"/>
              </p:cNvSpPr>
              <p:nvPr/>
            </p:nvSpPr>
            <p:spPr bwMode="auto">
              <a:xfrm flipV="1">
                <a:off x="1873595" y="1694767"/>
                <a:ext cx="1126842" cy="317810"/>
              </a:xfrm>
              <a:prstGeom prst="ellipse">
                <a:avLst/>
              </a:prstGeom>
              <a:gradFill rotWithShape="1">
                <a:gsLst>
                  <a:gs pos="0">
                    <a:srgbClr val="262699"/>
                  </a:gs>
                  <a:gs pos="53000">
                    <a:srgbClr val="8585E0"/>
                  </a:gs>
                  <a:gs pos="100000">
                    <a:srgbClr val="262699"/>
                  </a:gs>
                </a:gsLst>
                <a:lin ang="0" scaled="1"/>
              </a:gra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5" name="Rectangle 628"/>
              <p:cNvSpPr/>
              <p:nvPr/>
            </p:nvSpPr>
            <p:spPr bwMode="auto">
              <a:xfrm>
                <a:off x="1869259" y="1737142"/>
                <a:ext cx="1131178"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96" name="Oval 629"/>
              <p:cNvSpPr>
                <a:spLocks noChangeArrowheads="1"/>
              </p:cNvSpPr>
              <p:nvPr/>
            </p:nvSpPr>
            <p:spPr bwMode="auto">
              <a:xfrm flipV="1">
                <a:off x="1869259" y="1574705"/>
                <a:ext cx="1126842" cy="317810"/>
              </a:xfrm>
              <a:prstGeom prst="ellipse">
                <a:avLst/>
              </a:prstGeom>
              <a:solidFill>
                <a:srgbClr val="BFBFBF"/>
              </a:solidFill>
              <a:ln w="6350">
                <a:solidFill>
                  <a:schemeClr val="tx1"/>
                </a:solidFill>
                <a:rou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7" name="Freeform 630"/>
              <p:cNvSpPr/>
              <p:nvPr/>
            </p:nvSpPr>
            <p:spPr bwMode="auto">
              <a:xfrm>
                <a:off x="2159639" y="1670049"/>
                <a:ext cx="550418" cy="16243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798" name="Freeform 631"/>
              <p:cNvSpPr/>
              <p:nvPr/>
            </p:nvSpPr>
            <p:spPr bwMode="auto">
              <a:xfrm>
                <a:off x="2103296" y="1631205"/>
                <a:ext cx="663105" cy="112999"/>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99" name="Freeform 632"/>
              <p:cNvSpPr/>
              <p:nvPr/>
            </p:nvSpPr>
            <p:spPr bwMode="auto">
              <a:xfrm>
                <a:off x="2536697" y="1726549"/>
                <a:ext cx="242704" cy="95342"/>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00" name="Freeform 633"/>
              <p:cNvSpPr/>
              <p:nvPr/>
            </p:nvSpPr>
            <p:spPr bwMode="auto">
              <a:xfrm>
                <a:off x="2090295" y="1730079"/>
                <a:ext cx="238369" cy="95344"/>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cxnSp>
            <p:nvCxnSpPr>
              <p:cNvPr id="801" name="Straight Connector 634"/>
              <p:cNvCxnSpPr>
                <a:cxnSpLocks noChangeShapeType="1"/>
                <a:endCxn id="796" idx="2"/>
              </p:cNvCxnSpPr>
              <p:nvPr/>
            </p:nvCxnSpPr>
            <p:spPr bwMode="auto">
              <a:xfrm flipH="1" flipV="1">
                <a:off x="1869259" y="1737142"/>
                <a:ext cx="4335" cy="120062"/>
              </a:xfrm>
              <a:prstGeom prst="line">
                <a:avLst/>
              </a:prstGeom>
              <a:noFill/>
              <a:ln w="6350">
                <a:solidFill>
                  <a:schemeClr val="tx1"/>
                </a:solidFill>
                <a:round/>
              </a:ln>
              <a:effectLst>
                <a:outerShdw blurRad="40005" dist="19939" dir="5400000" algn="tl" rotWithShape="0">
                  <a:srgbClr val="808080">
                    <a:alpha val="37999"/>
                  </a:srgbClr>
                </a:outerShdw>
              </a:effectLst>
            </p:spPr>
          </p:cxnSp>
          <p:cxnSp>
            <p:nvCxnSpPr>
              <p:cNvPr id="802" name="Straight Connector 635"/>
              <p:cNvCxnSpPr>
                <a:cxnSpLocks noChangeShapeType="1"/>
              </p:cNvCxnSpPr>
              <p:nvPr/>
            </p:nvCxnSpPr>
            <p:spPr bwMode="auto">
              <a:xfrm flipH="1" flipV="1">
                <a:off x="2996102" y="1733611"/>
                <a:ext cx="4335" cy="123592"/>
              </a:xfrm>
              <a:prstGeom prst="line">
                <a:avLst/>
              </a:prstGeom>
              <a:noFill/>
              <a:ln w="6350">
                <a:solidFill>
                  <a:schemeClr val="tx1"/>
                </a:solidFill>
                <a:round/>
              </a:ln>
              <a:effectLst>
                <a:outerShdw blurRad="40005" dist="19939" dir="5400000" algn="tl" rotWithShape="0">
                  <a:srgbClr val="808080">
                    <a:alpha val="37999"/>
                  </a:srgbClr>
                </a:outerShdw>
              </a:effectLst>
            </p:spPr>
          </p:cxnSp>
        </p:grpSp>
        <p:pic>
          <p:nvPicPr>
            <p:cNvPr id="22704" name="Picture 1005" descr="antenna_stylized"/>
            <p:cNvPicPr>
              <a:picLocks noChangeAspect="1"/>
            </p:cNvPicPr>
            <p:nvPr/>
          </p:nvPicPr>
          <p:blipFill>
            <a:blip r:embed="rId10"/>
            <a:stretch>
              <a:fillRect/>
            </a:stretch>
          </p:blipFill>
          <p:spPr>
            <a:xfrm>
              <a:off x="5516100" y="3095151"/>
              <a:ext cx="530703" cy="223755"/>
            </a:xfrm>
            <a:prstGeom prst="rect">
              <a:avLst/>
            </a:prstGeom>
            <a:noFill/>
            <a:ln w="9525">
              <a:noFill/>
            </a:ln>
          </p:spPr>
        </p:pic>
        <p:pic>
          <p:nvPicPr>
            <p:cNvPr id="22705" name="Picture 1005" descr="antenna_stylized"/>
            <p:cNvPicPr>
              <a:picLocks noChangeAspect="1"/>
            </p:cNvPicPr>
            <p:nvPr/>
          </p:nvPicPr>
          <p:blipFill>
            <a:blip r:embed="rId10"/>
            <a:stretch>
              <a:fillRect/>
            </a:stretch>
          </p:blipFill>
          <p:spPr>
            <a:xfrm>
              <a:off x="6893951" y="5490536"/>
              <a:ext cx="530703" cy="223755"/>
            </a:xfrm>
            <a:prstGeom prst="rect">
              <a:avLst/>
            </a:prstGeom>
            <a:noFill/>
            <a:ln w="9525">
              <a:noFill/>
            </a:ln>
          </p:spPr>
        </p:pic>
        <p:pic>
          <p:nvPicPr>
            <p:cNvPr id="22706" name="Picture 1005" descr="antenna_stylized"/>
            <p:cNvPicPr>
              <a:picLocks noChangeAspect="1"/>
            </p:cNvPicPr>
            <p:nvPr/>
          </p:nvPicPr>
          <p:blipFill>
            <a:blip r:embed="rId10"/>
            <a:stretch>
              <a:fillRect/>
            </a:stretch>
          </p:blipFill>
          <p:spPr>
            <a:xfrm>
              <a:off x="7365711" y="5438691"/>
              <a:ext cx="530703" cy="223755"/>
            </a:xfrm>
            <a:prstGeom prst="rect">
              <a:avLst/>
            </a:prstGeom>
            <a:noFill/>
            <a:ln w="9525">
              <a:noFill/>
            </a:ln>
          </p:spPr>
        </p:pic>
        <p:pic>
          <p:nvPicPr>
            <p:cNvPr id="22707" name="Picture 934" descr="antenna_radiation_stylized"/>
            <p:cNvPicPr>
              <a:picLocks noChangeAspect="1"/>
            </p:cNvPicPr>
            <p:nvPr/>
          </p:nvPicPr>
          <p:blipFill>
            <a:blip r:embed="rId9"/>
            <a:stretch>
              <a:fillRect/>
            </a:stretch>
          </p:blipFill>
          <p:spPr>
            <a:xfrm>
              <a:off x="7096052" y="5017186"/>
              <a:ext cx="415925" cy="88633"/>
            </a:xfrm>
            <a:prstGeom prst="rect">
              <a:avLst/>
            </a:prstGeom>
            <a:noFill/>
            <a:ln w="9525">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37219" name="Picture 6" descr="arpanet2"/>
          <p:cNvPicPr>
            <a:picLocks noChangeAspect="1"/>
          </p:cNvPicPr>
          <p:nvPr/>
        </p:nvPicPr>
        <p:blipFill>
          <a:blip r:embed="rId3"/>
          <a:srcRect b="8458"/>
          <a:stretch>
            <a:fillRect/>
          </a:stretch>
        </p:blipFill>
        <p:spPr>
          <a:xfrm>
            <a:off x="4495800" y="4222750"/>
            <a:ext cx="2716213" cy="2635250"/>
          </a:xfrm>
          <a:prstGeom prst="rect">
            <a:avLst/>
          </a:prstGeom>
          <a:noFill/>
          <a:ln w="9525">
            <a:noFill/>
          </a:ln>
        </p:spPr>
      </p:pic>
      <p:sp>
        <p:nvSpPr>
          <p:cNvPr id="137220" name="Rectangle 2"/>
          <p:cNvSpPr>
            <a:spLocks noGrp="1"/>
          </p:cNvSpPr>
          <p:nvPr>
            <p:ph type="title" idx="4294967295"/>
          </p:nvPr>
        </p:nvSpPr>
        <p:spPr>
          <a:xfrm>
            <a:off x="377825" y="252413"/>
            <a:ext cx="7772400" cy="647700"/>
          </a:xfrm>
          <a:ln/>
        </p:spPr>
        <p:txBody>
          <a:bodyPr vert="horz" wrap="square" lIns="91440" tIns="45720" rIns="91440" bIns="45720" anchor="ctr" anchorCtr="0"/>
          <a:lstStyle/>
          <a:p>
            <a:pPr eaLnBrk="1" hangingPunct="1"/>
            <a:r>
              <a:rPr lang="zh-CN" altLang="en-US" sz="4000" dirty="0">
                <a:latin typeface="微软雅黑" panose="020B0503020204020204" pitchFamily="34" charset="-122"/>
                <a:ea typeface="微软雅黑" panose="020B0503020204020204" pitchFamily="34" charset="-122"/>
              </a:rPr>
              <a:t>因特网历史</a:t>
            </a:r>
            <a:endParaRPr lang="en-US" altLang="zh-CN" dirty="0">
              <a:latin typeface="微软雅黑" panose="020B0503020204020204" pitchFamily="34" charset="-122"/>
              <a:ea typeface="微软雅黑" panose="020B0503020204020204" pitchFamily="34" charset="-122"/>
            </a:endParaRPr>
          </a:p>
        </p:txBody>
      </p:sp>
      <p:sp>
        <p:nvSpPr>
          <p:cNvPr id="155652" name="Rectangle 3"/>
          <p:cNvSpPr>
            <a:spLocks noGrp="1" noChangeArrowheads="1"/>
          </p:cNvSpPr>
          <p:nvPr>
            <p:ph type="body" sz="half" idx="1"/>
          </p:nvPr>
        </p:nvSpPr>
        <p:spPr>
          <a:xfrm>
            <a:off x="635000" y="1725613"/>
            <a:ext cx="3657600" cy="4419600"/>
          </a:xfrm>
        </p:spPr>
        <p:txBody>
          <a:bodyPr vert="horz" wrap="square" lIns="91440" tIns="45720" rIns="91440" bIns="45720" numCol="1" anchor="t" anchorCtr="0" compatLnSpc="1"/>
          <a:lstStyle/>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1961:</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Kleinrock –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使用排队论体现了分组交换方法的有效性</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1964:</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Baran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在军事网络上应用了分组交换方法</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1967:</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ARPAnet</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计划由</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ARPA</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发布，</a:t>
            </a: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第一个分组交换计算机网络</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7655" marR="0" lvl="0" indent="-28765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n-cs"/>
              </a:rPr>
              <a:t>1969:</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第一个运行的 </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ARPAnet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节点</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85000"/>
              </a:lnSpc>
              <a:spcBef>
                <a:spcPct val="20000"/>
              </a:spcBef>
              <a:spcAft>
                <a:spcPct val="0"/>
              </a:spcAft>
              <a:buClr>
                <a:srgbClr val="000090"/>
              </a:buClr>
              <a:buSzPct val="75000"/>
              <a:buFont typeface="Wingdings" panose="05000000000000000000" pitchFamily="2" charset="2"/>
              <a:buChar char="§"/>
              <a:defRPr/>
            </a:pP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37222" name="Rectangle 4"/>
          <p:cNvSpPr>
            <a:spLocks noGrp="1"/>
          </p:cNvSpPr>
          <p:nvPr>
            <p:ph type="body" sz="half" idx="4294967295"/>
          </p:nvPr>
        </p:nvSpPr>
        <p:spPr>
          <a:xfrm>
            <a:off x="4256088" y="1722438"/>
            <a:ext cx="4786312" cy="2871787"/>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en-US" altLang="zh-CN" dirty="0">
                <a:solidFill>
                  <a:srgbClr val="000099"/>
                </a:solidFill>
                <a:latin typeface="微软雅黑" panose="020B0503020204020204" pitchFamily="34" charset="-122"/>
                <a:ea typeface="微软雅黑" panose="020B0503020204020204" pitchFamily="34" charset="-122"/>
              </a:rPr>
              <a:t>1972:</a:t>
            </a:r>
            <a:r>
              <a:rPr lang="en-US" altLang="zh-CN" dirty="0">
                <a:latin typeface="微软雅黑" panose="020B0503020204020204" pitchFamily="34" charset="-122"/>
                <a:ea typeface="微软雅黑" panose="020B0503020204020204" pitchFamily="34" charset="-122"/>
              </a:rPr>
              <a:t> </a:t>
            </a:r>
          </a:p>
          <a:p>
            <a:pPr marL="628650" lvl="1" indent="-233045" eaLnBrk="1" hangingPunct="1"/>
            <a:r>
              <a:rPr lang="en-US" altLang="zh-CN" sz="2400" dirty="0">
                <a:latin typeface="微软雅黑" panose="020B0503020204020204" pitchFamily="34" charset="-122"/>
                <a:ea typeface="微软雅黑" panose="020B0503020204020204" pitchFamily="34" charset="-122"/>
              </a:rPr>
              <a:t>ARPAnet </a:t>
            </a:r>
            <a:r>
              <a:rPr lang="zh-CN" altLang="en-US" sz="2400" dirty="0">
                <a:latin typeface="微软雅黑" panose="020B0503020204020204" pitchFamily="34" charset="-122"/>
                <a:ea typeface="微软雅黑" panose="020B0503020204020204" pitchFamily="34" charset="-122"/>
              </a:rPr>
              <a:t>公开演示</a:t>
            </a:r>
            <a:endParaRPr lang="en-US" altLang="zh-CN" sz="2400" dirty="0">
              <a:latin typeface="微软雅黑" panose="020B0503020204020204" pitchFamily="34" charset="-122"/>
              <a:ea typeface="微软雅黑" panose="020B0503020204020204" pitchFamily="34" charset="-122"/>
            </a:endParaRPr>
          </a:p>
          <a:p>
            <a:pPr marL="628650" lvl="1" indent="-233045" eaLnBrk="1" hangingPunct="1"/>
            <a:r>
              <a:rPr lang="en-US" altLang="zh-CN" sz="2400" dirty="0">
                <a:latin typeface="微软雅黑" panose="020B0503020204020204" pitchFamily="34" charset="-122"/>
                <a:ea typeface="微软雅黑" panose="020B0503020204020204" pitchFamily="34" charset="-122"/>
              </a:rPr>
              <a:t>NCP</a:t>
            </a:r>
            <a:r>
              <a:rPr lang="zh-CN" altLang="en-US" sz="2400" dirty="0">
                <a:latin typeface="微软雅黑" panose="020B0503020204020204" pitchFamily="34" charset="-122"/>
                <a:ea typeface="微软雅黑" panose="020B0503020204020204" pitchFamily="34" charset="-122"/>
              </a:rPr>
              <a:t>（网络控制协议）第一个主机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主机协议</a:t>
            </a:r>
            <a:endParaRPr lang="en-US" altLang="zh-CN" sz="2400" dirty="0">
              <a:latin typeface="微软雅黑" panose="020B0503020204020204" pitchFamily="34" charset="-122"/>
              <a:ea typeface="微软雅黑" panose="020B0503020204020204" pitchFamily="34" charset="-122"/>
            </a:endParaRPr>
          </a:p>
          <a:p>
            <a:pPr marL="628650" lvl="1" indent="-233045" eaLnBrk="1" hangingPunct="1"/>
            <a:r>
              <a:rPr lang="zh-CN" altLang="en-US" sz="2400" dirty="0">
                <a:latin typeface="微软雅黑" panose="020B0503020204020204" pitchFamily="34" charset="-122"/>
                <a:ea typeface="微软雅黑" panose="020B0503020204020204" pitchFamily="34" charset="-122"/>
              </a:rPr>
              <a:t>第一个电子邮件程</a:t>
            </a:r>
            <a:endParaRPr lang="en-US" altLang="zh-CN" sz="2400" dirty="0">
              <a:latin typeface="微软雅黑" panose="020B0503020204020204" pitchFamily="34" charset="-122"/>
              <a:ea typeface="微软雅黑" panose="020B0503020204020204" pitchFamily="34" charset="-122"/>
            </a:endParaRPr>
          </a:p>
          <a:p>
            <a:pPr marL="628650" lvl="1" indent="-233045" eaLnBrk="1" hangingPunct="1"/>
            <a:r>
              <a:rPr lang="en-US" altLang="zh-CN" sz="2400" dirty="0">
                <a:latin typeface="微软雅黑" panose="020B0503020204020204" pitchFamily="34" charset="-122"/>
                <a:ea typeface="微软雅黑" panose="020B0503020204020204" pitchFamily="34" charset="-122"/>
              </a:rPr>
              <a:t>ARPAnet </a:t>
            </a:r>
            <a:r>
              <a:rPr lang="zh-CN" altLang="en-US" sz="2400" dirty="0">
                <a:latin typeface="微软雅黑" panose="020B0503020204020204" pitchFamily="34" charset="-122"/>
                <a:ea typeface="微软雅黑" panose="020B0503020204020204" pitchFamily="34" charset="-122"/>
              </a:rPr>
              <a:t>有了</a:t>
            </a:r>
            <a:r>
              <a:rPr lang="en-US" altLang="zh-CN" sz="2400" dirty="0">
                <a:latin typeface="微软雅黑" panose="020B0503020204020204" pitchFamily="34" charset="-122"/>
                <a:ea typeface="微软雅黑" panose="020B0503020204020204" pitchFamily="34" charset="-122"/>
              </a:rPr>
              <a:t>15 </a:t>
            </a:r>
            <a:r>
              <a:rPr lang="zh-CN" altLang="en-US" sz="2400" dirty="0">
                <a:latin typeface="微软雅黑" panose="020B0503020204020204" pitchFamily="34" charset="-122"/>
                <a:ea typeface="微软雅黑" panose="020B0503020204020204" pitchFamily="34" charset="-122"/>
              </a:rPr>
              <a:t>个节点</a:t>
            </a:r>
            <a:endParaRPr lang="en-US" altLang="zh-CN" sz="2400" dirty="0">
              <a:latin typeface="微软雅黑" panose="020B0503020204020204" pitchFamily="34" charset="-122"/>
              <a:ea typeface="微软雅黑" panose="020B0503020204020204" pitchFamily="34" charset="-122"/>
            </a:endParaRPr>
          </a:p>
        </p:txBody>
      </p:sp>
      <p:sp>
        <p:nvSpPr>
          <p:cNvPr id="137223" name="Rectangle 5"/>
          <p:cNvSpPr/>
          <p:nvPr/>
        </p:nvSpPr>
        <p:spPr>
          <a:xfrm>
            <a:off x="523875" y="1028700"/>
            <a:ext cx="77724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i="1" dirty="0">
                <a:solidFill>
                  <a:srgbClr val="CC0000"/>
                </a:solidFill>
                <a:latin typeface="微软雅黑" panose="020B0503020204020204" pitchFamily="34" charset="-122"/>
                <a:ea typeface="微软雅黑" panose="020B0503020204020204" pitchFamily="34" charset="-122"/>
              </a:rPr>
              <a:t>1961-1972: </a:t>
            </a:r>
            <a:r>
              <a:rPr lang="zh-CN" altLang="en-US" i="1" dirty="0">
                <a:solidFill>
                  <a:srgbClr val="CC0000"/>
                </a:solidFill>
                <a:latin typeface="微软雅黑" panose="020B0503020204020204" pitchFamily="34" charset="-122"/>
                <a:ea typeface="微软雅黑" panose="020B0503020204020204" pitchFamily="34" charset="-122"/>
              </a:rPr>
              <a:t>分组交换的发展</a:t>
            </a:r>
            <a:endParaRPr lang="en-US" altLang="zh-CN" u="sng" dirty="0">
              <a:solidFill>
                <a:srgbClr val="CC0000"/>
              </a:solidFill>
              <a:latin typeface="微软雅黑" panose="020B0503020204020204" pitchFamily="34" charset="-122"/>
              <a:ea typeface="微软雅黑" panose="020B0503020204020204" pitchFamily="34" charset="-122"/>
            </a:endParaRPr>
          </a:p>
        </p:txBody>
      </p:sp>
      <p:pic>
        <p:nvPicPr>
          <p:cNvPr id="137224" name="Picture 11" descr="underline_base"/>
          <p:cNvPicPr/>
          <p:nvPr/>
        </p:nvPicPr>
        <p:blipFill>
          <a:blip r:embed="rId4"/>
          <a:stretch>
            <a:fillRect/>
          </a:stretch>
        </p:blipFill>
        <p:spPr>
          <a:xfrm>
            <a:off x="417513" y="771525"/>
            <a:ext cx="3656012" cy="173038"/>
          </a:xfrm>
          <a:prstGeom prst="rect">
            <a:avLst/>
          </a:prstGeom>
          <a:noFill/>
          <a:ln w="9525">
            <a:noFill/>
          </a:ln>
        </p:spPr>
      </p:pic>
      <p:sp>
        <p:nvSpPr>
          <p:cNvPr id="13722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70</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39267" name="Rectangle 3"/>
          <p:cNvSpPr>
            <a:spLocks noGrp="1"/>
          </p:cNvSpPr>
          <p:nvPr>
            <p:ph type="body" sz="half" idx="4294967295"/>
          </p:nvPr>
        </p:nvSpPr>
        <p:spPr>
          <a:xfrm>
            <a:off x="298450" y="1795463"/>
            <a:ext cx="4273550" cy="44577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r>
              <a:rPr lang="en-US" altLang="zh-CN" dirty="0">
                <a:solidFill>
                  <a:srgbClr val="000099"/>
                </a:solidFill>
                <a:latin typeface="微软雅黑" panose="020B0503020204020204" pitchFamily="34" charset="-122"/>
                <a:ea typeface="微软雅黑" panose="020B0503020204020204" pitchFamily="34" charset="-122"/>
              </a:rPr>
              <a:t>1970:</a:t>
            </a:r>
            <a:r>
              <a:rPr lang="zh-CN" altLang="en-US" dirty="0">
                <a:latin typeface="微软雅黑" panose="020B0503020204020204" pitchFamily="34" charset="-122"/>
                <a:ea typeface="微软雅黑" panose="020B0503020204020204" pitchFamily="34" charset="-122"/>
              </a:rPr>
              <a:t>夏威夷的 </a:t>
            </a:r>
            <a:r>
              <a:rPr lang="en-US" altLang="zh-CN" dirty="0">
                <a:latin typeface="微软雅黑" panose="020B0503020204020204" pitchFamily="34" charset="-122"/>
                <a:ea typeface="微软雅黑" panose="020B0503020204020204" pitchFamily="34" charset="-122"/>
              </a:rPr>
              <a:t>ALOHAnet </a:t>
            </a:r>
            <a:r>
              <a:rPr lang="zh-CN" altLang="en-US" dirty="0">
                <a:latin typeface="微软雅黑" panose="020B0503020204020204" pitchFamily="34" charset="-122"/>
                <a:ea typeface="微软雅黑" panose="020B0503020204020204" pitchFamily="34" charset="-122"/>
              </a:rPr>
              <a:t>卫星网络</a:t>
            </a:r>
            <a:endParaRPr lang="en-US" altLang="zh-CN" dirty="0">
              <a:latin typeface="微软雅黑" panose="020B0503020204020204" pitchFamily="34" charset="-122"/>
              <a:ea typeface="微软雅黑" panose="020B0503020204020204" pitchFamily="34" charset="-122"/>
            </a:endParaRPr>
          </a:p>
          <a:p>
            <a:pPr lvl="0" eaLnBrk="1" hangingPunct="1"/>
            <a:r>
              <a:rPr lang="en-US" altLang="zh-CN" dirty="0">
                <a:solidFill>
                  <a:srgbClr val="000099"/>
                </a:solidFill>
                <a:latin typeface="微软雅黑" panose="020B0503020204020204" pitchFamily="34" charset="-122"/>
                <a:ea typeface="微软雅黑" panose="020B0503020204020204" pitchFamily="34" charset="-122"/>
              </a:rPr>
              <a:t>1974:</a:t>
            </a:r>
            <a:r>
              <a:rPr lang="en-US" altLang="zh-CN" dirty="0">
                <a:latin typeface="微软雅黑" panose="020B0503020204020204" pitchFamily="34" charset="-122"/>
                <a:ea typeface="微软雅黑" panose="020B0503020204020204" pitchFamily="34" charset="-122"/>
              </a:rPr>
              <a:t> Cerf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 Kahn -</a:t>
            </a:r>
            <a:r>
              <a:rPr lang="zh-CN" altLang="en-US" dirty="0">
                <a:latin typeface="微软雅黑" panose="020B0503020204020204" pitchFamily="34" charset="-122"/>
                <a:ea typeface="微软雅黑" panose="020B0503020204020204" pitchFamily="34" charset="-122"/>
              </a:rPr>
              <a:t>互连网络架构</a:t>
            </a:r>
            <a:endParaRPr lang="en-US" altLang="zh-CN" dirty="0">
              <a:latin typeface="微软雅黑" panose="020B0503020204020204" pitchFamily="34" charset="-122"/>
              <a:ea typeface="微软雅黑" panose="020B0503020204020204" pitchFamily="34" charset="-122"/>
            </a:endParaRPr>
          </a:p>
          <a:p>
            <a:pPr lvl="0" eaLnBrk="1" hangingPunct="1"/>
            <a:r>
              <a:rPr lang="en-US" altLang="zh-CN" dirty="0">
                <a:solidFill>
                  <a:srgbClr val="000099"/>
                </a:solidFill>
                <a:latin typeface="微软雅黑" panose="020B0503020204020204" pitchFamily="34" charset="-122"/>
                <a:ea typeface="微软雅黑" panose="020B0503020204020204" pitchFamily="34" charset="-122"/>
              </a:rPr>
              <a:t>1976:</a:t>
            </a:r>
            <a:r>
              <a:rPr lang="en-US" altLang="zh-CN" dirty="0">
                <a:latin typeface="微软雅黑" panose="020B0503020204020204" pitchFamily="34" charset="-122"/>
                <a:ea typeface="微软雅黑" panose="020B0503020204020204" pitchFamily="34" charset="-122"/>
              </a:rPr>
              <a:t> Xerox PARC </a:t>
            </a:r>
            <a:r>
              <a:rPr lang="zh-CN" altLang="en-US" dirty="0">
                <a:latin typeface="微软雅黑" panose="020B0503020204020204" pitchFamily="34" charset="-122"/>
                <a:ea typeface="微软雅黑" panose="020B0503020204020204" pitchFamily="34" charset="-122"/>
              </a:rPr>
              <a:t>的以太网</a:t>
            </a:r>
            <a:endParaRPr lang="en-US" altLang="zh-CN" dirty="0">
              <a:latin typeface="微软雅黑" panose="020B0503020204020204" pitchFamily="34" charset="-122"/>
              <a:ea typeface="微软雅黑" panose="020B0503020204020204" pitchFamily="34" charset="-122"/>
            </a:endParaRPr>
          </a:p>
          <a:p>
            <a:pPr lvl="0" eaLnBrk="1" hangingPunct="1"/>
            <a:r>
              <a:rPr lang="en-US" altLang="zh-CN" dirty="0">
                <a:solidFill>
                  <a:srgbClr val="000099"/>
                </a:solidFill>
                <a:latin typeface="微软雅黑" panose="020B0503020204020204" pitchFamily="34" charset="-122"/>
                <a:ea typeface="微软雅黑" panose="020B0503020204020204" pitchFamily="34" charset="-122"/>
              </a:rPr>
              <a:t>70 </a:t>
            </a:r>
            <a:r>
              <a:rPr lang="zh-CN" altLang="en-US" dirty="0">
                <a:solidFill>
                  <a:srgbClr val="000099"/>
                </a:solidFill>
                <a:latin typeface="微软雅黑" panose="020B0503020204020204" pitchFamily="34" charset="-122"/>
                <a:ea typeface="微软雅黑" panose="020B0503020204020204" pitchFamily="34" charset="-122"/>
              </a:rPr>
              <a:t>年代后期：</a:t>
            </a:r>
            <a:r>
              <a:rPr lang="zh-CN" altLang="en-US" dirty="0">
                <a:latin typeface="微软雅黑" panose="020B0503020204020204" pitchFamily="34" charset="-122"/>
                <a:ea typeface="微软雅黑" panose="020B0503020204020204" pitchFamily="34" charset="-122"/>
              </a:rPr>
              <a:t>专有架构：</a:t>
            </a:r>
            <a:r>
              <a:rPr lang="en-US" altLang="zh-CN" dirty="0">
                <a:latin typeface="微软雅黑" panose="020B0503020204020204" pitchFamily="34" charset="-122"/>
                <a:ea typeface="微软雅黑" panose="020B0503020204020204" pitchFamily="34" charset="-122"/>
              </a:rPr>
              <a:t>DECnet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SNA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XNA</a:t>
            </a:r>
          </a:p>
          <a:p>
            <a:pPr lvl="0" eaLnBrk="1" hangingPunct="1"/>
            <a:r>
              <a:rPr lang="en-US" altLang="zh-CN" dirty="0">
                <a:solidFill>
                  <a:srgbClr val="000099"/>
                </a:solidFill>
                <a:latin typeface="微软雅黑" panose="020B0503020204020204" pitchFamily="34" charset="-122"/>
                <a:ea typeface="微软雅黑" panose="020B0503020204020204" pitchFamily="34" charset="-122"/>
              </a:rPr>
              <a:t>70 </a:t>
            </a:r>
            <a:r>
              <a:rPr lang="zh-CN" altLang="en-US" dirty="0">
                <a:solidFill>
                  <a:srgbClr val="000099"/>
                </a:solidFill>
                <a:latin typeface="微软雅黑" panose="020B0503020204020204" pitchFamily="34" charset="-122"/>
                <a:ea typeface="微软雅黑" panose="020B0503020204020204" pitchFamily="34" charset="-122"/>
              </a:rPr>
              <a:t>年代后期：</a:t>
            </a:r>
            <a:r>
              <a:rPr lang="zh-CN" altLang="en-US" dirty="0">
                <a:latin typeface="微软雅黑" panose="020B0503020204020204" pitchFamily="34" charset="-122"/>
                <a:ea typeface="微软雅黑" panose="020B0503020204020204" pitchFamily="34" charset="-122"/>
              </a:rPr>
              <a:t>交换固定长度数据包（</a:t>
            </a:r>
            <a:r>
              <a:rPr lang="en-US" altLang="zh-CN" dirty="0">
                <a:latin typeface="微软雅黑" panose="020B0503020204020204" pitchFamily="34" charset="-122"/>
                <a:ea typeface="微软雅黑" panose="020B0503020204020204" pitchFamily="34" charset="-122"/>
              </a:rPr>
              <a:t>ATM </a:t>
            </a:r>
            <a:r>
              <a:rPr lang="zh-CN" altLang="en-US" dirty="0">
                <a:latin typeface="微软雅黑" panose="020B0503020204020204" pitchFamily="34" charset="-122"/>
                <a:ea typeface="微软雅黑" panose="020B0503020204020204" pitchFamily="34" charset="-122"/>
              </a:rPr>
              <a:t>前身） </a:t>
            </a:r>
            <a:endParaRPr lang="en-US" altLang="zh-CN" dirty="0">
              <a:latin typeface="微软雅黑" panose="020B0503020204020204" pitchFamily="34" charset="-122"/>
              <a:ea typeface="微软雅黑" panose="020B0503020204020204" pitchFamily="34" charset="-122"/>
            </a:endParaRPr>
          </a:p>
          <a:p>
            <a:pPr lvl="0" eaLnBrk="1" hangingPunct="1"/>
            <a:r>
              <a:rPr lang="en-US" altLang="zh-CN" dirty="0">
                <a:solidFill>
                  <a:srgbClr val="000099"/>
                </a:solidFill>
                <a:latin typeface="微软雅黑" panose="020B0503020204020204" pitchFamily="34" charset="-122"/>
                <a:ea typeface="微软雅黑" panose="020B0503020204020204" pitchFamily="34" charset="-122"/>
              </a:rPr>
              <a:t>1979:</a:t>
            </a:r>
            <a:r>
              <a:rPr lang="en-US" altLang="zh-CN" dirty="0">
                <a:latin typeface="微软雅黑" panose="020B0503020204020204" pitchFamily="34" charset="-122"/>
                <a:ea typeface="微软雅黑" panose="020B0503020204020204" pitchFamily="34" charset="-122"/>
              </a:rPr>
              <a:t> ARPAnet </a:t>
            </a:r>
            <a:r>
              <a:rPr lang="zh-CN" altLang="en-US" dirty="0">
                <a:latin typeface="微软雅黑" panose="020B0503020204020204" pitchFamily="34" charset="-122"/>
                <a:ea typeface="微软雅黑" panose="020B0503020204020204" pitchFamily="34" charset="-122"/>
              </a:rPr>
              <a:t>有了 </a:t>
            </a:r>
            <a:r>
              <a:rPr lang="en-US" altLang="zh-CN" dirty="0">
                <a:latin typeface="微软雅黑" panose="020B0503020204020204" pitchFamily="34" charset="-122"/>
                <a:ea typeface="微软雅黑" panose="020B0503020204020204" pitchFamily="34" charset="-122"/>
              </a:rPr>
              <a:t>200 </a:t>
            </a:r>
            <a:r>
              <a:rPr lang="zh-CN" altLang="en-US" dirty="0">
                <a:latin typeface="微软雅黑" panose="020B0503020204020204" pitchFamily="34" charset="-122"/>
                <a:ea typeface="微软雅黑" panose="020B0503020204020204" pitchFamily="34" charset="-122"/>
              </a:rPr>
              <a:t>个节点</a:t>
            </a:r>
            <a:endParaRPr lang="en-US" altLang="zh-CN" dirty="0">
              <a:latin typeface="微软雅黑" panose="020B0503020204020204" pitchFamily="34" charset="-122"/>
              <a:ea typeface="微软雅黑" panose="020B0503020204020204" pitchFamily="34" charset="-122"/>
            </a:endParaRPr>
          </a:p>
        </p:txBody>
      </p:sp>
      <p:sp>
        <p:nvSpPr>
          <p:cNvPr id="139268" name="Rectangle 4"/>
          <p:cNvSpPr>
            <a:spLocks noGrp="1"/>
          </p:cNvSpPr>
          <p:nvPr>
            <p:ph type="body" sz="half" idx="4294967295"/>
          </p:nvPr>
        </p:nvSpPr>
        <p:spPr>
          <a:xfrm>
            <a:off x="4999038" y="2155825"/>
            <a:ext cx="3624262" cy="3487738"/>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lnSpc>
                <a:spcPct val="90000"/>
              </a:lnSpc>
              <a:buNone/>
            </a:pPr>
            <a:r>
              <a:rPr lang="en-US" altLang="zh-CN" dirty="0">
                <a:solidFill>
                  <a:srgbClr val="000090"/>
                </a:solidFill>
                <a:latin typeface="微软雅黑" panose="020B0503020204020204" pitchFamily="34" charset="-122"/>
                <a:ea typeface="微软雅黑" panose="020B0503020204020204" pitchFamily="34" charset="-122"/>
              </a:rPr>
              <a:t>Cerf </a:t>
            </a:r>
            <a:r>
              <a:rPr lang="zh-CN" altLang="en-US" dirty="0">
                <a:solidFill>
                  <a:srgbClr val="000090"/>
                </a:solidFill>
                <a:latin typeface="微软雅黑" panose="020B0503020204020204" pitchFamily="34" charset="-122"/>
                <a:ea typeface="微软雅黑" panose="020B0503020204020204" pitchFamily="34" charset="-122"/>
              </a:rPr>
              <a:t>和 </a:t>
            </a:r>
            <a:r>
              <a:rPr lang="en-US" altLang="zh-CN" dirty="0">
                <a:solidFill>
                  <a:srgbClr val="000090"/>
                </a:solidFill>
                <a:latin typeface="微软雅黑" panose="020B0503020204020204" pitchFamily="34" charset="-122"/>
                <a:ea typeface="微软雅黑" panose="020B0503020204020204" pitchFamily="34" charset="-122"/>
              </a:rPr>
              <a:t>Kahn </a:t>
            </a:r>
            <a:r>
              <a:rPr lang="zh-CN" altLang="en-US" dirty="0">
                <a:solidFill>
                  <a:srgbClr val="000090"/>
                </a:solidFill>
                <a:latin typeface="微软雅黑" panose="020B0503020204020204" pitchFamily="34" charset="-122"/>
                <a:ea typeface="微软雅黑" panose="020B0503020204020204" pitchFamily="34" charset="-122"/>
              </a:rPr>
              <a:t>的网络互连原则</a:t>
            </a:r>
            <a:r>
              <a:rPr lang="en-US" altLang="ja-JP" dirty="0">
                <a:solidFill>
                  <a:srgbClr val="000090"/>
                </a:solidFill>
                <a:latin typeface="微软雅黑" panose="020B0503020204020204" pitchFamily="34" charset="-122"/>
                <a:ea typeface="微软雅黑" panose="020B0503020204020204" pitchFamily="34" charset="-122"/>
              </a:rPr>
              <a:t>:</a:t>
            </a:r>
          </a:p>
          <a:p>
            <a:pPr lvl="1" eaLnBrk="1" hangingPunct="1">
              <a:lnSpc>
                <a:spcPct val="90000"/>
              </a:lnSpc>
            </a:pPr>
            <a:r>
              <a:rPr lang="zh-CN" altLang="en-US" dirty="0">
                <a:latin typeface="微软雅黑" panose="020B0503020204020204" pitchFamily="34" charset="-122"/>
                <a:ea typeface="微软雅黑" panose="020B0503020204020204" pitchFamily="34" charset="-122"/>
              </a:rPr>
              <a:t>极简主义，自治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互连网络无需内部更改</a:t>
            </a:r>
            <a:endParaRPr lang="en-US" altLang="zh-CN" dirty="0">
              <a:latin typeface="微软雅黑" panose="020B0503020204020204" pitchFamily="34" charset="-122"/>
              <a:ea typeface="微软雅黑" panose="020B0503020204020204" pitchFamily="34" charset="-122"/>
            </a:endParaRPr>
          </a:p>
          <a:p>
            <a:pPr lvl="1" eaLnBrk="1" hangingPunct="1">
              <a:lnSpc>
                <a:spcPct val="90000"/>
              </a:lnSpc>
            </a:pPr>
            <a:r>
              <a:rPr lang="zh-CN" altLang="en-US" dirty="0">
                <a:latin typeface="微软雅黑" panose="020B0503020204020204" pitchFamily="34" charset="-122"/>
                <a:ea typeface="微软雅黑" panose="020B0503020204020204" pitchFamily="34" charset="-122"/>
              </a:rPr>
              <a:t>尽最大努力服务模式</a:t>
            </a:r>
            <a:endParaRPr lang="en-US" altLang="zh-CN" dirty="0">
              <a:latin typeface="微软雅黑" panose="020B0503020204020204" pitchFamily="34" charset="-122"/>
              <a:ea typeface="微软雅黑" panose="020B0503020204020204" pitchFamily="34" charset="-122"/>
            </a:endParaRPr>
          </a:p>
          <a:p>
            <a:pPr lvl="1" eaLnBrk="1" hangingPunct="1">
              <a:lnSpc>
                <a:spcPct val="90000"/>
              </a:lnSpc>
            </a:pPr>
            <a:r>
              <a:rPr lang="zh-CN" altLang="en-US" dirty="0">
                <a:latin typeface="微软雅黑" panose="020B0503020204020204" pitchFamily="34" charset="-122"/>
                <a:ea typeface="微软雅黑" panose="020B0503020204020204" pitchFamily="34" charset="-122"/>
              </a:rPr>
              <a:t>无状态路由器</a:t>
            </a:r>
            <a:endParaRPr lang="en-US" altLang="zh-CN" dirty="0">
              <a:latin typeface="微软雅黑" panose="020B0503020204020204" pitchFamily="34" charset="-122"/>
              <a:ea typeface="微软雅黑" panose="020B0503020204020204" pitchFamily="34" charset="-122"/>
            </a:endParaRPr>
          </a:p>
          <a:p>
            <a:pPr lvl="1" eaLnBrk="1" hangingPunct="1">
              <a:lnSpc>
                <a:spcPct val="90000"/>
              </a:lnSpc>
            </a:pPr>
            <a:r>
              <a:rPr lang="zh-CN" altLang="en-US" dirty="0">
                <a:latin typeface="微软雅黑" panose="020B0503020204020204" pitchFamily="34" charset="-122"/>
                <a:ea typeface="微软雅黑" panose="020B0503020204020204" pitchFamily="34" charset="-122"/>
              </a:rPr>
              <a:t>分布式控制</a:t>
            </a:r>
            <a:endParaRPr lang="en-US" altLang="zh-CN" dirty="0">
              <a:latin typeface="微软雅黑" panose="020B0503020204020204" pitchFamily="34" charset="-122"/>
              <a:ea typeface="微软雅黑" panose="020B0503020204020204" pitchFamily="34" charset="-122"/>
            </a:endParaRPr>
          </a:p>
          <a:p>
            <a:pPr lvl="1" eaLnBrk="1" hangingPunct="1">
              <a:lnSpc>
                <a:spcPct val="90000"/>
              </a:lnSpc>
            </a:pPr>
            <a:endParaRPr lang="en-US" altLang="zh-CN" dirty="0">
              <a:latin typeface="微软雅黑" panose="020B0503020204020204" pitchFamily="34" charset="-122"/>
              <a:ea typeface="微软雅黑" panose="020B0503020204020204" pitchFamily="34" charset="-122"/>
            </a:endParaRPr>
          </a:p>
          <a:p>
            <a:pPr lvl="0" eaLnBrk="1" hangingPunct="1">
              <a:lnSpc>
                <a:spcPct val="90000"/>
              </a:lnSpc>
              <a:buNone/>
            </a:pPr>
            <a:r>
              <a:rPr lang="zh-CN" altLang="en-US" dirty="0">
                <a:solidFill>
                  <a:srgbClr val="000090"/>
                </a:solidFill>
                <a:latin typeface="微软雅黑" panose="020B0503020204020204" pitchFamily="34" charset="-122"/>
                <a:ea typeface="微软雅黑" panose="020B0503020204020204" pitchFamily="34" charset="-122"/>
              </a:rPr>
              <a:t>定义了当今的互联网架构</a:t>
            </a:r>
            <a:endParaRPr lang="en-US" altLang="zh-CN" dirty="0">
              <a:solidFill>
                <a:srgbClr val="000090"/>
              </a:solidFill>
              <a:latin typeface="微软雅黑" panose="020B0503020204020204" pitchFamily="34" charset="-122"/>
              <a:ea typeface="微软雅黑" panose="020B0503020204020204" pitchFamily="34" charset="-122"/>
            </a:endParaRPr>
          </a:p>
        </p:txBody>
      </p:sp>
      <p:sp>
        <p:nvSpPr>
          <p:cNvPr id="139269" name="Rectangle 5"/>
          <p:cNvSpPr/>
          <p:nvPr/>
        </p:nvSpPr>
        <p:spPr>
          <a:xfrm>
            <a:off x="523875" y="1028700"/>
            <a:ext cx="7972425"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solidFill>
                  <a:srgbClr val="CC0000"/>
                </a:solidFill>
                <a:latin typeface="微软雅黑" panose="020B0503020204020204" pitchFamily="34" charset="-122"/>
                <a:ea typeface="微软雅黑" panose="020B0503020204020204" pitchFamily="34" charset="-122"/>
              </a:rPr>
              <a:t>1972-1980: </a:t>
            </a:r>
            <a:r>
              <a:rPr lang="zh-CN" altLang="en-US" sz="2400" i="1" dirty="0">
                <a:solidFill>
                  <a:srgbClr val="CC0000"/>
                </a:solidFill>
                <a:latin typeface="微软雅黑" panose="020B0503020204020204" pitchFamily="34" charset="-122"/>
                <a:ea typeface="微软雅黑" panose="020B0503020204020204" pitchFamily="34" charset="-122"/>
              </a:rPr>
              <a:t>专用网络和网络互联</a:t>
            </a:r>
            <a:endParaRPr lang="en-US" altLang="zh-CN" sz="4000" u="sng" dirty="0">
              <a:solidFill>
                <a:srgbClr val="CC0000"/>
              </a:solidFill>
              <a:latin typeface="微软雅黑" panose="020B0503020204020204" pitchFamily="34" charset="-122"/>
              <a:ea typeface="微软雅黑" panose="020B0503020204020204" pitchFamily="34" charset="-122"/>
            </a:endParaRPr>
          </a:p>
        </p:txBody>
      </p:sp>
      <p:sp>
        <p:nvSpPr>
          <p:cNvPr id="139270" name="Rectangle 6"/>
          <p:cNvSpPr/>
          <p:nvPr/>
        </p:nvSpPr>
        <p:spPr>
          <a:xfrm>
            <a:off x="4970463" y="1982788"/>
            <a:ext cx="3878262" cy="3619500"/>
          </a:xfrm>
          <a:prstGeom prst="rect">
            <a:avLst/>
          </a:prstGeom>
          <a:noFill/>
          <a:ln w="28575" cap="flat" cmpd="sng">
            <a:solidFill>
              <a:srgbClr val="CC0000"/>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139271" name="Picture 12" descr="underline_base"/>
          <p:cNvPicPr/>
          <p:nvPr/>
        </p:nvPicPr>
        <p:blipFill>
          <a:blip r:embed="rId3"/>
          <a:stretch>
            <a:fillRect/>
          </a:stretch>
        </p:blipFill>
        <p:spPr>
          <a:xfrm>
            <a:off x="417513" y="771525"/>
            <a:ext cx="3656012" cy="173038"/>
          </a:xfrm>
          <a:prstGeom prst="rect">
            <a:avLst/>
          </a:prstGeom>
          <a:noFill/>
          <a:ln w="9525">
            <a:noFill/>
          </a:ln>
        </p:spPr>
      </p:pic>
      <p:sp>
        <p:nvSpPr>
          <p:cNvPr id="139272"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71</a:t>
            </a:fld>
            <a:endParaRPr lang="en-US" altLang="zh-CN" sz="1200" dirty="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bwMode="auto">
          <a:xfrm>
            <a:off x="377825" y="252413"/>
            <a:ext cx="7772400" cy="6477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因特网历史</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41315" name="Rectangle 3"/>
          <p:cNvSpPr>
            <a:spLocks noGrp="1"/>
          </p:cNvSpPr>
          <p:nvPr>
            <p:ph type="body" sz="half" idx="4294967295"/>
          </p:nvPr>
        </p:nvSpPr>
        <p:spPr>
          <a:xfrm>
            <a:off x="533400" y="1801813"/>
            <a:ext cx="3810000" cy="44577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en-US" altLang="zh-CN" dirty="0">
                <a:solidFill>
                  <a:srgbClr val="4E4EB8"/>
                </a:solidFill>
                <a:latin typeface="微软雅黑" panose="020B0503020204020204" pitchFamily="34" charset="-122"/>
                <a:ea typeface="微软雅黑" panose="020B0503020204020204" pitchFamily="34" charset="-122"/>
              </a:rPr>
              <a:t>1983</a:t>
            </a:r>
            <a:r>
              <a:rPr lang="zh-CN" altLang="en-US" dirty="0">
                <a:solidFill>
                  <a:srgbClr val="4E4EB8"/>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部署 </a:t>
            </a:r>
            <a:r>
              <a:rPr lang="en-US" altLang="zh-CN" dirty="0">
                <a:latin typeface="微软雅黑" panose="020B0503020204020204" pitchFamily="34" charset="-122"/>
                <a:ea typeface="微软雅黑" panose="020B0503020204020204" pitchFamily="34" charset="-122"/>
              </a:rPr>
              <a:t>TCP/IP</a:t>
            </a:r>
          </a:p>
          <a:p>
            <a:pPr marL="287655" lvl="0" indent="-287655" eaLnBrk="1" hangingPunct="1"/>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solidFill>
                  <a:srgbClr val="4E4EB8"/>
                </a:solidFill>
                <a:latin typeface="微软雅黑" panose="020B0503020204020204" pitchFamily="34" charset="-122"/>
                <a:ea typeface="微软雅黑" panose="020B0503020204020204" pitchFamily="34" charset="-122"/>
              </a:rPr>
              <a:t>1982</a:t>
            </a:r>
            <a:r>
              <a:rPr lang="zh-CN" altLang="en-US" dirty="0">
                <a:solidFill>
                  <a:srgbClr val="4E4EB8"/>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定义了 </a:t>
            </a:r>
            <a:r>
              <a:rPr lang="en-US" altLang="zh-CN" dirty="0">
                <a:latin typeface="微软雅黑" panose="020B0503020204020204" pitchFamily="34" charset="-122"/>
                <a:ea typeface="微软雅黑" panose="020B0503020204020204" pitchFamily="34" charset="-122"/>
              </a:rPr>
              <a:t>smtp </a:t>
            </a:r>
            <a:r>
              <a:rPr lang="zh-CN" altLang="en-US" dirty="0">
                <a:latin typeface="微软雅黑" panose="020B0503020204020204" pitchFamily="34" charset="-122"/>
                <a:ea typeface="微软雅黑" panose="020B0503020204020204" pitchFamily="34" charset="-122"/>
              </a:rPr>
              <a:t>电子邮件协议</a:t>
            </a:r>
            <a:endParaRPr lang="en-US" altLang="zh-CN" dirty="0">
              <a:latin typeface="微软雅黑" panose="020B0503020204020204" pitchFamily="34" charset="-122"/>
              <a:ea typeface="微软雅黑" panose="020B0503020204020204" pitchFamily="34" charset="-122"/>
            </a:endParaRPr>
          </a:p>
          <a:p>
            <a:pPr marL="287655" lvl="0" indent="-287655" eaLnBrk="1" hangingPunct="1"/>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solidFill>
                  <a:srgbClr val="4E4EB8"/>
                </a:solidFill>
                <a:latin typeface="微软雅黑" panose="020B0503020204020204" pitchFamily="34" charset="-122"/>
                <a:ea typeface="微软雅黑" panose="020B0503020204020204" pitchFamily="34" charset="-122"/>
              </a:rPr>
              <a:t>1983</a:t>
            </a:r>
            <a:r>
              <a:rPr lang="zh-CN" altLang="en-US" dirty="0">
                <a:solidFill>
                  <a:srgbClr val="4E4EB8"/>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为域名和 </a:t>
            </a:r>
            <a:r>
              <a:rPr lang="en-US" altLang="zh-CN" dirty="0">
                <a:latin typeface="微软雅黑" panose="020B0503020204020204" pitchFamily="34" charset="-122"/>
                <a:ea typeface="微软雅黑" panose="020B0503020204020204" pitchFamily="34" charset="-122"/>
              </a:rPr>
              <a:t>IP </a:t>
            </a:r>
            <a:r>
              <a:rPr lang="zh-CN" altLang="en-US" dirty="0">
                <a:latin typeface="微软雅黑" panose="020B0503020204020204" pitchFamily="34" charset="-122"/>
                <a:ea typeface="微软雅黑" panose="020B0503020204020204" pitchFamily="34" charset="-122"/>
              </a:rPr>
              <a:t>地址的转换定义了 </a:t>
            </a:r>
            <a:r>
              <a:rPr lang="en-US" altLang="zh-CN" dirty="0">
                <a:latin typeface="微软雅黑" panose="020B0503020204020204" pitchFamily="34" charset="-122"/>
                <a:ea typeface="微软雅黑" panose="020B0503020204020204" pitchFamily="34" charset="-122"/>
              </a:rPr>
              <a:t>DNS</a:t>
            </a:r>
          </a:p>
          <a:p>
            <a:pPr marL="287655" lvl="0" indent="-287655" eaLnBrk="1" hangingPunct="1"/>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solidFill>
                  <a:srgbClr val="4E4EB8"/>
                </a:solidFill>
                <a:latin typeface="微软雅黑" panose="020B0503020204020204" pitchFamily="34" charset="-122"/>
                <a:ea typeface="微软雅黑" panose="020B0503020204020204" pitchFamily="34" charset="-122"/>
              </a:rPr>
              <a:t>1985</a:t>
            </a:r>
            <a:r>
              <a:rPr lang="zh-CN" altLang="en-US" dirty="0">
                <a:solidFill>
                  <a:srgbClr val="4E4EB8"/>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定义了 </a:t>
            </a:r>
            <a:r>
              <a:rPr lang="en-US" altLang="zh-CN" dirty="0">
                <a:latin typeface="微软雅黑" panose="020B0503020204020204" pitchFamily="34" charset="-122"/>
                <a:ea typeface="微软雅黑" panose="020B0503020204020204" pitchFamily="34" charset="-122"/>
              </a:rPr>
              <a:t>ftp </a:t>
            </a:r>
            <a:r>
              <a:rPr lang="zh-CN" altLang="en-US" dirty="0">
                <a:latin typeface="微软雅黑" panose="020B0503020204020204" pitchFamily="34" charset="-122"/>
                <a:ea typeface="微软雅黑" panose="020B0503020204020204" pitchFamily="34" charset="-122"/>
              </a:rPr>
              <a:t>协议</a:t>
            </a:r>
            <a:endParaRPr lang="en-US" altLang="zh-CN" dirty="0">
              <a:latin typeface="微软雅黑" panose="020B0503020204020204" pitchFamily="34" charset="-122"/>
              <a:ea typeface="微软雅黑" panose="020B0503020204020204" pitchFamily="34" charset="-122"/>
            </a:endParaRPr>
          </a:p>
          <a:p>
            <a:pPr marL="287655" lvl="0" indent="-287655" eaLnBrk="1" hangingPunct="1"/>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solidFill>
                  <a:srgbClr val="4E4EB8"/>
                </a:solidFill>
                <a:latin typeface="微软雅黑" panose="020B0503020204020204" pitchFamily="34" charset="-122"/>
                <a:ea typeface="微软雅黑" panose="020B0503020204020204" pitchFamily="34" charset="-122"/>
              </a:rPr>
              <a:t>1988</a:t>
            </a:r>
            <a:r>
              <a:rPr lang="zh-CN" altLang="en-US" dirty="0">
                <a:solidFill>
                  <a:srgbClr val="4E4EB8"/>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TCP </a:t>
            </a:r>
            <a:r>
              <a:rPr lang="zh-CN" altLang="en-US" dirty="0">
                <a:latin typeface="微软雅黑" panose="020B0503020204020204" pitchFamily="34" charset="-122"/>
                <a:ea typeface="微软雅黑" panose="020B0503020204020204" pitchFamily="34" charset="-122"/>
              </a:rPr>
              <a:t>拥塞控制</a:t>
            </a:r>
            <a:endParaRPr lang="en-US" altLang="zh-CN" dirty="0">
              <a:latin typeface="微软雅黑" panose="020B0503020204020204" pitchFamily="34" charset="-122"/>
              <a:ea typeface="微软雅黑" panose="020B0503020204020204" pitchFamily="34" charset="-122"/>
            </a:endParaRPr>
          </a:p>
        </p:txBody>
      </p:sp>
      <p:sp>
        <p:nvSpPr>
          <p:cNvPr id="141316" name="Rectangle 4"/>
          <p:cNvSpPr>
            <a:spLocks noGrp="1"/>
          </p:cNvSpPr>
          <p:nvPr>
            <p:ph type="body" sz="half" idx="4294967295"/>
          </p:nvPr>
        </p:nvSpPr>
        <p:spPr>
          <a:xfrm>
            <a:off x="4495800" y="1811338"/>
            <a:ext cx="3810000" cy="44481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zh-CN" altLang="en-US" dirty="0">
                <a:latin typeface="微软雅黑" panose="020B0503020204020204" pitchFamily="34" charset="-122"/>
                <a:ea typeface="微软雅黑" panose="020B0503020204020204" pitchFamily="34" charset="-122"/>
              </a:rPr>
              <a:t>新的国家网络：</a:t>
            </a:r>
            <a:r>
              <a:rPr lang="en-US" altLang="zh-CN" dirty="0">
                <a:latin typeface="微软雅黑" panose="020B0503020204020204" pitchFamily="34" charset="-122"/>
                <a:ea typeface="微软雅黑" panose="020B0503020204020204" pitchFamily="34" charset="-122"/>
              </a:rPr>
              <a:t>CSnet, BITnet, NSFnet, Minitel</a:t>
            </a:r>
          </a:p>
          <a:p>
            <a:pPr marL="287655" lvl="0" indent="-287655" eaLnBrk="1" hangingPunct="1"/>
            <a:r>
              <a:rPr lang="en-US" altLang="zh-CN" dirty="0">
                <a:latin typeface="微软雅黑" panose="020B0503020204020204" pitchFamily="34" charset="-122"/>
                <a:ea typeface="微软雅黑" panose="020B0503020204020204" pitchFamily="34" charset="-122"/>
              </a:rPr>
              <a:t>100,000 </a:t>
            </a:r>
            <a:r>
              <a:rPr lang="zh-CN" altLang="en-US" dirty="0">
                <a:latin typeface="微软雅黑" panose="020B0503020204020204" pitchFamily="34" charset="-122"/>
                <a:ea typeface="微软雅黑" panose="020B0503020204020204" pitchFamily="34" charset="-122"/>
              </a:rPr>
              <a:t>台主机连接到网络</a:t>
            </a:r>
          </a:p>
        </p:txBody>
      </p:sp>
      <p:sp>
        <p:nvSpPr>
          <p:cNvPr id="141317" name="Rectangle 5"/>
          <p:cNvSpPr/>
          <p:nvPr/>
        </p:nvSpPr>
        <p:spPr>
          <a:xfrm>
            <a:off x="523875" y="1028700"/>
            <a:ext cx="79629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i="1" dirty="0">
                <a:solidFill>
                  <a:srgbClr val="CC0000"/>
                </a:solidFill>
                <a:latin typeface="微软雅黑" panose="020B0503020204020204" pitchFamily="34" charset="-122"/>
                <a:ea typeface="微软雅黑" panose="020B0503020204020204" pitchFamily="34" charset="-122"/>
              </a:rPr>
              <a:t>1980-1990:</a:t>
            </a:r>
            <a:r>
              <a:rPr lang="zh-CN" altLang="en-US" sz="2400" i="1" dirty="0">
                <a:solidFill>
                  <a:srgbClr val="CC0000"/>
                </a:solidFill>
                <a:latin typeface="微软雅黑" panose="020B0503020204020204" pitchFamily="34" charset="-122"/>
                <a:ea typeface="微软雅黑" panose="020B0503020204020204" pitchFamily="34" charset="-122"/>
              </a:rPr>
              <a:t>新协议，网络激增</a:t>
            </a:r>
            <a:endParaRPr lang="en-US" altLang="zh-CN" sz="4000" u="sng" dirty="0">
              <a:solidFill>
                <a:srgbClr val="CC0000"/>
              </a:solidFill>
              <a:latin typeface="微软雅黑" panose="020B0503020204020204" pitchFamily="34" charset="-122"/>
              <a:ea typeface="微软雅黑" panose="020B0503020204020204" pitchFamily="34" charset="-122"/>
            </a:endParaRPr>
          </a:p>
        </p:txBody>
      </p:sp>
      <p:pic>
        <p:nvPicPr>
          <p:cNvPr id="141318" name="Picture 11" descr="underline_base"/>
          <p:cNvPicPr/>
          <p:nvPr/>
        </p:nvPicPr>
        <p:blipFill>
          <a:blip r:embed="rId3"/>
          <a:stretch>
            <a:fillRect/>
          </a:stretch>
        </p:blipFill>
        <p:spPr>
          <a:xfrm>
            <a:off x="417513" y="771525"/>
            <a:ext cx="3656012" cy="173038"/>
          </a:xfrm>
          <a:prstGeom prst="rect">
            <a:avLst/>
          </a:prstGeom>
          <a:noFill/>
          <a:ln w="9525">
            <a:noFill/>
          </a:ln>
        </p:spPr>
      </p:pic>
      <p:sp>
        <p:nvSpPr>
          <p:cNvPr id="141319"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72</a:t>
            </a:fld>
            <a:endParaRPr lang="en-US" altLang="zh-CN" sz="1200"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bwMode="auto">
          <a:xfrm>
            <a:off x="377825" y="252413"/>
            <a:ext cx="7772400" cy="6477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因特网历史</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43363" name="Rectangle 3"/>
          <p:cNvSpPr>
            <a:spLocks noGrp="1"/>
          </p:cNvSpPr>
          <p:nvPr>
            <p:ph type="body" sz="half" idx="4294967295"/>
          </p:nvPr>
        </p:nvSpPr>
        <p:spPr>
          <a:xfrm>
            <a:off x="419100" y="1790700"/>
            <a:ext cx="4470400" cy="44577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marL="287655" lvl="0" indent="-287655" eaLnBrk="1" hangingPunct="1"/>
            <a:r>
              <a:rPr lang="en-US" altLang="zh-CN" dirty="0">
                <a:solidFill>
                  <a:srgbClr val="000099"/>
                </a:solidFill>
                <a:latin typeface="微软雅黑" panose="020B0503020204020204" pitchFamily="34" charset="-122"/>
                <a:ea typeface="微软雅黑" panose="020B0503020204020204" pitchFamily="34" charset="-122"/>
              </a:rPr>
              <a:t>1990 </a:t>
            </a:r>
            <a:r>
              <a:rPr lang="zh-CN" altLang="en-US" dirty="0">
                <a:solidFill>
                  <a:srgbClr val="000099"/>
                </a:solidFill>
                <a:latin typeface="微软雅黑" panose="020B0503020204020204" pitchFamily="34" charset="-122"/>
                <a:ea typeface="微软雅黑" panose="020B0503020204020204" pitchFamily="34" charset="-122"/>
              </a:rPr>
              <a:t>年代初期：</a:t>
            </a:r>
            <a:r>
              <a:rPr lang="en-US" altLang="ja-JP" dirty="0">
                <a:solidFill>
                  <a:srgbClr val="000099"/>
                </a:solidFill>
                <a:latin typeface="微软雅黑" panose="020B0503020204020204" pitchFamily="34" charset="-122"/>
                <a:ea typeface="微软雅黑" panose="020B0503020204020204" pitchFamily="34" charset="-122"/>
              </a:rPr>
              <a:t>:</a:t>
            </a:r>
            <a:r>
              <a:rPr lang="en-US" altLang="ja-JP" dirty="0">
                <a:solidFill>
                  <a:schemeClr val="accent2"/>
                </a:solidFill>
                <a:latin typeface="微软雅黑" panose="020B0503020204020204" pitchFamily="34" charset="-122"/>
                <a:ea typeface="微软雅黑" panose="020B0503020204020204" pitchFamily="34" charset="-122"/>
              </a:rPr>
              <a:t> </a:t>
            </a:r>
            <a:r>
              <a:rPr lang="en-US" altLang="ja-JP" dirty="0">
                <a:latin typeface="微软雅黑" panose="020B0503020204020204" pitchFamily="34" charset="-122"/>
                <a:ea typeface="微软雅黑" panose="020B0503020204020204" pitchFamily="34" charset="-122"/>
              </a:rPr>
              <a:t>ARPAnet </a:t>
            </a:r>
            <a:r>
              <a:rPr lang="zh-CN" altLang="en-US" dirty="0">
                <a:latin typeface="微软雅黑" panose="020B0503020204020204" pitchFamily="34" charset="-122"/>
                <a:ea typeface="微软雅黑" panose="020B0503020204020204" pitchFamily="34" charset="-122"/>
              </a:rPr>
              <a:t>退役</a:t>
            </a:r>
            <a:endParaRPr lang="en-US" altLang="zh-CN" dirty="0">
              <a:latin typeface="微软雅黑" panose="020B0503020204020204" pitchFamily="34" charset="-122"/>
              <a:ea typeface="微软雅黑" panose="020B0503020204020204" pitchFamily="34" charset="-122"/>
            </a:endParaRPr>
          </a:p>
          <a:p>
            <a:pPr marL="287655" lvl="0" indent="-287655" eaLnBrk="1" hangingPunct="1"/>
            <a:r>
              <a:rPr lang="en-US" altLang="zh-CN" dirty="0">
                <a:solidFill>
                  <a:srgbClr val="000099"/>
                </a:solidFill>
                <a:latin typeface="微软雅黑" panose="020B0503020204020204" pitchFamily="34" charset="-122"/>
                <a:ea typeface="微软雅黑" panose="020B0503020204020204" pitchFamily="34" charset="-122"/>
              </a:rPr>
              <a:t>1991:</a:t>
            </a:r>
            <a:r>
              <a:rPr lang="en-US" altLang="zh-CN" dirty="0">
                <a:solidFill>
                  <a:schemeClr val="accent2"/>
                </a:solidFill>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NSF</a:t>
            </a:r>
            <a:r>
              <a:rPr lang="zh-CN" altLang="en-US" dirty="0">
                <a:latin typeface="微软雅黑" panose="020B0503020204020204" pitchFamily="34" charset="-122"/>
                <a:ea typeface="微软雅黑" panose="020B0503020204020204" pitchFamily="34" charset="-122"/>
              </a:rPr>
              <a:t>取消对 </a:t>
            </a:r>
            <a:r>
              <a:rPr lang="en-US" altLang="zh-CN" dirty="0">
                <a:latin typeface="微软雅黑" panose="020B0503020204020204" pitchFamily="34" charset="-122"/>
                <a:ea typeface="微软雅黑" panose="020B0503020204020204" pitchFamily="34" charset="-122"/>
              </a:rPr>
              <a:t>NSFnet </a:t>
            </a:r>
            <a:r>
              <a:rPr lang="zh-CN" altLang="en-US" dirty="0">
                <a:latin typeface="微软雅黑" panose="020B0503020204020204" pitchFamily="34" charset="-122"/>
                <a:ea typeface="微软雅黑" panose="020B0503020204020204" pitchFamily="34" charset="-122"/>
              </a:rPr>
              <a:t>商业使用的限制（</a:t>
            </a:r>
            <a:r>
              <a:rPr lang="en-US" altLang="zh-CN" dirty="0">
                <a:latin typeface="微软雅黑" panose="020B0503020204020204" pitchFamily="34" charset="-122"/>
                <a:ea typeface="微软雅黑" panose="020B0503020204020204" pitchFamily="34" charset="-122"/>
              </a:rPr>
              <a:t>1995 </a:t>
            </a:r>
            <a:r>
              <a:rPr lang="zh-CN" altLang="en-US" dirty="0">
                <a:latin typeface="微软雅黑" panose="020B0503020204020204" pitchFamily="34" charset="-122"/>
                <a:ea typeface="微软雅黑" panose="020B0503020204020204" pitchFamily="34" charset="-122"/>
              </a:rPr>
              <a:t>年退役</a:t>
            </a:r>
            <a:r>
              <a:rPr lang="en-US" altLang="zh-CN" dirty="0">
                <a:latin typeface="微软雅黑" panose="020B0503020204020204" pitchFamily="34" charset="-122"/>
                <a:ea typeface="微软雅黑" panose="020B0503020204020204" pitchFamily="34" charset="-122"/>
              </a:rPr>
              <a:t>)</a:t>
            </a:r>
          </a:p>
          <a:p>
            <a:pPr marL="287655" lvl="0" indent="-287655" eaLnBrk="1" hangingPunct="1"/>
            <a:r>
              <a:rPr lang="en-US" altLang="zh-CN" dirty="0">
                <a:solidFill>
                  <a:srgbClr val="000099"/>
                </a:solidFill>
                <a:latin typeface="微软雅黑" panose="020B0503020204020204" pitchFamily="34" charset="-122"/>
                <a:ea typeface="微软雅黑" panose="020B0503020204020204" pitchFamily="34" charset="-122"/>
              </a:rPr>
              <a:t>1990 </a:t>
            </a:r>
            <a:r>
              <a:rPr lang="zh-CN" altLang="en-US" dirty="0">
                <a:solidFill>
                  <a:srgbClr val="000099"/>
                </a:solidFill>
                <a:latin typeface="微软雅黑" panose="020B0503020204020204" pitchFamily="34" charset="-122"/>
                <a:ea typeface="微软雅黑" panose="020B0503020204020204" pitchFamily="34" charset="-122"/>
              </a:rPr>
              <a:t>年代初期</a:t>
            </a:r>
            <a:r>
              <a:rPr lang="en-US" altLang="zh-CN" dirty="0">
                <a:solidFill>
                  <a:srgbClr val="000099"/>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Web</a:t>
            </a:r>
          </a:p>
          <a:p>
            <a:pPr marL="570230" lvl="1" indent="-225425" eaLnBrk="1" hangingPunct="1"/>
            <a:r>
              <a:rPr lang="zh-CN" altLang="en-US" sz="2400" dirty="0">
                <a:latin typeface="微软雅黑" panose="020B0503020204020204" pitchFamily="34" charset="-122"/>
                <a:ea typeface="微软雅黑" panose="020B0503020204020204" pitchFamily="34" charset="-122"/>
              </a:rPr>
              <a:t>超文本</a:t>
            </a:r>
            <a:r>
              <a:rPr lang="en-US" altLang="zh-CN" sz="2400" dirty="0">
                <a:latin typeface="微软雅黑" panose="020B0503020204020204" pitchFamily="34" charset="-122"/>
                <a:ea typeface="微软雅黑" panose="020B0503020204020204" pitchFamily="34" charset="-122"/>
              </a:rPr>
              <a:t> [Bush 1945, Nelson 1960</a:t>
            </a:r>
            <a:r>
              <a:rPr lang="ja-JP" altLang="en-US" sz="2400" dirty="0">
                <a:latin typeface="微软雅黑" panose="020B0503020204020204" pitchFamily="34" charset="-122"/>
                <a:ea typeface="微软雅黑" panose="020B0503020204020204" pitchFamily="34" charset="-122"/>
              </a:rPr>
              <a:t>’</a:t>
            </a:r>
            <a:r>
              <a:rPr lang="en-US" altLang="ja-JP" sz="2400" dirty="0">
                <a:latin typeface="微软雅黑" panose="020B0503020204020204" pitchFamily="34" charset="-122"/>
                <a:ea typeface="微软雅黑" panose="020B0503020204020204" pitchFamily="34" charset="-122"/>
              </a:rPr>
              <a:t>s]</a:t>
            </a:r>
          </a:p>
          <a:p>
            <a:pPr marL="570230" lvl="1" indent="-225425" eaLnBrk="1" hangingPunct="1"/>
            <a:r>
              <a:rPr lang="en-US" altLang="zh-CN" sz="2400" dirty="0">
                <a:latin typeface="微软雅黑" panose="020B0503020204020204" pitchFamily="34" charset="-122"/>
                <a:ea typeface="微软雅黑" panose="020B0503020204020204" pitchFamily="34" charset="-122"/>
              </a:rPr>
              <a:t>HTML, HTTP: Berners-Lee</a:t>
            </a:r>
          </a:p>
          <a:p>
            <a:pPr marL="570230" lvl="1" indent="-225425" eaLnBrk="1" hangingPunct="1"/>
            <a:r>
              <a:rPr lang="en-US" altLang="zh-CN" sz="2400" dirty="0">
                <a:latin typeface="微软雅黑" panose="020B0503020204020204" pitchFamily="34" charset="-122"/>
                <a:ea typeface="微软雅黑" panose="020B0503020204020204" pitchFamily="34" charset="-122"/>
              </a:rPr>
              <a:t>1994: Mosaic,</a:t>
            </a:r>
            <a:r>
              <a:rPr lang="zh-CN" altLang="en-US" sz="2400" dirty="0">
                <a:latin typeface="微软雅黑" panose="020B0503020204020204" pitchFamily="34" charset="-122"/>
                <a:ea typeface="微软雅黑" panose="020B0503020204020204" pitchFamily="34" charset="-122"/>
              </a:rPr>
              <a:t>后来的</a:t>
            </a:r>
            <a:r>
              <a:rPr lang="en-US" altLang="zh-CN" sz="2400" dirty="0">
                <a:latin typeface="微软雅黑" panose="020B0503020204020204" pitchFamily="34" charset="-122"/>
                <a:ea typeface="微软雅黑" panose="020B0503020204020204" pitchFamily="34" charset="-122"/>
              </a:rPr>
              <a:t> Netscape</a:t>
            </a:r>
          </a:p>
          <a:p>
            <a:pPr marL="570230" lvl="1" indent="-225425" eaLnBrk="1" hangingPunct="1"/>
            <a:r>
              <a:rPr lang="en-US" altLang="zh-CN" sz="2400" dirty="0">
                <a:latin typeface="微软雅黑" panose="020B0503020204020204" pitchFamily="34" charset="-122"/>
                <a:ea typeface="微软雅黑" panose="020B0503020204020204" pitchFamily="34" charset="-122"/>
              </a:rPr>
              <a:t>1990 </a:t>
            </a:r>
            <a:r>
              <a:rPr lang="zh-CN" altLang="en-US" sz="2400" dirty="0">
                <a:latin typeface="微软雅黑" panose="020B0503020204020204" pitchFamily="34" charset="-122"/>
                <a:ea typeface="微软雅黑" panose="020B0503020204020204" pitchFamily="34" charset="-122"/>
              </a:rPr>
              <a:t>年代后期：</a:t>
            </a:r>
            <a:r>
              <a:rPr lang="en-US" altLang="zh-CN" sz="2400" dirty="0">
                <a:latin typeface="微软雅黑" panose="020B0503020204020204" pitchFamily="34" charset="-122"/>
                <a:ea typeface="微软雅黑" panose="020B0503020204020204" pitchFamily="34" charset="-122"/>
              </a:rPr>
              <a:t>Web </a:t>
            </a:r>
            <a:r>
              <a:rPr lang="zh-CN" altLang="en-US" sz="2400" dirty="0">
                <a:latin typeface="微软雅黑" panose="020B0503020204020204" pitchFamily="34" charset="-122"/>
                <a:ea typeface="微软雅黑" panose="020B0503020204020204" pitchFamily="34" charset="-122"/>
              </a:rPr>
              <a:t>的商业化</a:t>
            </a:r>
            <a:endParaRPr lang="en-US" altLang="ja-JP" dirty="0">
              <a:latin typeface="微软雅黑" panose="020B0503020204020204" pitchFamily="34" charset="-122"/>
              <a:ea typeface="微软雅黑" panose="020B0503020204020204" pitchFamily="34" charset="-122"/>
            </a:endParaRPr>
          </a:p>
          <a:p>
            <a:pPr marL="287655" lvl="0" indent="-287655" eaLnBrk="1" hangingPunct="1"/>
            <a:endParaRPr lang="en-US" altLang="zh-CN" dirty="0">
              <a:latin typeface="微软雅黑" panose="020B0503020204020204" pitchFamily="34" charset="-122"/>
              <a:ea typeface="微软雅黑" panose="020B0503020204020204" pitchFamily="34" charset="-122"/>
            </a:endParaRPr>
          </a:p>
          <a:p>
            <a:pPr marL="287655" lvl="0" indent="-287655" eaLnBrk="1" hangingPunct="1"/>
            <a:endParaRPr lang="en-US" altLang="zh-CN" dirty="0">
              <a:latin typeface="微软雅黑" panose="020B0503020204020204" pitchFamily="34" charset="-122"/>
              <a:ea typeface="微软雅黑" panose="020B0503020204020204" pitchFamily="34" charset="-122"/>
            </a:endParaRPr>
          </a:p>
        </p:txBody>
      </p:sp>
      <p:sp>
        <p:nvSpPr>
          <p:cNvPr id="143364" name="Rectangle 4"/>
          <p:cNvSpPr>
            <a:spLocks noGrp="1"/>
          </p:cNvSpPr>
          <p:nvPr>
            <p:ph type="body" sz="half" idx="4294967295"/>
          </p:nvPr>
        </p:nvSpPr>
        <p:spPr>
          <a:xfrm>
            <a:off x="4889500" y="1800225"/>
            <a:ext cx="3965575" cy="4448175"/>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en-US" altLang="zh-CN" dirty="0">
                <a:solidFill>
                  <a:srgbClr val="000099"/>
                </a:solidFill>
                <a:latin typeface="微软雅黑" panose="020B0503020204020204" pitchFamily="34" charset="-122"/>
                <a:ea typeface="微软雅黑" panose="020B0503020204020204" pitchFamily="34" charset="-122"/>
              </a:rPr>
              <a:t>1990 </a:t>
            </a:r>
            <a:r>
              <a:rPr lang="zh-CN" altLang="en-US" dirty="0">
                <a:solidFill>
                  <a:srgbClr val="000099"/>
                </a:solidFill>
                <a:latin typeface="微软雅黑" panose="020B0503020204020204" pitchFamily="34" charset="-122"/>
                <a:ea typeface="微软雅黑" panose="020B0503020204020204" pitchFamily="34" charset="-122"/>
              </a:rPr>
              <a:t>年代后期 </a:t>
            </a:r>
            <a:r>
              <a:rPr lang="en-US" altLang="zh-CN" dirty="0">
                <a:solidFill>
                  <a:srgbClr val="000099"/>
                </a:solidFill>
                <a:latin typeface="微软雅黑" panose="020B0503020204020204" pitchFamily="34" charset="-122"/>
                <a:ea typeface="微软雅黑" panose="020B0503020204020204" pitchFamily="34" charset="-122"/>
              </a:rPr>
              <a:t>– 2000 </a:t>
            </a:r>
            <a:r>
              <a:rPr lang="zh-CN" altLang="en-US" dirty="0">
                <a:solidFill>
                  <a:srgbClr val="000099"/>
                </a:solidFill>
                <a:latin typeface="微软雅黑" panose="020B0503020204020204" pitchFamily="34" charset="-122"/>
                <a:ea typeface="微软雅黑" panose="020B0503020204020204" pitchFamily="34" charset="-122"/>
              </a:rPr>
              <a:t>年代</a:t>
            </a:r>
            <a:r>
              <a:rPr lang="en-US" altLang="ja-JP" dirty="0">
                <a:solidFill>
                  <a:srgbClr val="000099"/>
                </a:solidFill>
                <a:latin typeface="微软雅黑" panose="020B0503020204020204" pitchFamily="34" charset="-122"/>
                <a:ea typeface="微软雅黑" panose="020B0503020204020204" pitchFamily="34" charset="-122"/>
              </a:rPr>
              <a:t>:</a:t>
            </a:r>
          </a:p>
          <a:p>
            <a:pPr lvl="0" eaLnBrk="1" hangingPunct="1"/>
            <a:r>
              <a:rPr lang="zh-CN" altLang="en-US" dirty="0">
                <a:latin typeface="微软雅黑" panose="020B0503020204020204" pitchFamily="34" charset="-122"/>
                <a:ea typeface="微软雅黑" panose="020B0503020204020204" pitchFamily="34" charset="-122"/>
              </a:rPr>
              <a:t>更多受欢迎的应用：即时通讯、</a:t>
            </a:r>
            <a:r>
              <a:rPr lang="en-US" altLang="zh-CN" dirty="0">
                <a:latin typeface="微软雅黑" panose="020B0503020204020204" pitchFamily="34" charset="-122"/>
                <a:ea typeface="微软雅黑" panose="020B0503020204020204" pitchFamily="34" charset="-122"/>
              </a:rPr>
              <a:t>P2P </a:t>
            </a:r>
            <a:r>
              <a:rPr lang="zh-CN" altLang="en-US" dirty="0">
                <a:latin typeface="微软雅黑" panose="020B0503020204020204" pitchFamily="34" charset="-122"/>
                <a:ea typeface="微软雅黑" panose="020B0503020204020204" pitchFamily="34" charset="-122"/>
              </a:rPr>
              <a:t>文件共享</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网络安全至上</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估计</a:t>
            </a:r>
            <a:r>
              <a:rPr lang="en-US" altLang="zh-CN" dirty="0">
                <a:latin typeface="微软雅黑" panose="020B0503020204020204" pitchFamily="34" charset="-122"/>
                <a:ea typeface="微软雅黑" panose="020B0503020204020204" pitchFamily="34" charset="-122"/>
              </a:rPr>
              <a:t>5000</a:t>
            </a:r>
            <a:r>
              <a:rPr lang="zh-CN" altLang="en-US" dirty="0">
                <a:latin typeface="微软雅黑" panose="020B0503020204020204" pitchFamily="34" charset="-122"/>
                <a:ea typeface="微软雅黑" panose="020B0503020204020204" pitchFamily="34" charset="-122"/>
              </a:rPr>
              <a:t>万主机，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用户</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以 </a:t>
            </a:r>
            <a:r>
              <a:rPr lang="en-US" altLang="zh-CN" dirty="0">
                <a:latin typeface="微软雅黑" panose="020B0503020204020204" pitchFamily="34" charset="-122"/>
                <a:ea typeface="微软雅黑" panose="020B0503020204020204" pitchFamily="34" charset="-122"/>
              </a:rPr>
              <a:t>Gbps</a:t>
            </a:r>
            <a:r>
              <a:rPr lang="zh-CN" altLang="en-US" dirty="0">
                <a:latin typeface="微软雅黑" panose="020B0503020204020204" pitchFamily="34" charset="-122"/>
                <a:ea typeface="微软雅黑" panose="020B0503020204020204" pitchFamily="34" charset="-122"/>
              </a:rPr>
              <a:t>级速度运行的主干链路</a:t>
            </a:r>
            <a:endParaRPr lang="en-US" altLang="zh-CN" dirty="0">
              <a:latin typeface="微软雅黑" panose="020B0503020204020204" pitchFamily="34" charset="-122"/>
              <a:ea typeface="微软雅黑" panose="020B0503020204020204" pitchFamily="34" charset="-122"/>
            </a:endParaRPr>
          </a:p>
          <a:p>
            <a:pPr lvl="0" eaLnBrk="1" hangingPunct="1"/>
            <a:endParaRPr lang="en-US" altLang="zh-CN" sz="2000" dirty="0">
              <a:latin typeface="微软雅黑" panose="020B0503020204020204" pitchFamily="34" charset="-122"/>
              <a:ea typeface="微软雅黑" panose="020B0503020204020204" pitchFamily="34" charset="-122"/>
            </a:endParaRPr>
          </a:p>
        </p:txBody>
      </p:sp>
      <p:sp>
        <p:nvSpPr>
          <p:cNvPr id="143365" name="Rectangle 5"/>
          <p:cNvSpPr/>
          <p:nvPr/>
        </p:nvSpPr>
        <p:spPr>
          <a:xfrm>
            <a:off x="523875" y="1028700"/>
            <a:ext cx="7962900" cy="647700"/>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i="1" dirty="0">
                <a:solidFill>
                  <a:srgbClr val="CC0000"/>
                </a:solidFill>
                <a:latin typeface="微软雅黑" panose="020B0503020204020204" pitchFamily="34" charset="-122"/>
                <a:ea typeface="微软雅黑" panose="020B0503020204020204" pitchFamily="34" charset="-122"/>
              </a:rPr>
              <a:t>1990, 2000</a:t>
            </a:r>
            <a:r>
              <a:rPr lang="ja-JP" altLang="en-US" i="1" dirty="0">
                <a:solidFill>
                  <a:srgbClr val="CC0000"/>
                </a:solidFill>
                <a:latin typeface="微软雅黑" panose="020B0503020204020204" pitchFamily="34" charset="-122"/>
                <a:ea typeface="微软雅黑" panose="020B0503020204020204" pitchFamily="34" charset="-122"/>
              </a:rPr>
              <a:t>’</a:t>
            </a:r>
            <a:r>
              <a:rPr lang="en-US" altLang="ja-JP" i="1" dirty="0">
                <a:solidFill>
                  <a:srgbClr val="CC0000"/>
                </a:solidFill>
                <a:latin typeface="微软雅黑" panose="020B0503020204020204" pitchFamily="34" charset="-122"/>
                <a:ea typeface="微软雅黑" panose="020B0503020204020204" pitchFamily="34" charset="-122"/>
              </a:rPr>
              <a:t>s: </a:t>
            </a:r>
            <a:r>
              <a:rPr lang="zh-CN" altLang="en-US" i="1" dirty="0">
                <a:solidFill>
                  <a:srgbClr val="CC0000"/>
                </a:solidFill>
                <a:latin typeface="微软雅黑" panose="020B0503020204020204" pitchFamily="34" charset="-122"/>
                <a:ea typeface="微软雅黑" panose="020B0503020204020204" pitchFamily="34" charset="-122"/>
              </a:rPr>
              <a:t>商业化、万维网、新应用 </a:t>
            </a:r>
            <a:endParaRPr lang="en-US" altLang="zh-CN" u="sng" dirty="0">
              <a:solidFill>
                <a:srgbClr val="CC0000"/>
              </a:solidFill>
              <a:latin typeface="微软雅黑" panose="020B0503020204020204" pitchFamily="34" charset="-122"/>
              <a:ea typeface="微软雅黑" panose="020B0503020204020204" pitchFamily="34" charset="-122"/>
            </a:endParaRPr>
          </a:p>
        </p:txBody>
      </p:sp>
      <p:pic>
        <p:nvPicPr>
          <p:cNvPr id="143366" name="Picture 11" descr="underline_base"/>
          <p:cNvPicPr/>
          <p:nvPr/>
        </p:nvPicPr>
        <p:blipFill>
          <a:blip r:embed="rId3"/>
          <a:stretch>
            <a:fillRect/>
          </a:stretch>
        </p:blipFill>
        <p:spPr>
          <a:xfrm>
            <a:off x="417513" y="785813"/>
            <a:ext cx="3656012" cy="173037"/>
          </a:xfrm>
          <a:prstGeom prst="rect">
            <a:avLst/>
          </a:prstGeom>
          <a:noFill/>
          <a:ln w="9525">
            <a:noFill/>
          </a:ln>
        </p:spPr>
      </p:pic>
      <p:sp>
        <p:nvSpPr>
          <p:cNvPr id="143367"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73</a:t>
            </a:fld>
            <a:endParaRPr lang="en-US" altLang="zh-CN" sz="1200" dirty="0">
              <a:latin typeface="微软雅黑" panose="020B0503020204020204" pitchFamily="34" charset="-122"/>
              <a:ea typeface="微软雅黑" panose="020B0503020204020204" pitchFamily="34" charset="-122"/>
            </a:endParaRPr>
          </a:p>
        </p:txBody>
      </p:sp>
      <p:sp>
        <p:nvSpPr>
          <p:cNvPr id="9" name="Rectangle 2"/>
          <p:cNvSpPr txBox="1">
            <a:spLocks noChangeArrowheads="1"/>
          </p:cNvSpPr>
          <p:nvPr/>
        </p:nvSpPr>
        <p:spPr bwMode="auto">
          <a:xfrm>
            <a:off x="377825" y="252413"/>
            <a:ext cx="7772400" cy="6477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因特网历史</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45411" name="Rectangle 3"/>
          <p:cNvSpPr>
            <a:spLocks noGrp="1"/>
          </p:cNvSpPr>
          <p:nvPr>
            <p:ph type="body" sz="half" idx="4294967295"/>
          </p:nvPr>
        </p:nvSpPr>
        <p:spPr>
          <a:xfrm>
            <a:off x="492125" y="1209675"/>
            <a:ext cx="7502525" cy="44577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en-US" altLang="zh-CN" sz="2800" i="1" dirty="0">
                <a:solidFill>
                  <a:srgbClr val="C00000"/>
                </a:solidFill>
                <a:latin typeface="微软雅黑" panose="020B0503020204020204" pitchFamily="34" charset="-122"/>
                <a:ea typeface="微软雅黑" panose="020B0503020204020204" pitchFamily="34" charset="-122"/>
              </a:rPr>
              <a:t>2005-</a:t>
            </a:r>
            <a:r>
              <a:rPr lang="zh-CN" altLang="en-US" sz="2800" i="1" dirty="0">
                <a:solidFill>
                  <a:srgbClr val="C00000"/>
                </a:solidFill>
                <a:latin typeface="微软雅黑" panose="020B0503020204020204" pitchFamily="34" charset="-122"/>
                <a:ea typeface="微软雅黑" panose="020B0503020204020204" pitchFamily="34" charset="-122"/>
              </a:rPr>
              <a:t>今</a:t>
            </a:r>
            <a:endParaRPr lang="en-US" altLang="zh-CN" sz="2800" i="1" dirty="0">
              <a:solidFill>
                <a:srgbClr val="C00000"/>
              </a:solidFill>
              <a:latin typeface="微软雅黑" panose="020B0503020204020204" pitchFamily="34" charset="-122"/>
              <a:ea typeface="微软雅黑" panose="020B0503020204020204" pitchFamily="34" charset="-122"/>
            </a:endParaRPr>
          </a:p>
          <a:p>
            <a:pPr lvl="0" eaLnBrk="1" hangingPunct="1"/>
            <a:r>
              <a:rPr lang="en-US" altLang="zh-CN" dirty="0">
                <a:latin typeface="微软雅黑" panose="020B0503020204020204" pitchFamily="34" charset="-122"/>
                <a:ea typeface="微软雅黑" panose="020B0503020204020204" pitchFamily="34" charset="-122"/>
              </a:rPr>
              <a:t>~5B </a:t>
            </a:r>
            <a:r>
              <a:rPr lang="zh-CN" altLang="en-US" dirty="0">
                <a:latin typeface="微软雅黑" panose="020B0503020204020204" pitchFamily="34" charset="-122"/>
                <a:ea typeface="微软雅黑" panose="020B0503020204020204" pitchFamily="34" charset="-122"/>
              </a:rPr>
              <a:t>连接到互联网的设备</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2016 </a:t>
            </a:r>
            <a:r>
              <a:rPr lang="zh-CN" altLang="en-US" sz="1800" dirty="0">
                <a:latin typeface="微软雅黑" panose="020B0503020204020204" pitchFamily="34" charset="-122"/>
                <a:ea typeface="微软雅黑" panose="020B0503020204020204" pitchFamily="34" charset="-122"/>
              </a:rPr>
              <a:t>年）</a:t>
            </a:r>
            <a:endParaRPr lang="en-US" altLang="zh-CN" sz="1400" dirty="0">
              <a:latin typeface="微软雅黑" panose="020B0503020204020204" pitchFamily="34" charset="-122"/>
              <a:ea typeface="微软雅黑" panose="020B0503020204020204" pitchFamily="34" charset="-122"/>
            </a:endParaRPr>
          </a:p>
          <a:p>
            <a:pPr marL="682625" lvl="1" indent="-225425" eaLnBrk="1" hangingPunct="1"/>
            <a:r>
              <a:rPr lang="zh-CN" altLang="en-US" dirty="0">
                <a:latin typeface="微软雅黑" panose="020B0503020204020204" pitchFamily="34" charset="-122"/>
                <a:ea typeface="微软雅黑" panose="020B0503020204020204" pitchFamily="34" charset="-122"/>
              </a:rPr>
              <a:t>智能手机和平板电脑</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积极部署宽带接入</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越来越普遍的高速无线接入</a:t>
            </a:r>
            <a:endParaRPr lang="en-US" altLang="zh-CN"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在线社交网络的出现：</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en-US" altLang="zh-CN" dirty="0">
                <a:latin typeface="微软雅黑" panose="020B0503020204020204" pitchFamily="34" charset="-122"/>
                <a:ea typeface="微软雅黑" panose="020B0503020204020204" pitchFamily="34" charset="-122"/>
              </a:rPr>
              <a:t>Facebook: ~</a:t>
            </a:r>
            <a:r>
              <a:rPr lang="zh-CN" altLang="en-US" dirty="0">
                <a:latin typeface="微软雅黑" panose="020B0503020204020204" pitchFamily="34" charset="-122"/>
                <a:ea typeface="微软雅黑" panose="020B0503020204020204" pitchFamily="34" charset="-122"/>
              </a:rPr>
              <a:t>十亿用户</a:t>
            </a:r>
            <a:endParaRPr lang="en-US" altLang="zh-CN" sz="2400"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服务提供商（谷歌、微软）创建自己的网络</a:t>
            </a:r>
            <a:endParaRPr lang="en-US" altLang="zh-CN" dirty="0">
              <a:latin typeface="微软雅黑" panose="020B0503020204020204" pitchFamily="34" charset="-122"/>
              <a:ea typeface="微软雅黑" panose="020B0503020204020204" pitchFamily="34" charset="-122"/>
            </a:endParaRPr>
          </a:p>
          <a:p>
            <a:pPr marL="682625" lvl="1" indent="-225425" eaLnBrk="1" hangingPunct="1"/>
            <a:r>
              <a:rPr lang="zh-CN" altLang="en-US" sz="2400" dirty="0">
                <a:latin typeface="微软雅黑" panose="020B0503020204020204" pitchFamily="34" charset="-122"/>
                <a:ea typeface="微软雅黑" panose="020B0503020204020204" pitchFamily="34" charset="-122"/>
              </a:rPr>
              <a:t>绕过</a:t>
            </a:r>
            <a:r>
              <a:rPr lang="en-US" altLang="zh-CN" sz="2400" dirty="0">
                <a:latin typeface="微软雅黑" panose="020B0503020204020204" pitchFamily="34" charset="-122"/>
                <a:ea typeface="微软雅黑" panose="020B0503020204020204" pitchFamily="34" charset="-122"/>
              </a:rPr>
              <a:t>ISP</a:t>
            </a:r>
            <a:r>
              <a:rPr lang="zh-CN" altLang="en-US" sz="2400" dirty="0">
                <a:latin typeface="微软雅黑" panose="020B0503020204020204" pitchFamily="34" charset="-122"/>
                <a:ea typeface="微软雅黑" panose="020B0503020204020204" pitchFamily="34" charset="-122"/>
              </a:rPr>
              <a:t>，提供对搜索、视频内容、电子邮件等的“即时”访问</a:t>
            </a:r>
            <a:r>
              <a:rPr lang="en-US" altLang="ja-JP" sz="2400" dirty="0">
                <a:latin typeface="微软雅黑" panose="020B0503020204020204" pitchFamily="34" charset="-122"/>
                <a:ea typeface="微软雅黑" panose="020B0503020204020204" pitchFamily="34" charset="-122"/>
              </a:rPr>
              <a:t>.</a:t>
            </a:r>
          </a:p>
          <a:p>
            <a:pPr lvl="0" eaLnBrk="1" hangingPunct="1"/>
            <a:r>
              <a:rPr lang="zh-CN" altLang="en-US" dirty="0">
                <a:latin typeface="微软雅黑" panose="020B0503020204020204" pitchFamily="34" charset="-122"/>
                <a:ea typeface="微软雅黑" panose="020B0503020204020204" pitchFamily="34" charset="-122"/>
              </a:rPr>
              <a:t>电子商务、大学、企业在“云”中运行其服务（例如，</a:t>
            </a:r>
            <a:r>
              <a:rPr lang="en-US" altLang="zh-CN" dirty="0">
                <a:latin typeface="微软雅黑" panose="020B0503020204020204" pitchFamily="34" charset="-122"/>
                <a:ea typeface="微软雅黑" panose="020B0503020204020204" pitchFamily="34" charset="-122"/>
              </a:rPr>
              <a:t>Amazon EC2</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45412" name="Picture 9" descr="underline_base"/>
          <p:cNvPicPr/>
          <p:nvPr/>
        </p:nvPicPr>
        <p:blipFill>
          <a:blip r:embed="rId3"/>
          <a:stretch>
            <a:fillRect/>
          </a:stretch>
        </p:blipFill>
        <p:spPr>
          <a:xfrm>
            <a:off x="417513" y="771525"/>
            <a:ext cx="3656012" cy="173038"/>
          </a:xfrm>
          <a:prstGeom prst="rect">
            <a:avLst/>
          </a:prstGeom>
          <a:noFill/>
          <a:ln w="9525">
            <a:noFill/>
          </a:ln>
        </p:spPr>
      </p:pic>
      <p:sp>
        <p:nvSpPr>
          <p:cNvPr id="14541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74</a:t>
            </a:fld>
            <a:endParaRPr lang="en-US" altLang="zh-CN" sz="1200" dirty="0">
              <a:latin typeface="微软雅黑" panose="020B0503020204020204" pitchFamily="34" charset="-122"/>
              <a:ea typeface="微软雅黑" panose="020B0503020204020204" pitchFamily="34" charset="-122"/>
            </a:endParaRPr>
          </a:p>
        </p:txBody>
      </p:sp>
      <p:sp>
        <p:nvSpPr>
          <p:cNvPr id="7" name="Rectangle 2"/>
          <p:cNvSpPr txBox="1">
            <a:spLocks noChangeArrowheads="1"/>
          </p:cNvSpPr>
          <p:nvPr/>
        </p:nvSpPr>
        <p:spPr bwMode="auto">
          <a:xfrm>
            <a:off x="377825" y="252413"/>
            <a:ext cx="7772400" cy="64770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因特网历史</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147459" name="Picture 9" descr="underline_base"/>
          <p:cNvPicPr/>
          <p:nvPr/>
        </p:nvPicPr>
        <p:blipFill>
          <a:blip r:embed="rId3"/>
          <a:stretch>
            <a:fillRect/>
          </a:stretch>
        </p:blipFill>
        <p:spPr>
          <a:xfrm>
            <a:off x="404813" y="836613"/>
            <a:ext cx="5484812" cy="173037"/>
          </a:xfrm>
          <a:prstGeom prst="rect">
            <a:avLst/>
          </a:prstGeom>
          <a:noFill/>
          <a:ln w="9525">
            <a:noFill/>
          </a:ln>
        </p:spPr>
      </p:pic>
      <p:sp>
        <p:nvSpPr>
          <p:cNvPr id="147460" name="Rectangle 2"/>
          <p:cNvSpPr>
            <a:spLocks noGrp="1"/>
          </p:cNvSpPr>
          <p:nvPr>
            <p:ph type="title" idx="4294967295"/>
          </p:nvPr>
        </p:nvSpPr>
        <p:spPr>
          <a:xfrm>
            <a:off x="350838" y="160338"/>
            <a:ext cx="7772400" cy="903287"/>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第</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章</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总结</a:t>
            </a:r>
            <a:endParaRPr lang="en-US" altLang="zh-CN" dirty="0">
              <a:latin typeface="微软雅黑" panose="020B0503020204020204" pitchFamily="34" charset="-122"/>
              <a:ea typeface="微软雅黑" panose="020B0503020204020204" pitchFamily="34" charset="-122"/>
            </a:endParaRPr>
          </a:p>
        </p:txBody>
      </p:sp>
      <p:sp>
        <p:nvSpPr>
          <p:cNvPr id="147461" name="Rectangle 3"/>
          <p:cNvSpPr>
            <a:spLocks noGrp="1"/>
          </p:cNvSpPr>
          <p:nvPr>
            <p:ph type="body" sz="half" idx="4294967295"/>
          </p:nvPr>
        </p:nvSpPr>
        <p:spPr>
          <a:xfrm>
            <a:off x="522288" y="1443038"/>
            <a:ext cx="3935412" cy="5189537"/>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lnSpc>
                <a:spcPct val="90000"/>
              </a:lnSpc>
              <a:buNone/>
            </a:pPr>
            <a:r>
              <a:rPr lang="zh-CN" altLang="en-US" sz="2800" i="1" dirty="0">
                <a:solidFill>
                  <a:srgbClr val="CC0000"/>
                </a:solidFill>
                <a:latin typeface="微软雅黑" panose="020B0503020204020204" pitchFamily="34" charset="-122"/>
                <a:ea typeface="微软雅黑" panose="020B0503020204020204" pitchFamily="34" charset="-122"/>
              </a:rPr>
              <a:t>覆盖了“一吨”的内容！</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因特网概览</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什么是协议？</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网络边缘、核心、接入网</a:t>
            </a:r>
          </a:p>
          <a:p>
            <a:pPr marL="682625" lvl="1" indent="-225425" eaLnBrk="1" hangingPunct="1">
              <a:lnSpc>
                <a:spcPct val="80000"/>
              </a:lnSpc>
            </a:pPr>
            <a:r>
              <a:rPr lang="zh-CN" altLang="en-US" sz="2400" dirty="0">
                <a:latin typeface="微软雅黑" panose="020B0503020204020204" pitchFamily="34" charset="-122"/>
                <a:ea typeface="微软雅黑" panose="020B0503020204020204" pitchFamily="34" charset="-122"/>
              </a:rPr>
              <a:t>分组交换与电路交换</a:t>
            </a:r>
          </a:p>
          <a:p>
            <a:pPr marL="682625" lvl="1" indent="-225425" eaLnBrk="1" hangingPunct="1">
              <a:lnSpc>
                <a:spcPct val="80000"/>
              </a:lnSpc>
            </a:pPr>
            <a:r>
              <a:rPr lang="zh-CN" altLang="en-US" sz="2400" dirty="0">
                <a:latin typeface="微软雅黑" panose="020B0503020204020204" pitchFamily="34" charset="-122"/>
                <a:ea typeface="微软雅黑" panose="020B0503020204020204" pitchFamily="34" charset="-122"/>
              </a:rPr>
              <a:t>因特网结构</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性能：损失、延迟、吞吐量</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分层，服务模型</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安全</a:t>
            </a:r>
          </a:p>
          <a:p>
            <a:pPr lvl="0" eaLnBrk="1" hangingPunct="1">
              <a:lnSpc>
                <a:spcPct val="80000"/>
              </a:lnSpc>
            </a:pPr>
            <a:r>
              <a:rPr lang="zh-CN" altLang="en-US" dirty="0">
                <a:latin typeface="微软雅黑" panose="020B0503020204020204" pitchFamily="34" charset="-122"/>
                <a:ea typeface="微软雅黑" panose="020B0503020204020204" pitchFamily="34" charset="-122"/>
              </a:rPr>
              <a:t>历史 </a:t>
            </a:r>
            <a:endParaRPr lang="en-US" altLang="zh-CN" dirty="0">
              <a:latin typeface="微软雅黑" panose="020B0503020204020204" pitchFamily="34" charset="-122"/>
              <a:ea typeface="微软雅黑" panose="020B0503020204020204" pitchFamily="34" charset="-122"/>
            </a:endParaRPr>
          </a:p>
          <a:p>
            <a:pPr lvl="0" eaLnBrk="1" hangingPunct="1">
              <a:lnSpc>
                <a:spcPct val="80000"/>
              </a:lnSpc>
            </a:pPr>
            <a:endParaRPr lang="en-US" altLang="zh-CN" dirty="0">
              <a:latin typeface="微软雅黑" panose="020B0503020204020204" pitchFamily="34" charset="-122"/>
              <a:ea typeface="微软雅黑" panose="020B0503020204020204" pitchFamily="34" charset="-122"/>
            </a:endParaRPr>
          </a:p>
        </p:txBody>
      </p:sp>
      <p:sp>
        <p:nvSpPr>
          <p:cNvPr id="147462" name="Rectangle 4"/>
          <p:cNvSpPr>
            <a:spLocks noGrp="1"/>
          </p:cNvSpPr>
          <p:nvPr>
            <p:ph type="body" sz="half" idx="4294967295"/>
          </p:nvPr>
        </p:nvSpPr>
        <p:spPr>
          <a:xfrm>
            <a:off x="5146675" y="1428750"/>
            <a:ext cx="3724275"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lnSpc>
                <a:spcPct val="90000"/>
              </a:lnSpc>
              <a:buNone/>
            </a:pPr>
            <a:r>
              <a:rPr lang="zh-CN" altLang="en-US" sz="2800" i="1" dirty="0">
                <a:solidFill>
                  <a:srgbClr val="CC0000"/>
                </a:solidFill>
                <a:latin typeface="微软雅黑" panose="020B0503020204020204" pitchFamily="34" charset="-122"/>
                <a:ea typeface="微软雅黑" panose="020B0503020204020204" pitchFamily="34" charset="-122"/>
              </a:rPr>
              <a:t>你现在拥有</a:t>
            </a:r>
            <a:r>
              <a:rPr lang="en-US" altLang="zh-CN" sz="2800" i="1" dirty="0">
                <a:solidFill>
                  <a:srgbClr val="CC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p>
          <a:p>
            <a:pPr lvl="0" eaLnBrk="1" hangingPunct="1">
              <a:lnSpc>
                <a:spcPct val="90000"/>
              </a:lnSpc>
            </a:pPr>
            <a:r>
              <a:rPr lang="zh-CN" altLang="en-US" dirty="0">
                <a:latin typeface="微软雅黑" panose="020B0503020204020204" pitchFamily="34" charset="-122"/>
                <a:ea typeface="微软雅黑" panose="020B0503020204020204" pitchFamily="34" charset="-122"/>
              </a:rPr>
              <a:t>对网络的背景、概览和“感觉”</a:t>
            </a:r>
            <a:endParaRPr lang="en-US" altLang="zh-CN" dirty="0">
              <a:latin typeface="微软雅黑" panose="020B0503020204020204" pitchFamily="34" charset="-122"/>
              <a:ea typeface="微软雅黑" panose="020B0503020204020204" pitchFamily="34" charset="-122"/>
            </a:endParaRPr>
          </a:p>
          <a:p>
            <a:pPr lvl="0" eaLnBrk="1" hangingPunct="1">
              <a:lnSpc>
                <a:spcPct val="90000"/>
              </a:lnSpc>
            </a:pPr>
            <a:r>
              <a:rPr lang="zh-CN" altLang="en-US" dirty="0">
                <a:latin typeface="微软雅黑" panose="020B0503020204020204" pitchFamily="34" charset="-122"/>
                <a:ea typeface="微软雅黑" panose="020B0503020204020204" pitchFamily="34" charset="-122"/>
              </a:rPr>
              <a:t>接下来将更深入，细节！</a:t>
            </a:r>
            <a:endParaRPr lang="en-US" altLang="zh-CN" dirty="0">
              <a:latin typeface="微软雅黑" panose="020B0503020204020204" pitchFamily="34" charset="-122"/>
              <a:ea typeface="微软雅黑" panose="020B0503020204020204" pitchFamily="34" charset="-122"/>
            </a:endParaRPr>
          </a:p>
        </p:txBody>
      </p:sp>
      <p:sp>
        <p:nvSpPr>
          <p:cNvPr id="147463"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75</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1"/>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149507" name="Slide Number Placeholder 2"/>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solidFill>
                  <a:srgbClr val="000000"/>
                </a:solidFill>
                <a:latin typeface="微软雅黑" panose="020B0503020204020204" pitchFamily="34" charset="-122"/>
                <a:ea typeface="微软雅黑" panose="020B0503020204020204" pitchFamily="34" charset="-122"/>
              </a:rPr>
              <a:t>1-</a:t>
            </a:r>
            <a:fld id="{9A0DB2DC-4C9A-4742-B13C-FB6460FD3503}" type="slidenum">
              <a:rPr lang="en-US" altLang="zh-CN" sz="1200" dirty="0">
                <a:solidFill>
                  <a:srgbClr val="000000"/>
                </a:solidFill>
                <a:latin typeface="微软雅黑" panose="020B0503020204020204" pitchFamily="34" charset="-122"/>
                <a:ea typeface="微软雅黑" panose="020B0503020204020204" pitchFamily="34" charset="-122"/>
              </a:rPr>
              <a:t>76</a:t>
            </a:fld>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49508" name="Rectangle 3"/>
          <p:cNvSpPr/>
          <p:nvPr/>
        </p:nvSpPr>
        <p:spPr>
          <a:xfrm>
            <a:off x="2149475" y="1477963"/>
            <a:ext cx="4487863" cy="1724025"/>
          </a:xfrm>
          <a:prstGeom prst="rect">
            <a:avLst/>
          </a:prstGeom>
          <a:noFill/>
          <a:ln w="9525">
            <a:noFill/>
          </a:ln>
        </p:spPr>
        <p:txBody>
          <a:bodyPr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spcBef>
                <a:spcPct val="0"/>
              </a:spcBef>
              <a:buClrTx/>
              <a:buSzTx/>
              <a:buFontTx/>
              <a:buNone/>
            </a:pPr>
            <a:r>
              <a:rPr lang="zh-CN" altLang="en-US" sz="4400" dirty="0">
                <a:solidFill>
                  <a:srgbClr val="000099"/>
                </a:solidFill>
                <a:latin typeface="微软雅黑" panose="020B0503020204020204" pitchFamily="34" charset="-122"/>
                <a:ea typeface="微软雅黑" panose="020B0503020204020204" pitchFamily="34" charset="-122"/>
              </a:rPr>
              <a:t>第</a:t>
            </a:r>
            <a:r>
              <a:rPr lang="en-US" altLang="zh-CN" sz="4400" dirty="0">
                <a:solidFill>
                  <a:srgbClr val="000099"/>
                </a:solidFill>
                <a:latin typeface="微软雅黑" panose="020B0503020204020204" pitchFamily="34" charset="-122"/>
                <a:ea typeface="微软雅黑" panose="020B0503020204020204" pitchFamily="34" charset="-122"/>
              </a:rPr>
              <a:t>1</a:t>
            </a:r>
            <a:r>
              <a:rPr lang="zh-CN" altLang="en-US" sz="4400" dirty="0">
                <a:solidFill>
                  <a:srgbClr val="000099"/>
                </a:solidFill>
                <a:latin typeface="微软雅黑" panose="020B0503020204020204" pitchFamily="34" charset="-122"/>
                <a:ea typeface="微软雅黑" panose="020B0503020204020204" pitchFamily="34" charset="-122"/>
              </a:rPr>
              <a:t>章增添的幻灯片</a:t>
            </a:r>
            <a:endParaRPr lang="en-US" altLang="zh-CN" sz="4400"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270000"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1" fmla="*/ 26187 w 458265"/>
                <a:gd name="connsiteY0-2" fmla="*/ 4203185 h 4216279"/>
                <a:gd name="connsiteX1-3" fmla="*/ 445171 w 458265"/>
                <a:gd name="connsiteY1-4" fmla="*/ 3430637 h 4216279"/>
                <a:gd name="connsiteX2-5" fmla="*/ 458265 w 458265"/>
                <a:gd name="connsiteY2-6" fmla="*/ 0 h 4216279"/>
                <a:gd name="connsiteX3-7" fmla="*/ 0 w 458265"/>
                <a:gd name="connsiteY3-8" fmla="*/ 4216279 h 4216279"/>
                <a:gd name="connsiteX0-9" fmla="*/ 0 w 432078"/>
                <a:gd name="connsiteY0-10" fmla="*/ 4203185 h 4203185"/>
                <a:gd name="connsiteX1-11" fmla="*/ 418984 w 432078"/>
                <a:gd name="connsiteY1-12" fmla="*/ 3430637 h 4203185"/>
                <a:gd name="connsiteX2-13" fmla="*/ 432078 w 432078"/>
                <a:gd name="connsiteY2-14" fmla="*/ 0 h 4203185"/>
                <a:gd name="connsiteX3-15" fmla="*/ 13093 w 432078"/>
                <a:gd name="connsiteY3-16" fmla="*/ 4203185 h 4203185"/>
                <a:gd name="connsiteX0-17" fmla="*/ 0 w 432078"/>
                <a:gd name="connsiteY0-18" fmla="*/ 4203185 h 4203185"/>
                <a:gd name="connsiteX1-19" fmla="*/ 418984 w 432078"/>
                <a:gd name="connsiteY1-20" fmla="*/ 3430637 h 4203185"/>
                <a:gd name="connsiteX2-21" fmla="*/ 432078 w 432078"/>
                <a:gd name="connsiteY2-22" fmla="*/ 0 h 4203185"/>
                <a:gd name="connsiteX3-23" fmla="*/ 13093 w 432078"/>
                <a:gd name="connsiteY3-24" fmla="*/ 4203185 h 4203185"/>
                <a:gd name="connsiteX4" fmla="*/ 0 w 432078"/>
                <a:gd name="connsiteY4" fmla="*/ 4203185 h 4203185"/>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S PGothic" panose="020B0600070205080204" pitchFamily="34" charset="-128"/>
              </a:endParaRPr>
            </a:p>
          </p:txBody>
        </p:sp>
      </p:grpSp>
      <p:pic>
        <p:nvPicPr>
          <p:cNvPr id="151555" name="Picture 12" descr="segment.png"/>
          <p:cNvPicPr>
            <a:picLocks noChangeAspect="1"/>
          </p:cNvPicPr>
          <p:nvPr/>
        </p:nvPicPr>
        <p:blipFill>
          <a:blip r:embed="rId3"/>
          <a:stretch>
            <a:fillRect/>
          </a:stretch>
        </p:blipFill>
        <p:spPr>
          <a:xfrm>
            <a:off x="2335213" y="5173663"/>
            <a:ext cx="3959225" cy="100012"/>
          </a:xfrm>
          <a:prstGeom prst="rect">
            <a:avLst/>
          </a:prstGeom>
          <a:noFill/>
          <a:ln w="9525">
            <a:noFill/>
          </a:ln>
        </p:spPr>
      </p:pic>
      <p:grpSp>
        <p:nvGrpSpPr>
          <p:cNvPr id="151556" name="Group 48"/>
          <p:cNvGrpSpPr/>
          <p:nvPr/>
        </p:nvGrpSpPr>
        <p:grpSpPr>
          <a:xfrm>
            <a:off x="-104775" y="3981450"/>
            <a:ext cx="1562100" cy="1511300"/>
            <a:chOff x="-44" y="1473"/>
            <a:chExt cx="981" cy="1105"/>
          </a:xfrm>
        </p:grpSpPr>
        <p:pic>
          <p:nvPicPr>
            <p:cNvPr id="151589" name="Picture 49" descr="desktop_computer_stylized_medium"/>
            <p:cNvPicPr>
              <a:picLocks noChangeAspect="1"/>
            </p:cNvPicPr>
            <p:nvPr/>
          </p:nvPicPr>
          <p:blipFill>
            <a:blip r:embed="rId4"/>
            <a:stretch>
              <a:fillRect/>
            </a:stretch>
          </p:blipFill>
          <p:spPr>
            <a:xfrm flipH="1">
              <a:off x="-44" y="1473"/>
              <a:ext cx="981" cy="1105"/>
            </a:xfrm>
            <a:prstGeom prst="rect">
              <a:avLst/>
            </a:prstGeom>
            <a:noFill/>
            <a:ln w="9525">
              <a:noFill/>
            </a:ln>
          </p:spPr>
        </p:pic>
        <p:sp>
          <p:nvSpPr>
            <p:cNvPr id="151590" name="Freeform 50"/>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pic>
        <p:nvPicPr>
          <p:cNvPr id="151557" name="Picture 120" descr="access_point_stylized_small"/>
          <p:cNvPicPr>
            <a:picLocks noChangeAspect="1"/>
          </p:cNvPicPr>
          <p:nvPr/>
        </p:nvPicPr>
        <p:blipFill>
          <a:blip r:embed="rId5"/>
          <a:stretch>
            <a:fillRect/>
          </a:stretch>
        </p:blipFill>
        <p:spPr>
          <a:xfrm>
            <a:off x="6824663" y="4221163"/>
            <a:ext cx="1389062" cy="1270000"/>
          </a:xfrm>
          <a:prstGeom prst="rect">
            <a:avLst/>
          </a:prstGeom>
          <a:noFill/>
          <a:ln w="9525">
            <a:noFill/>
          </a:ln>
        </p:spPr>
      </p:pic>
      <p:pic>
        <p:nvPicPr>
          <p:cNvPr id="151558" name="Picture 10" descr="ethernet.png"/>
          <p:cNvPicPr>
            <a:picLocks noChangeAspect="1"/>
          </p:cNvPicPr>
          <p:nvPr/>
        </p:nvPicPr>
        <p:blipFill>
          <a:blip r:embed="rId6"/>
          <a:stretch>
            <a:fillRect/>
          </a:stretch>
        </p:blipFill>
        <p:spPr>
          <a:xfrm>
            <a:off x="1114425" y="4567238"/>
            <a:ext cx="1231900" cy="1231900"/>
          </a:xfrm>
          <a:prstGeom prst="rect">
            <a:avLst/>
          </a:prstGeom>
          <a:noFill/>
          <a:ln w="9525">
            <a:noFill/>
          </a:ln>
        </p:spPr>
      </p:pic>
      <p:pic>
        <p:nvPicPr>
          <p:cNvPr id="151559" name="Picture 11" descr="ethernet.png"/>
          <p:cNvPicPr>
            <a:picLocks noChangeAspect="1"/>
          </p:cNvPicPr>
          <p:nvPr/>
        </p:nvPicPr>
        <p:blipFill>
          <a:blip r:embed="rId7"/>
          <a:stretch>
            <a:fillRect/>
          </a:stretch>
        </p:blipFill>
        <p:spPr>
          <a:xfrm>
            <a:off x="6061075" y="4570413"/>
            <a:ext cx="1231900" cy="1231900"/>
          </a:xfrm>
          <a:prstGeom prst="rect">
            <a:avLst/>
          </a:prstGeom>
          <a:noFill/>
          <a:ln w="9525">
            <a:noFill/>
          </a:ln>
        </p:spPr>
      </p:pic>
      <p:pic>
        <p:nvPicPr>
          <p:cNvPr id="151560" name="Picture 20" descr="ethernet.png"/>
          <p:cNvPicPr>
            <a:picLocks noChangeAspect="1"/>
          </p:cNvPicPr>
          <p:nvPr/>
        </p:nvPicPr>
        <p:blipFill>
          <a:blip r:embed="rId6"/>
          <a:stretch>
            <a:fillRect/>
          </a:stretch>
        </p:blipFill>
        <p:spPr>
          <a:xfrm>
            <a:off x="7807325" y="4589463"/>
            <a:ext cx="1231900" cy="1231900"/>
          </a:xfrm>
          <a:prstGeom prst="rect">
            <a:avLst/>
          </a:prstGeom>
          <a:noFill/>
          <a:ln w="9525">
            <a:noFill/>
          </a:ln>
        </p:spPr>
      </p:pic>
      <p:grpSp>
        <p:nvGrpSpPr>
          <p:cNvPr id="67" name="Group 66"/>
          <p:cNvGrpSpPr/>
          <p:nvPr/>
        </p:nvGrpSpPr>
        <p:grpSpPr>
          <a:xfrm>
            <a:off x="4556125" y="1162050"/>
            <a:ext cx="2270125" cy="3171825"/>
            <a:chOff x="4556452" y="1162095"/>
            <a:chExt cx="2268792" cy="3172030"/>
          </a:xfrm>
        </p:grpSpPr>
        <p:cxnSp>
          <p:nvCxnSpPr>
            <p:cNvPr id="151576" name="Straight Connector 46"/>
            <p:cNvCxnSpPr/>
            <p:nvPr/>
          </p:nvCxnSpPr>
          <p:spPr>
            <a:xfrm>
              <a:off x="5630098" y="2252175"/>
              <a:ext cx="0" cy="2081950"/>
            </a:xfrm>
            <a:prstGeom prst="line">
              <a:avLst/>
            </a:prstGeom>
            <a:ln w="25400" cap="flat" cmpd="sng">
              <a:solidFill>
                <a:srgbClr val="000090"/>
              </a:solidFill>
              <a:prstDash val="solid"/>
              <a:headEnd type="triangle" w="med" len="med"/>
              <a:tailEnd type="triangle" w="med" len="med"/>
            </a:ln>
          </p:spPr>
        </p:cxnSp>
        <p:grpSp>
          <p:nvGrpSpPr>
            <p:cNvPr id="151577" name="Group 31"/>
            <p:cNvGrpSpPr/>
            <p:nvPr/>
          </p:nvGrpSpPr>
          <p:grpSpPr>
            <a:xfrm>
              <a:off x="4635010" y="2856756"/>
              <a:ext cx="2190234" cy="1202715"/>
              <a:chOff x="3862510" y="4375664"/>
              <a:chExt cx="2190234" cy="1202715"/>
            </a:xfrm>
          </p:grpSpPr>
          <p:sp>
            <p:nvSpPr>
              <p:cNvPr id="26" name="Rectangle 25"/>
              <p:cNvSpPr>
                <a:spLocks noChangeArrowheads="1"/>
              </p:cNvSpPr>
              <p:nvPr/>
            </p:nvSpPr>
            <p:spPr bwMode="auto">
              <a:xfrm>
                <a:off x="3871213" y="4425779"/>
                <a:ext cx="2164066" cy="1152600"/>
              </a:xfrm>
              <a:prstGeom prst="rect">
                <a:avLst/>
              </a:prstGeom>
              <a:solidFill>
                <a:schemeClr val="bg1"/>
              </a:solidFill>
              <a:ln w="9525">
                <a:solidFill>
                  <a:srgbClr val="000090"/>
                </a:solidFill>
                <a:rou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1585" name="TextBox 26"/>
              <p:cNvSpPr txBox="1"/>
              <p:nvPr/>
            </p:nvSpPr>
            <p:spPr>
              <a:xfrm>
                <a:off x="4102818" y="4375664"/>
                <a:ext cx="1624161" cy="1199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ts val="22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运输层</a:t>
                </a:r>
                <a:r>
                  <a:rPr lang="en-US" altLang="zh-CN" sz="1400" dirty="0">
                    <a:latin typeface="微软雅黑" panose="020B0503020204020204" pitchFamily="34" charset="-122"/>
                    <a:ea typeface="微软雅黑" panose="020B0503020204020204" pitchFamily="34" charset="-122"/>
                  </a:rPr>
                  <a:t>(TCP/UDP)</a:t>
                </a:r>
              </a:p>
              <a:p>
                <a:pPr marL="0" lvl="0" indent="0" algn="ctr">
                  <a:lnSpc>
                    <a:spcPts val="22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网络层</a:t>
                </a:r>
                <a:r>
                  <a:rPr lang="en-US" altLang="zh-CN" sz="1400" dirty="0">
                    <a:latin typeface="微软雅黑" panose="020B0503020204020204" pitchFamily="34" charset="-122"/>
                    <a:ea typeface="微软雅黑" panose="020B0503020204020204" pitchFamily="34" charset="-122"/>
                  </a:rPr>
                  <a:t> (IP)</a:t>
                </a:r>
              </a:p>
              <a:p>
                <a:pPr marL="0" lvl="0" indent="0" algn="ctr">
                  <a:lnSpc>
                    <a:spcPts val="22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链路层</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以太网</a:t>
                </a:r>
                <a:r>
                  <a:rPr lang="en-US" altLang="zh-CN" sz="1400" dirty="0">
                    <a:latin typeface="微软雅黑" panose="020B0503020204020204" pitchFamily="34" charset="-122"/>
                    <a:ea typeface="微软雅黑" panose="020B0503020204020204" pitchFamily="34" charset="-122"/>
                  </a:rPr>
                  <a:t>)</a:t>
                </a:r>
              </a:p>
              <a:p>
                <a:pPr marL="0" lvl="0" indent="0" algn="ctr">
                  <a:lnSpc>
                    <a:spcPts val="22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物理层</a:t>
                </a:r>
                <a:endParaRPr lang="en-US" altLang="zh-CN" sz="1600" dirty="0">
                  <a:latin typeface="微软雅黑" panose="020B0503020204020204" pitchFamily="34" charset="-122"/>
                  <a:ea typeface="微软雅黑" panose="020B0503020204020204" pitchFamily="34" charset="-122"/>
                </a:endParaRPr>
              </a:p>
            </p:txBody>
          </p:sp>
          <p:cxnSp>
            <p:nvCxnSpPr>
              <p:cNvPr id="151586" name="Straight Connector 28"/>
              <p:cNvCxnSpPr/>
              <p:nvPr/>
            </p:nvCxnSpPr>
            <p:spPr>
              <a:xfrm>
                <a:off x="3862510" y="4740040"/>
                <a:ext cx="2173480" cy="0"/>
              </a:xfrm>
              <a:prstGeom prst="line">
                <a:avLst/>
              </a:prstGeom>
              <a:ln w="9525" cap="flat" cmpd="sng">
                <a:solidFill>
                  <a:schemeClr val="tx1"/>
                </a:solidFill>
                <a:prstDash val="solid"/>
                <a:headEnd type="none" w="med" len="med"/>
                <a:tailEnd type="none" w="med" len="med"/>
              </a:ln>
            </p:spPr>
          </p:cxnSp>
          <p:cxnSp>
            <p:nvCxnSpPr>
              <p:cNvPr id="151587" name="Straight Connector 29"/>
              <p:cNvCxnSpPr/>
              <p:nvPr/>
            </p:nvCxnSpPr>
            <p:spPr>
              <a:xfrm>
                <a:off x="3870887" y="5023380"/>
                <a:ext cx="2173480" cy="0"/>
              </a:xfrm>
              <a:prstGeom prst="line">
                <a:avLst/>
              </a:prstGeom>
              <a:ln w="9525" cap="flat" cmpd="sng">
                <a:solidFill>
                  <a:schemeClr val="tx1"/>
                </a:solidFill>
                <a:prstDash val="solid"/>
                <a:headEnd type="none" w="med" len="med"/>
                <a:tailEnd type="none" w="med" len="med"/>
              </a:ln>
            </p:spPr>
          </p:cxnSp>
          <p:cxnSp>
            <p:nvCxnSpPr>
              <p:cNvPr id="151588" name="Straight Connector 30"/>
              <p:cNvCxnSpPr/>
              <p:nvPr/>
            </p:nvCxnSpPr>
            <p:spPr>
              <a:xfrm>
                <a:off x="3879264" y="5306720"/>
                <a:ext cx="2173480" cy="0"/>
              </a:xfrm>
              <a:prstGeom prst="line">
                <a:avLst/>
              </a:prstGeom>
              <a:ln w="9525" cap="flat" cmpd="sng">
                <a:solidFill>
                  <a:schemeClr val="tx1"/>
                </a:solidFill>
                <a:prstDash val="solid"/>
                <a:headEnd type="none" w="med" len="med"/>
                <a:tailEnd type="none" w="med" len="med"/>
              </a:ln>
            </p:spPr>
          </p:cxnSp>
        </p:grpSp>
        <p:grpSp>
          <p:nvGrpSpPr>
            <p:cNvPr id="151578" name="Group 35"/>
            <p:cNvGrpSpPr/>
            <p:nvPr/>
          </p:nvGrpSpPr>
          <p:grpSpPr>
            <a:xfrm>
              <a:off x="4758825" y="1162095"/>
              <a:ext cx="1577746" cy="1020829"/>
              <a:chOff x="4077976" y="5836665"/>
              <a:chExt cx="1577746" cy="1020829"/>
            </a:xfrm>
          </p:grpSpPr>
          <p:sp>
            <p:nvSpPr>
              <p:cNvPr id="34" name="Rectangle 33"/>
              <p:cNvSpPr>
                <a:spLocks noChangeArrowheads="1"/>
              </p:cNvSpPr>
              <p:nvPr/>
            </p:nvSpPr>
            <p:spPr bwMode="auto">
              <a:xfrm>
                <a:off x="4191329" y="5836665"/>
                <a:ext cx="1464393" cy="1020829"/>
              </a:xfrm>
              <a:prstGeom prst="rect">
                <a:avLst/>
              </a:prstGeom>
              <a:solidFill>
                <a:schemeClr val="bg1"/>
              </a:solidFill>
              <a:ln w="9525">
                <a:solidFill>
                  <a:srgbClr val="000090"/>
                </a:solidFill>
                <a:rou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1583" name="TextBox 34"/>
              <p:cNvSpPr txBox="1"/>
              <p:nvPr/>
            </p:nvSpPr>
            <p:spPr>
              <a:xfrm>
                <a:off x="4077976" y="5913071"/>
                <a:ext cx="1571726" cy="831051"/>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600" dirty="0">
                    <a:latin typeface="微软雅黑" panose="020B0503020204020204" pitchFamily="34" charset="-122"/>
                    <a:ea typeface="微软雅黑" panose="020B0503020204020204" pitchFamily="34" charset="-122"/>
                  </a:rPr>
                  <a:t>应用程序（浏览器，电子邮件客户端）</a:t>
                </a:r>
                <a:endParaRPr lang="en-US" altLang="zh-CN" sz="2000" dirty="0">
                  <a:latin typeface="微软雅黑" panose="020B0503020204020204" pitchFamily="34" charset="-122"/>
                  <a:ea typeface="微软雅黑" panose="020B0503020204020204" pitchFamily="34" charset="-122"/>
                </a:endParaRPr>
              </a:p>
            </p:txBody>
          </p:sp>
        </p:grpSp>
        <p:cxnSp>
          <p:nvCxnSpPr>
            <p:cNvPr id="151579" name="Straight Connector 37"/>
            <p:cNvCxnSpPr/>
            <p:nvPr/>
          </p:nvCxnSpPr>
          <p:spPr>
            <a:xfrm flipV="1">
              <a:off x="4556452" y="2631900"/>
              <a:ext cx="2108014" cy="13095"/>
            </a:xfrm>
            <a:prstGeom prst="line">
              <a:avLst/>
            </a:prstGeom>
            <a:ln w="9525" cap="flat" cmpd="sng">
              <a:solidFill>
                <a:schemeClr val="tx1"/>
              </a:solidFill>
              <a:prstDash val="dash"/>
              <a:headEnd type="none" w="med" len="med"/>
              <a:tailEnd type="none" w="med" len="med"/>
            </a:ln>
          </p:spPr>
        </p:cxnSp>
        <p:sp>
          <p:nvSpPr>
            <p:cNvPr id="151580" name="TextBox 38"/>
            <p:cNvSpPr txBox="1"/>
            <p:nvPr/>
          </p:nvSpPr>
          <p:spPr>
            <a:xfrm>
              <a:off x="5839591" y="2252173"/>
              <a:ext cx="722846" cy="30779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1400" dirty="0">
                  <a:latin typeface="微软雅黑" panose="020B0503020204020204" pitchFamily="34" charset="-122"/>
                  <a:ea typeface="微软雅黑" panose="020B0503020204020204" pitchFamily="34" charset="-122"/>
                </a:rPr>
                <a:t>应用层</a:t>
              </a:r>
              <a:endParaRPr lang="en-US" altLang="zh-CN" sz="1400" dirty="0">
                <a:latin typeface="微软雅黑" panose="020B0503020204020204" pitchFamily="34" charset="-122"/>
                <a:ea typeface="微软雅黑" panose="020B0503020204020204" pitchFamily="34" charset="-122"/>
              </a:endParaRPr>
            </a:p>
          </p:txBody>
        </p:sp>
        <p:sp>
          <p:nvSpPr>
            <p:cNvPr id="151581" name="TextBox 39"/>
            <p:cNvSpPr txBox="1"/>
            <p:nvPr/>
          </p:nvSpPr>
          <p:spPr>
            <a:xfrm>
              <a:off x="6105684" y="2627171"/>
              <a:ext cx="444064" cy="307777"/>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en-US" altLang="zh-CN" sz="1400" dirty="0">
                  <a:latin typeface="微软雅黑" panose="020B0503020204020204" pitchFamily="34" charset="-122"/>
                  <a:ea typeface="微软雅黑" panose="020B0503020204020204" pitchFamily="34" charset="-122"/>
                </a:rPr>
                <a:t>OS</a:t>
              </a:r>
            </a:p>
          </p:txBody>
        </p:sp>
      </p:grpSp>
      <p:grpSp>
        <p:nvGrpSpPr>
          <p:cNvPr id="66" name="Group 65"/>
          <p:cNvGrpSpPr/>
          <p:nvPr/>
        </p:nvGrpSpPr>
        <p:grpSpPr>
          <a:xfrm>
            <a:off x="1776413" y="877888"/>
            <a:ext cx="2806700" cy="3167062"/>
            <a:chOff x="1775964" y="877299"/>
            <a:chExt cx="2806675" cy="3168757"/>
          </a:xfrm>
        </p:grpSpPr>
        <p:grpSp>
          <p:nvGrpSpPr>
            <p:cNvPr id="151563" name="Group 44"/>
            <p:cNvGrpSpPr/>
            <p:nvPr/>
          </p:nvGrpSpPr>
          <p:grpSpPr>
            <a:xfrm>
              <a:off x="1846152" y="877299"/>
              <a:ext cx="1597376" cy="3168757"/>
              <a:chOff x="1636659" y="183316"/>
              <a:chExt cx="1597376" cy="3168757"/>
            </a:xfrm>
          </p:grpSpPr>
          <p:grpSp>
            <p:nvGrpSpPr>
              <p:cNvPr id="151568" name="Group 22"/>
              <p:cNvGrpSpPr/>
              <p:nvPr/>
            </p:nvGrpSpPr>
            <p:grpSpPr>
              <a:xfrm>
                <a:off x="1780781" y="2206785"/>
                <a:ext cx="1295389" cy="1038475"/>
                <a:chOff x="3116291" y="4275642"/>
                <a:chExt cx="1295389" cy="1038475"/>
              </a:xfrm>
            </p:grpSpPr>
            <p:sp>
              <p:nvSpPr>
                <p:cNvPr id="14" name="Rectangle 13"/>
                <p:cNvSpPr>
                  <a:spLocks noChangeArrowheads="1"/>
                </p:cNvSpPr>
                <p:nvPr/>
              </p:nvSpPr>
              <p:spPr bwMode="auto">
                <a:xfrm>
                  <a:off x="3116291" y="4299292"/>
                  <a:ext cx="1295389" cy="1014825"/>
                </a:xfrm>
                <a:prstGeom prst="rect">
                  <a:avLst/>
                </a:prstGeom>
                <a:solidFill>
                  <a:schemeClr val="bg1"/>
                </a:solidFill>
                <a:ln w="9525">
                  <a:solidFill>
                    <a:srgbClr val="000090"/>
                  </a:solidFill>
                  <a:rou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1575" name="TextBox 14"/>
                <p:cNvSpPr txBox="1"/>
                <p:nvPr/>
              </p:nvSpPr>
              <p:spPr>
                <a:xfrm>
                  <a:off x="3211235" y="4275642"/>
                  <a:ext cx="1025821" cy="1016076"/>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数据报捕获</a:t>
                  </a:r>
                  <a:r>
                    <a:rPr lang="en-US" altLang="zh-CN" sz="2000" dirty="0">
                      <a:latin typeface="微软雅黑" panose="020B0503020204020204" pitchFamily="34" charset="-122"/>
                      <a:ea typeface="微软雅黑" panose="020B0503020204020204" pitchFamily="34" charset="-122"/>
                    </a:rPr>
                    <a:t>(pcap)</a:t>
                  </a:r>
                </a:p>
              </p:txBody>
            </p:sp>
          </p:grpSp>
          <p:grpSp>
            <p:nvGrpSpPr>
              <p:cNvPr id="151569" name="Group 23"/>
              <p:cNvGrpSpPr/>
              <p:nvPr/>
            </p:nvGrpSpPr>
            <p:grpSpPr>
              <a:xfrm>
                <a:off x="1769669" y="863478"/>
                <a:ext cx="1300151" cy="708174"/>
                <a:chOff x="861399" y="5161570"/>
                <a:chExt cx="1300151" cy="708174"/>
              </a:xfrm>
            </p:grpSpPr>
            <p:sp>
              <p:nvSpPr>
                <p:cNvPr id="22" name="Rectangle 21"/>
                <p:cNvSpPr>
                  <a:spLocks noChangeArrowheads="1"/>
                </p:cNvSpPr>
                <p:nvPr/>
              </p:nvSpPr>
              <p:spPr bwMode="auto">
                <a:xfrm>
                  <a:off x="861399" y="5200837"/>
                  <a:ext cx="1300151" cy="668610"/>
                </a:xfrm>
                <a:prstGeom prst="rect">
                  <a:avLst/>
                </a:prstGeom>
                <a:solidFill>
                  <a:schemeClr val="bg1"/>
                </a:solidFill>
                <a:ln w="9525">
                  <a:solidFill>
                    <a:srgbClr val="000090"/>
                  </a:solidFill>
                  <a:rou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1573" name="TextBox 16"/>
                <p:cNvSpPr txBox="1"/>
                <p:nvPr/>
              </p:nvSpPr>
              <p:spPr>
                <a:xfrm>
                  <a:off x="897026" y="5161570"/>
                  <a:ext cx="1089265" cy="708174"/>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数据包分析器</a:t>
                  </a:r>
                  <a:endParaRPr lang="en-US" altLang="zh-CN" sz="2000" dirty="0">
                    <a:latin typeface="微软雅黑" panose="020B0503020204020204" pitchFamily="34" charset="-122"/>
                    <a:ea typeface="微软雅黑" panose="020B0503020204020204" pitchFamily="34" charset="-122"/>
                  </a:endParaRPr>
                </a:p>
              </p:txBody>
            </p:sp>
          </p:grpSp>
          <p:sp>
            <p:nvSpPr>
              <p:cNvPr id="151570" name="Rectangle 42"/>
              <p:cNvSpPr/>
              <p:nvPr/>
            </p:nvSpPr>
            <p:spPr>
              <a:xfrm>
                <a:off x="1636659" y="183316"/>
                <a:ext cx="1597376" cy="3168757"/>
              </a:xfrm>
              <a:prstGeom prst="rect">
                <a:avLst/>
              </a:prstGeom>
              <a:noFill/>
              <a:ln w="22225" cap="flat" cmpd="sng">
                <a:solidFill>
                  <a:srgbClr val="000090"/>
                </a:solidFill>
                <a:prstDash val="sysDash"/>
                <a:round/>
                <a:headEnd type="none" w="med" len="med"/>
                <a:tailEnd type="none" w="med" len="med"/>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pic>
            <p:nvPicPr>
              <p:cNvPr id="151571" name="Picture 43"/>
              <p:cNvPicPr>
                <a:picLocks noChangeAspect="1"/>
              </p:cNvPicPr>
              <p:nvPr/>
            </p:nvPicPr>
            <p:blipFill>
              <a:blip r:embed="rId8"/>
              <a:stretch>
                <a:fillRect/>
              </a:stretch>
            </p:blipFill>
            <p:spPr>
              <a:xfrm>
                <a:off x="1859241" y="230951"/>
                <a:ext cx="1089265" cy="368548"/>
              </a:xfrm>
              <a:prstGeom prst="rect">
                <a:avLst/>
              </a:prstGeom>
              <a:noFill/>
              <a:ln w="9525">
                <a:noFill/>
              </a:ln>
            </p:spPr>
          </p:pic>
        </p:grpSp>
        <p:cxnSp>
          <p:nvCxnSpPr>
            <p:cNvPr id="151564" name="Straight Connector 47"/>
            <p:cNvCxnSpPr/>
            <p:nvPr/>
          </p:nvCxnSpPr>
          <p:spPr>
            <a:xfrm>
              <a:off x="2640118" y="2330738"/>
              <a:ext cx="0" cy="558315"/>
            </a:xfrm>
            <a:prstGeom prst="line">
              <a:avLst/>
            </a:prstGeom>
            <a:ln w="25400" cap="flat" cmpd="sng">
              <a:solidFill>
                <a:srgbClr val="000090"/>
              </a:solidFill>
              <a:prstDash val="solid"/>
              <a:headEnd type="triangle" w="med" len="med"/>
              <a:tailEnd type="triangle" w="med" len="med"/>
            </a:ln>
          </p:spPr>
        </p:cxnSp>
        <p:cxnSp>
          <p:nvCxnSpPr>
            <p:cNvPr id="151565" name="Straight Connector 50"/>
            <p:cNvCxnSpPr/>
            <p:nvPr/>
          </p:nvCxnSpPr>
          <p:spPr>
            <a:xfrm>
              <a:off x="3116195" y="3653236"/>
              <a:ext cx="1427164" cy="0"/>
            </a:xfrm>
            <a:prstGeom prst="line">
              <a:avLst/>
            </a:prstGeom>
            <a:ln w="25400" cap="flat" cmpd="sng">
              <a:solidFill>
                <a:srgbClr val="000090"/>
              </a:solidFill>
              <a:prstDash val="solid"/>
              <a:headEnd type="triangle" w="med" len="med"/>
              <a:tailEnd type="none" w="med" len="med"/>
            </a:ln>
          </p:spPr>
        </p:cxnSp>
        <p:sp>
          <p:nvSpPr>
            <p:cNvPr id="151566" name="TextBox 56"/>
            <p:cNvSpPr txBox="1"/>
            <p:nvPr/>
          </p:nvSpPr>
          <p:spPr>
            <a:xfrm>
              <a:off x="3504274" y="3242589"/>
              <a:ext cx="1078365" cy="646594"/>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rPr>
                <a:t>复制发送或接收的所有以太网帧</a:t>
              </a:r>
              <a:endParaRPr lang="en-US" altLang="zh-CN" sz="1200" dirty="0">
                <a:latin typeface="微软雅黑" panose="020B0503020204020204" pitchFamily="34" charset="-122"/>
                <a:ea typeface="微软雅黑" panose="020B0503020204020204" pitchFamily="34" charset="-122"/>
              </a:endParaRPr>
            </a:p>
          </p:txBody>
        </p:sp>
        <p:cxnSp>
          <p:nvCxnSpPr>
            <p:cNvPr id="151567" name="Straight Connector 64"/>
            <p:cNvCxnSpPr/>
            <p:nvPr/>
          </p:nvCxnSpPr>
          <p:spPr>
            <a:xfrm flipV="1">
              <a:off x="1775964" y="2640266"/>
              <a:ext cx="2108014" cy="13095"/>
            </a:xfrm>
            <a:prstGeom prst="line">
              <a:avLst/>
            </a:prstGeom>
            <a:ln w="9525" cap="flat" cmpd="sng">
              <a:solidFill>
                <a:schemeClr val="tx1"/>
              </a:solidFill>
              <a:prstDash val="dash"/>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pic>
        <p:nvPicPr>
          <p:cNvPr id="24579" name="Picture 12" descr="underline_base"/>
          <p:cNvPicPr/>
          <p:nvPr/>
        </p:nvPicPr>
        <p:blipFill>
          <a:blip r:embed="rId3"/>
          <a:stretch>
            <a:fillRect/>
          </a:stretch>
        </p:blipFill>
        <p:spPr>
          <a:xfrm>
            <a:off x="612775" y="879475"/>
            <a:ext cx="4570413" cy="173038"/>
          </a:xfrm>
          <a:prstGeom prst="rect">
            <a:avLst/>
          </a:prstGeom>
          <a:noFill/>
          <a:ln w="9525">
            <a:noFill/>
          </a:ln>
        </p:spPr>
      </p:pic>
      <p:sp>
        <p:nvSpPr>
          <p:cNvPr id="24580" name="Rectangle 2"/>
          <p:cNvSpPr>
            <a:spLocks noGrp="1"/>
          </p:cNvSpPr>
          <p:nvPr>
            <p:ph type="title" idx="4294967295"/>
          </p:nvPr>
        </p:nvSpPr>
        <p:spPr>
          <a:xfrm>
            <a:off x="487363" y="206375"/>
            <a:ext cx="5657850" cy="868363"/>
          </a:xfrm>
          <a:ln/>
        </p:spPr>
        <p:txBody>
          <a:bodyPr vert="horz" wrap="square" lIns="91440" tIns="45720" rIns="91440" bIns="45720" anchor="ctr" anchorCtr="0"/>
          <a:lstStyle/>
          <a:p>
            <a:pPr eaLnBrk="1" hangingPunct="1"/>
            <a:r>
              <a:rPr lang="zh-CN" altLang="en-US" dirty="0">
                <a:latin typeface="微软雅黑" panose="020B0503020204020204" pitchFamily="34" charset="-122"/>
                <a:ea typeface="微软雅黑" panose="020B0503020204020204" pitchFamily="34" charset="-122"/>
              </a:rPr>
              <a:t>什么是协议</a:t>
            </a:r>
            <a:r>
              <a:rPr lang="en-US" altLang="ja-JP"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4581" name="Rectangle 3"/>
          <p:cNvSpPr>
            <a:spLocks noGrp="1"/>
          </p:cNvSpPr>
          <p:nvPr>
            <p:ph type="body" sz="half" idx="4294967295"/>
          </p:nvPr>
        </p:nvSpPr>
        <p:spPr>
          <a:xfrm>
            <a:off x="546100" y="1371600"/>
            <a:ext cx="3581400" cy="46482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i="1" dirty="0">
                <a:solidFill>
                  <a:srgbClr val="CC0000"/>
                </a:solidFill>
                <a:latin typeface="微软雅黑" panose="020B0503020204020204" pitchFamily="34" charset="-122"/>
                <a:ea typeface="微软雅黑" panose="020B0503020204020204" pitchFamily="34" charset="-122"/>
              </a:rPr>
              <a:t>人类的协议</a:t>
            </a:r>
            <a:r>
              <a:rPr lang="en-US" altLang="zh-CN" sz="2800" i="1" dirty="0">
                <a:solidFill>
                  <a:srgbClr val="CC0000"/>
                </a:solidFill>
                <a:latin typeface="微软雅黑" panose="020B0503020204020204" pitchFamily="34" charset="-122"/>
                <a:ea typeface="微软雅黑" panose="020B0503020204020204" pitchFamily="34" charset="-122"/>
              </a:rPr>
              <a:t>:</a:t>
            </a:r>
          </a:p>
          <a:p>
            <a:pPr lvl="0" eaLnBrk="1" hangingPunct="1"/>
            <a:r>
              <a:rPr lang="ja-JP" alt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现在几点了</a:t>
            </a:r>
            <a:r>
              <a:rPr lang="ja-JP" altLang="en-US" dirty="0">
                <a:latin typeface="微软雅黑" panose="020B0503020204020204" pitchFamily="34" charset="-122"/>
                <a:ea typeface="微软雅黑" panose="020B0503020204020204" pitchFamily="34" charset="-122"/>
              </a:rPr>
              <a:t>”</a:t>
            </a:r>
            <a:endParaRPr lang="en-US" altLang="ja-JP" dirty="0">
              <a:latin typeface="微软雅黑" panose="020B0503020204020204" pitchFamily="34" charset="-122"/>
              <a:ea typeface="微软雅黑" panose="020B0503020204020204" pitchFamily="34" charset="-122"/>
            </a:endParaRPr>
          </a:p>
          <a:p>
            <a:pPr lvl="0" eaLnBrk="1" hangingPunct="1"/>
            <a:r>
              <a:rPr lang="ja-JP" alt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我有一个问题</a:t>
            </a:r>
            <a:r>
              <a:rPr lang="ja-JP" altLang="en-US" dirty="0">
                <a:latin typeface="微软雅黑" panose="020B0503020204020204" pitchFamily="34" charset="-122"/>
                <a:ea typeface="微软雅黑" panose="020B0503020204020204" pitchFamily="34" charset="-122"/>
              </a:rPr>
              <a:t>”</a:t>
            </a:r>
            <a:endParaRPr lang="en-US" altLang="ja-JP" dirty="0">
              <a:latin typeface="微软雅黑" panose="020B0503020204020204" pitchFamily="34" charset="-122"/>
              <a:ea typeface="微软雅黑" panose="020B0503020204020204" pitchFamily="34" charset="-122"/>
            </a:endParaRPr>
          </a:p>
          <a:p>
            <a:pPr lvl="0" eaLnBrk="1" hangingPunct="1"/>
            <a:r>
              <a:rPr lang="zh-CN" altLang="en-US" dirty="0">
                <a:latin typeface="微软雅黑" panose="020B0503020204020204" pitchFamily="34" charset="-122"/>
                <a:ea typeface="微软雅黑" panose="020B0503020204020204" pitchFamily="34" charset="-122"/>
              </a:rPr>
              <a:t>介绍</a:t>
            </a:r>
            <a:endParaRPr lang="en-US" altLang="zh-CN" dirty="0">
              <a:latin typeface="微软雅黑" panose="020B0503020204020204" pitchFamily="34" charset="-122"/>
              <a:ea typeface="微软雅黑" panose="020B0503020204020204" pitchFamily="34" charset="-122"/>
            </a:endParaRPr>
          </a:p>
          <a:p>
            <a:pPr lvl="0" eaLnBrk="1" hangingPunct="1"/>
            <a:endParaRPr lang="en-US" altLang="zh-CN" sz="2000" dirty="0">
              <a:latin typeface="微软雅黑" panose="020B0503020204020204" pitchFamily="34" charset="-122"/>
              <a:ea typeface="微软雅黑" panose="020B0503020204020204" pitchFamily="34" charset="-122"/>
            </a:endParaRPr>
          </a:p>
          <a:p>
            <a:pPr lvl="0" eaLnBrk="1" hangingPunct="1">
              <a:lnSpc>
                <a:spcPct val="150000"/>
              </a:lnSpc>
              <a:buNone/>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发送特定的消息</a:t>
            </a:r>
            <a:endParaRPr lang="en-US" altLang="zh-CN" dirty="0">
              <a:latin typeface="微软雅黑" panose="020B0503020204020204" pitchFamily="34" charset="-122"/>
              <a:ea typeface="微软雅黑" panose="020B0503020204020204" pitchFamily="34" charset="-122"/>
            </a:endParaRPr>
          </a:p>
          <a:p>
            <a:pPr lvl="0" eaLnBrk="1" hangingPunct="1">
              <a:lnSpc>
                <a:spcPct val="150000"/>
              </a:lnSpc>
              <a:buNone/>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收到消息或其他事件时采取特定的操作</a:t>
            </a:r>
            <a:endParaRPr lang="en-US" altLang="zh-CN" dirty="0">
              <a:latin typeface="微软雅黑" panose="020B0503020204020204" pitchFamily="34" charset="-122"/>
              <a:ea typeface="微软雅黑" panose="020B0503020204020204" pitchFamily="34" charset="-122"/>
            </a:endParaRPr>
          </a:p>
        </p:txBody>
      </p:sp>
      <p:sp>
        <p:nvSpPr>
          <p:cNvPr id="43013" name="Rectangle 4"/>
          <p:cNvSpPr>
            <a:spLocks noGrp="1" noChangeArrowheads="1"/>
          </p:cNvSpPr>
          <p:nvPr>
            <p:ph type="body" sz="half" idx="1"/>
          </p:nvPr>
        </p:nvSpPr>
        <p:spPr>
          <a:xfrm>
            <a:off x="4495800" y="1371600"/>
            <a:ext cx="3810000" cy="2590800"/>
          </a:xfrm>
        </p:spPr>
        <p:txBody>
          <a:bodyPr vert="horz" wrap="square" lIns="91440" tIns="45720" rIns="91440" bIns="45720" numCol="1" anchor="t" anchorCtr="0" compatLnSpc="1"/>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anose="05000000000000000000" charset="0"/>
              <a:buNone/>
              <a:defRPr/>
            </a:pPr>
            <a:r>
              <a:rPr kumimoji="0" lang="zh-CN" alt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网络的协议</a:t>
            </a:r>
            <a:r>
              <a:rPr kumimoji="0" lang="en-US" sz="2800" b="0" i="1"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cs typeface="+mn-cs"/>
              </a:rPr>
              <a:t>:</a:t>
            </a:r>
          </a:p>
          <a:p>
            <a:pPr marL="231775" marR="0" lvl="0" indent="-23177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机器而不是人类</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31775" marR="0" lvl="0" indent="-231775" algn="l" defTabSz="914400" rtl="0" eaLnBrk="1" fontAlgn="base" latinLnBrk="0" hangingPunct="1">
              <a:lnSpc>
                <a:spcPct val="85000"/>
              </a:lnSpc>
              <a:spcBef>
                <a:spcPct val="20000"/>
              </a:spcBef>
              <a:spcAft>
                <a:spcPct val="0"/>
              </a:spcAft>
              <a:buClr>
                <a:srgbClr val="000090"/>
              </a:buClr>
              <a:buSzPct val="100000"/>
              <a:buFont typeface="Wingdings" panose="05000000000000000000" pitchFamily="2" charset="2"/>
              <a:buChar char="§"/>
              <a:defRPr/>
            </a:pPr>
            <a:r>
              <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Internet </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中所有的通信活动都受协议控制 </a:t>
            </a:r>
            <a:endParaRPr kumimoji="0" 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4583" name="Rectangle 5"/>
          <p:cNvSpPr/>
          <p:nvPr/>
        </p:nvSpPr>
        <p:spPr>
          <a:xfrm>
            <a:off x="4343400" y="3024188"/>
            <a:ext cx="4478338" cy="23622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gn="ctr">
              <a:lnSpc>
                <a:spcPct val="100000"/>
              </a:lnSpc>
              <a:buClr>
                <a:schemeClr val="accent2"/>
              </a:buClr>
              <a:buSzPct val="85000"/>
              <a:buNone/>
            </a:pPr>
            <a:r>
              <a:rPr lang="zh-CN" altLang="en-US" i="1" dirty="0">
                <a:solidFill>
                  <a:srgbClr val="CC0000"/>
                </a:solidFill>
                <a:latin typeface="微软雅黑" panose="020B0503020204020204" pitchFamily="34" charset="-122"/>
                <a:ea typeface="微软雅黑" panose="020B0503020204020204" pitchFamily="34" charset="-122"/>
              </a:rPr>
              <a:t>协议</a:t>
            </a:r>
            <a:r>
              <a:rPr lang="en-US" altLang="zh-CN" i="1" dirty="0">
                <a:latin typeface="微软雅黑" panose="020B0503020204020204" pitchFamily="34" charset="-122"/>
                <a:ea typeface="微软雅黑" panose="020B0503020204020204" pitchFamily="34" charset="-122"/>
              </a:rPr>
              <a:t> </a:t>
            </a:r>
            <a:r>
              <a:rPr lang="zh-CN" altLang="en-US" i="1" dirty="0">
                <a:latin typeface="微软雅黑" panose="020B0503020204020204" pitchFamily="34" charset="-122"/>
                <a:ea typeface="微软雅黑" panose="020B0503020204020204" pitchFamily="34" charset="-122"/>
              </a:rPr>
              <a:t>定义了通信实体之间交换的报文的</a:t>
            </a:r>
            <a:r>
              <a:rPr lang="zh-CN" altLang="en-US" i="1" dirty="0">
                <a:solidFill>
                  <a:srgbClr val="CC0000"/>
                </a:solidFill>
                <a:latin typeface="微软雅黑" panose="020B0503020204020204" pitchFamily="34" charset="-122"/>
                <a:ea typeface="微软雅黑" panose="020B0503020204020204" pitchFamily="34" charset="-122"/>
              </a:rPr>
              <a:t>格式</a:t>
            </a:r>
            <a:r>
              <a:rPr lang="zh-CN" altLang="en-US" i="1" dirty="0">
                <a:latin typeface="微软雅黑" panose="020B0503020204020204" pitchFamily="34" charset="-122"/>
                <a:ea typeface="微软雅黑" panose="020B0503020204020204" pitchFamily="34" charset="-122"/>
              </a:rPr>
              <a:t>和</a:t>
            </a:r>
            <a:r>
              <a:rPr lang="zh-CN" altLang="en-US" i="1" dirty="0">
                <a:solidFill>
                  <a:srgbClr val="CC0000"/>
                </a:solidFill>
                <a:latin typeface="微软雅黑" panose="020B0503020204020204" pitchFamily="34" charset="-122"/>
                <a:ea typeface="微软雅黑" panose="020B0503020204020204" pitchFamily="34" charset="-122"/>
              </a:rPr>
              <a:t>顺序</a:t>
            </a:r>
            <a:r>
              <a:rPr lang="zh-CN" altLang="en-US" i="1" dirty="0">
                <a:latin typeface="微软雅黑" panose="020B0503020204020204" pitchFamily="34" charset="-122"/>
                <a:ea typeface="微软雅黑" panose="020B0503020204020204" pitchFamily="34" charset="-122"/>
              </a:rPr>
              <a:t>，以及</a:t>
            </a:r>
            <a:r>
              <a:rPr lang="zh-CN" altLang="en-US" i="1" dirty="0">
                <a:solidFill>
                  <a:srgbClr val="C00000"/>
                </a:solidFill>
                <a:latin typeface="微软雅黑" panose="020B0503020204020204" pitchFamily="34" charset="-122"/>
                <a:ea typeface="微软雅黑" panose="020B0503020204020204" pitchFamily="34" charset="-122"/>
              </a:rPr>
              <a:t>发送</a:t>
            </a:r>
            <a:r>
              <a:rPr lang="zh-CN" altLang="en-US" i="1" dirty="0">
                <a:latin typeface="微软雅黑" panose="020B0503020204020204" pitchFamily="34" charset="-122"/>
                <a:ea typeface="微软雅黑" panose="020B0503020204020204" pitchFamily="34" charset="-122"/>
              </a:rPr>
              <a:t>报文、</a:t>
            </a:r>
            <a:r>
              <a:rPr lang="zh-CN" altLang="en-US" i="1" dirty="0">
                <a:solidFill>
                  <a:srgbClr val="C00000"/>
                </a:solidFill>
                <a:latin typeface="微软雅黑" panose="020B0503020204020204" pitchFamily="34" charset="-122"/>
                <a:ea typeface="微软雅黑" panose="020B0503020204020204" pitchFamily="34" charset="-122"/>
              </a:rPr>
              <a:t>接收</a:t>
            </a:r>
            <a:r>
              <a:rPr lang="zh-CN" altLang="en-US" i="1" dirty="0">
                <a:latin typeface="微软雅黑" panose="020B0503020204020204" pitchFamily="34" charset="-122"/>
                <a:ea typeface="微软雅黑" panose="020B0503020204020204" pitchFamily="34" charset="-122"/>
              </a:rPr>
              <a:t>报文或接收其他事件时所采取的</a:t>
            </a:r>
            <a:r>
              <a:rPr lang="zh-CN" altLang="en-US" i="1" dirty="0">
                <a:solidFill>
                  <a:srgbClr val="C00000"/>
                </a:solidFill>
                <a:latin typeface="微软雅黑" panose="020B0503020204020204" pitchFamily="34" charset="-122"/>
                <a:ea typeface="微软雅黑" panose="020B0503020204020204" pitchFamily="34" charset="-122"/>
              </a:rPr>
              <a:t>动作</a:t>
            </a:r>
            <a:r>
              <a:rPr lang="zh-CN" altLang="en-US" i="1" dirty="0">
                <a:latin typeface="微软雅黑" panose="020B0503020204020204" pitchFamily="34" charset="-122"/>
                <a:ea typeface="微软雅黑" panose="020B0503020204020204" pitchFamily="34" charset="-122"/>
              </a:rPr>
              <a:t>。</a:t>
            </a:r>
            <a:endParaRPr lang="en-US" altLang="zh-CN" sz="2400" i="1" dirty="0">
              <a:latin typeface="微软雅黑" panose="020B0503020204020204" pitchFamily="34" charset="-122"/>
              <a:ea typeface="微软雅黑" panose="020B0503020204020204" pitchFamily="34" charset="-122"/>
            </a:endParaRPr>
          </a:p>
        </p:txBody>
      </p:sp>
      <p:sp>
        <p:nvSpPr>
          <p:cNvPr id="24584" name="Rectangle 6"/>
          <p:cNvSpPr/>
          <p:nvPr/>
        </p:nvSpPr>
        <p:spPr>
          <a:xfrm>
            <a:off x="4335463" y="3108325"/>
            <a:ext cx="4503737" cy="2362200"/>
          </a:xfrm>
          <a:prstGeom prst="rect">
            <a:avLst/>
          </a:prstGeom>
          <a:noFill/>
          <a:ln w="19050" cap="flat" cmpd="sng">
            <a:solidFill>
              <a:srgbClr val="000099"/>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458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8</a:t>
            </a:fld>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2"/>
          <p:cNvSpPr txBox="1">
            <a:spLocks noGrp="1"/>
          </p:cNvSpPr>
          <p:nvPr>
            <p:ph type="ftr" sz="quarter" idx="3"/>
          </p:nvPr>
        </p:nvSpPr>
        <p:spPr>
          <a:ln/>
        </p:spPr>
        <p:txBody>
          <a:bodyPr/>
          <a:lstStyle/>
          <a:p>
            <a:pPr marL="0" indent="0" algn="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mn-cs"/>
              </a:rPr>
              <a:t>Introduction</a:t>
            </a:r>
          </a:p>
        </p:txBody>
      </p:sp>
      <p:sp>
        <p:nvSpPr>
          <p:cNvPr id="26627" name="Rectangle 3"/>
          <p:cNvSpPr>
            <a:spLocks noGrp="1"/>
          </p:cNvSpPr>
          <p:nvPr>
            <p:ph type="body" sz="half" idx="4294967295"/>
          </p:nvPr>
        </p:nvSpPr>
        <p:spPr>
          <a:xfrm>
            <a:off x="533400" y="1371600"/>
            <a:ext cx="8153400" cy="685800"/>
          </a:xfrm>
          <a:ln/>
        </p:spPr>
        <p:txBody>
          <a:bodyPr vert="horz" wrap="square" lIns="91440" tIns="45720" rIns="91440" bIns="45720" anchor="t" anchorCtr="0"/>
          <a:lstStyle>
            <a:lvl1pPr lvl="0">
              <a:buClr>
                <a:srgbClr val="000090"/>
              </a:buClr>
              <a:buSzPct val="100000"/>
              <a:buFont typeface="Wingdings" panose="05000000000000000000" pitchFamily="2" charset="2"/>
              <a:defRPr sz="2400"/>
            </a:lvl1pPr>
            <a:lvl2pPr lvl="1">
              <a:buClr>
                <a:srgbClr val="000090"/>
              </a:buClr>
              <a:buSzTx/>
              <a:buFont typeface="Arial" panose="020B0604020202020204" pitchFamily="34" charset="0"/>
              <a:defRPr sz="2000"/>
            </a:lvl2pPr>
            <a:lvl3pPr lvl="2">
              <a:buClr>
                <a:srgbClr val="000090"/>
              </a:buClr>
              <a:buSzTx/>
              <a:buFont typeface="Wingdings" panose="05000000000000000000" pitchFamily="2" charset="2"/>
              <a:defRPr sz="1800"/>
            </a:lvl3pPr>
            <a:lvl4pPr lvl="3">
              <a:buClr>
                <a:srgbClr val="000090"/>
              </a:buClr>
              <a:buSzTx/>
              <a:buFont typeface="Wingdings" panose="05000000000000000000" pitchFamily="2" charset="2"/>
              <a:defRPr sz="1800"/>
            </a:lvl4pPr>
            <a:lvl5pPr lvl="4">
              <a:buClr>
                <a:srgbClr val="000090"/>
              </a:buClr>
              <a:buSzTx/>
              <a:buFont typeface="Wingdings" panose="05000000000000000000" pitchFamily="2" charset="2"/>
              <a:defRPr sz="1800"/>
            </a:lvl5pPr>
          </a:lstStyle>
          <a:p>
            <a:pPr lvl="0" eaLnBrk="1" hangingPunct="1">
              <a:buNone/>
            </a:pPr>
            <a:r>
              <a:rPr lang="zh-CN" altLang="en-US" sz="2800" dirty="0">
                <a:latin typeface="微软雅黑" panose="020B0503020204020204" pitchFamily="34" charset="-122"/>
                <a:ea typeface="微软雅黑" panose="020B0503020204020204" pitchFamily="34" charset="-122"/>
              </a:rPr>
              <a:t>人类的协议和网络的协议：</a:t>
            </a:r>
            <a:endParaRPr lang="en-US" altLang="zh-CN" sz="2800" dirty="0">
              <a:latin typeface="微软雅黑" panose="020B0503020204020204" pitchFamily="34" charset="-122"/>
              <a:ea typeface="微软雅黑" panose="020B0503020204020204" pitchFamily="34" charset="-122"/>
            </a:endParaRPr>
          </a:p>
          <a:p>
            <a:pPr lvl="0" eaLnBrk="1" hangingPunct="1">
              <a:buNone/>
            </a:pPr>
            <a:endParaRPr lang="en-US" altLang="zh-CN" sz="2800" dirty="0">
              <a:latin typeface="微软雅黑" panose="020B0503020204020204" pitchFamily="34" charset="-122"/>
              <a:ea typeface="微软雅黑" panose="020B0503020204020204" pitchFamily="34" charset="-122"/>
            </a:endParaRPr>
          </a:p>
        </p:txBody>
      </p:sp>
      <p:sp>
        <p:nvSpPr>
          <p:cNvPr id="26628" name="Rectangle 8"/>
          <p:cNvSpPr/>
          <p:nvPr/>
        </p:nvSpPr>
        <p:spPr>
          <a:xfrm>
            <a:off x="628650" y="5862638"/>
            <a:ext cx="4419600" cy="533400"/>
          </a:xfrm>
          <a:prstGeom prst="rect">
            <a:avLst/>
          </a:prstGeom>
          <a:noFill/>
          <a:ln w="9525">
            <a:noFill/>
          </a:ln>
        </p:spPr>
        <p:txBody>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342900" lvl="0" indent="-342900">
              <a:lnSpc>
                <a:spcPct val="100000"/>
              </a:lnSpc>
              <a:buClr>
                <a:schemeClr val="accent2"/>
              </a:buClr>
              <a:buSzPct val="85000"/>
              <a:buNone/>
            </a:pPr>
            <a:r>
              <a:rPr lang="zh-CN" altLang="en-US" i="1" dirty="0">
                <a:solidFill>
                  <a:srgbClr val="CC0000"/>
                </a:solidFill>
                <a:latin typeface="微软雅黑" panose="020B0503020204020204" pitchFamily="34" charset="-122"/>
                <a:ea typeface="微软雅黑" panose="020B0503020204020204" pitchFamily="34" charset="-122"/>
              </a:rPr>
              <a:t>问：</a:t>
            </a:r>
            <a:r>
              <a:rPr lang="zh-CN" altLang="en-US" dirty="0">
                <a:latin typeface="微软雅黑" panose="020B0503020204020204" pitchFamily="34" charset="-122"/>
                <a:ea typeface="微软雅黑" panose="020B0503020204020204" pitchFamily="34" charset="-122"/>
              </a:rPr>
              <a:t>其他人类协议？</a:t>
            </a:r>
            <a:endParaRPr lang="en-US" altLang="zh-CN" dirty="0">
              <a:latin typeface="微软雅黑" panose="020B0503020204020204" pitchFamily="34" charset="-122"/>
              <a:ea typeface="微软雅黑" panose="020B0503020204020204" pitchFamily="34" charset="-122"/>
            </a:endParaRPr>
          </a:p>
        </p:txBody>
      </p:sp>
      <p:sp>
        <p:nvSpPr>
          <p:cNvPr id="26629" name="Line 10"/>
          <p:cNvSpPr/>
          <p:nvPr/>
        </p:nvSpPr>
        <p:spPr>
          <a:xfrm>
            <a:off x="1257300" y="2771775"/>
            <a:ext cx="1762125" cy="276225"/>
          </a:xfrm>
          <a:prstGeom prst="line">
            <a:avLst/>
          </a:prstGeom>
          <a:ln w="28575" cap="flat" cmpd="sng">
            <a:solidFill>
              <a:srgbClr val="CC0000"/>
            </a:solidFill>
            <a:prstDash val="solid"/>
            <a:headEnd type="none" w="med" len="med"/>
            <a:tailEnd type="triangle" w="med" len="med"/>
          </a:ln>
        </p:spPr>
        <p:txBody>
          <a:bodyPr/>
          <a:lstStyle/>
          <a:p>
            <a:endParaRPr lang="zh-CN" altLang="en-US"/>
          </a:p>
        </p:txBody>
      </p:sp>
      <p:pic>
        <p:nvPicPr>
          <p:cNvPr id="26630" name="Picture 62" descr="Alice"/>
          <p:cNvPicPr>
            <a:picLocks noChangeAspect="1"/>
          </p:cNvPicPr>
          <p:nvPr/>
        </p:nvPicPr>
        <p:blipFill>
          <a:blip r:embed="rId3"/>
          <a:stretch>
            <a:fillRect/>
          </a:stretch>
        </p:blipFill>
        <p:spPr>
          <a:xfrm>
            <a:off x="709613" y="2376488"/>
            <a:ext cx="561975" cy="693737"/>
          </a:xfrm>
          <a:prstGeom prst="rect">
            <a:avLst/>
          </a:prstGeom>
          <a:noFill/>
          <a:ln w="9525">
            <a:noFill/>
          </a:ln>
        </p:spPr>
      </p:pic>
      <p:pic>
        <p:nvPicPr>
          <p:cNvPr id="26631" name="Picture 63" descr="Bob"/>
          <p:cNvPicPr>
            <a:picLocks noChangeAspect="1"/>
          </p:cNvPicPr>
          <p:nvPr/>
        </p:nvPicPr>
        <p:blipFill>
          <a:blip r:embed="rId4"/>
          <a:stretch>
            <a:fillRect/>
          </a:stretch>
        </p:blipFill>
        <p:spPr>
          <a:xfrm>
            <a:off x="3128963" y="2771775"/>
            <a:ext cx="676275" cy="690563"/>
          </a:xfrm>
          <a:prstGeom prst="rect">
            <a:avLst/>
          </a:prstGeom>
          <a:noFill/>
          <a:ln w="9525">
            <a:noFill/>
          </a:ln>
        </p:spPr>
      </p:pic>
      <p:sp>
        <p:nvSpPr>
          <p:cNvPr id="26632" name="Text Box 64"/>
          <p:cNvSpPr txBox="1"/>
          <p:nvPr/>
        </p:nvSpPr>
        <p:spPr>
          <a:xfrm>
            <a:off x="1698625" y="2484438"/>
            <a:ext cx="800100"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dirty="0">
                <a:solidFill>
                  <a:srgbClr val="CC0000"/>
                </a:solidFill>
                <a:latin typeface="微软雅黑" panose="020B0503020204020204" pitchFamily="34" charset="-122"/>
                <a:ea typeface="微软雅黑" panose="020B0503020204020204" pitchFamily="34" charset="-122"/>
              </a:rPr>
              <a:t>你好</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26633" name="Line 66"/>
          <p:cNvSpPr/>
          <p:nvPr/>
        </p:nvSpPr>
        <p:spPr>
          <a:xfrm flipV="1">
            <a:off x="949325" y="3330575"/>
            <a:ext cx="2085975" cy="361950"/>
          </a:xfrm>
          <a:prstGeom prst="line">
            <a:avLst/>
          </a:prstGeom>
          <a:ln w="28575" cap="flat" cmpd="sng">
            <a:solidFill>
              <a:srgbClr val="CC0000"/>
            </a:solidFill>
            <a:prstDash val="solid"/>
            <a:headEnd type="triangle" w="med" len="med"/>
            <a:tailEnd type="none" w="med" len="med"/>
          </a:ln>
        </p:spPr>
        <p:txBody>
          <a:bodyPr/>
          <a:lstStyle/>
          <a:p>
            <a:endParaRPr lang="zh-CN" altLang="en-US"/>
          </a:p>
        </p:txBody>
      </p:sp>
      <p:sp>
        <p:nvSpPr>
          <p:cNvPr id="26634" name="Text Box 67"/>
          <p:cNvSpPr txBox="1"/>
          <p:nvPr/>
        </p:nvSpPr>
        <p:spPr>
          <a:xfrm>
            <a:off x="1689100" y="3108325"/>
            <a:ext cx="800100" cy="461963"/>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zh-CN" altLang="en-US" sz="2400" dirty="0">
                <a:solidFill>
                  <a:srgbClr val="CC0000"/>
                </a:solidFill>
                <a:latin typeface="微软雅黑" panose="020B0503020204020204" pitchFamily="34" charset="-122"/>
                <a:ea typeface="微软雅黑" panose="020B0503020204020204" pitchFamily="34" charset="-122"/>
              </a:rPr>
              <a:t>你好</a:t>
            </a:r>
            <a:endParaRPr lang="en-US" altLang="zh-CN" sz="2400" dirty="0">
              <a:solidFill>
                <a:srgbClr val="CC0000"/>
              </a:solidFill>
              <a:latin typeface="微软雅黑" panose="020B0503020204020204" pitchFamily="34" charset="-122"/>
              <a:ea typeface="微软雅黑" panose="020B0503020204020204" pitchFamily="34" charset="-122"/>
            </a:endParaRPr>
          </a:p>
        </p:txBody>
      </p:sp>
      <p:sp>
        <p:nvSpPr>
          <p:cNvPr id="26635" name="Line 70"/>
          <p:cNvSpPr/>
          <p:nvPr/>
        </p:nvSpPr>
        <p:spPr>
          <a:xfrm>
            <a:off x="933450" y="3762375"/>
            <a:ext cx="2162175" cy="438150"/>
          </a:xfrm>
          <a:prstGeom prst="line">
            <a:avLst/>
          </a:prstGeom>
          <a:ln w="28575" cap="flat" cmpd="sng">
            <a:solidFill>
              <a:srgbClr val="CC0000"/>
            </a:solidFill>
            <a:prstDash val="solid"/>
            <a:headEnd type="none" w="med" len="med"/>
            <a:tailEnd type="triangle" w="med" len="med"/>
          </a:ln>
        </p:spPr>
        <p:txBody>
          <a:bodyPr/>
          <a:lstStyle/>
          <a:p>
            <a:endParaRPr lang="zh-CN" altLang="en-US"/>
          </a:p>
        </p:txBody>
      </p:sp>
      <p:grpSp>
        <p:nvGrpSpPr>
          <p:cNvPr id="26636" name="Group 72"/>
          <p:cNvGrpSpPr/>
          <p:nvPr/>
        </p:nvGrpSpPr>
        <p:grpSpPr>
          <a:xfrm>
            <a:off x="1379538" y="3694113"/>
            <a:ext cx="1106487" cy="504825"/>
            <a:chOff x="694" y="2747"/>
            <a:chExt cx="775" cy="391"/>
          </a:xfrm>
        </p:grpSpPr>
        <p:sp>
          <p:nvSpPr>
            <p:cNvPr id="26697" name="Rectangle 71"/>
            <p:cNvSpPr/>
            <p:nvPr/>
          </p:nvSpPr>
          <p:spPr>
            <a:xfrm>
              <a:off x="786" y="2790"/>
              <a:ext cx="588" cy="348"/>
            </a:xfrm>
            <a:prstGeom prst="rect">
              <a:avLst/>
            </a:prstGeom>
            <a:no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26698" name="Text Box 69"/>
            <p:cNvSpPr txBox="1"/>
            <p:nvPr/>
          </p:nvSpPr>
          <p:spPr>
            <a:xfrm>
              <a:off x="694" y="2747"/>
              <a:ext cx="775" cy="358"/>
            </a:xfrm>
            <a:prstGeom prst="rect">
              <a:avLst/>
            </a:prstGeom>
            <a:solidFill>
              <a:schemeClr val="bg1"/>
            </a:solid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lnSpc>
                  <a:spcPct val="100000"/>
                </a:lnSpc>
                <a:spcBef>
                  <a:spcPct val="0"/>
                </a:spcBef>
                <a:buClrTx/>
                <a:buSzTx/>
                <a:buFontTx/>
                <a:buNone/>
              </a:pPr>
              <a:r>
                <a:rPr lang="zh-CN" altLang="en-US" sz="2400" dirty="0">
                  <a:solidFill>
                    <a:srgbClr val="CC0000"/>
                  </a:solidFill>
                  <a:latin typeface="微软雅黑" panose="020B0503020204020204" pitchFamily="34" charset="-122"/>
                  <a:ea typeface="微软雅黑" panose="020B0503020204020204" pitchFamily="34" charset="-122"/>
                </a:rPr>
                <a:t>几点了</a:t>
              </a:r>
              <a:endParaRPr lang="en-US" altLang="zh-CN" sz="2400" dirty="0">
                <a:solidFill>
                  <a:srgbClr val="CC0000"/>
                </a:solidFill>
                <a:latin typeface="微软雅黑" panose="020B0503020204020204" pitchFamily="34" charset="-122"/>
                <a:ea typeface="微软雅黑" panose="020B0503020204020204" pitchFamily="34" charset="-122"/>
              </a:endParaRPr>
            </a:p>
          </p:txBody>
        </p:sp>
      </p:grpSp>
      <p:sp>
        <p:nvSpPr>
          <p:cNvPr id="26637" name="Line 73"/>
          <p:cNvSpPr/>
          <p:nvPr/>
        </p:nvSpPr>
        <p:spPr>
          <a:xfrm flipV="1">
            <a:off x="1095375" y="4333875"/>
            <a:ext cx="1952625" cy="333375"/>
          </a:xfrm>
          <a:prstGeom prst="line">
            <a:avLst/>
          </a:prstGeom>
          <a:ln w="28575" cap="flat" cmpd="sng">
            <a:solidFill>
              <a:srgbClr val="CC0000"/>
            </a:solidFill>
            <a:prstDash val="solid"/>
            <a:headEnd type="triangle" w="med" len="med"/>
            <a:tailEnd type="none" w="med" len="med"/>
          </a:ln>
        </p:spPr>
        <p:txBody>
          <a:bodyPr/>
          <a:lstStyle/>
          <a:p>
            <a:endParaRPr lang="zh-CN" altLang="en-US"/>
          </a:p>
        </p:txBody>
      </p:sp>
      <p:grpSp>
        <p:nvGrpSpPr>
          <p:cNvPr id="26638" name="Group 76"/>
          <p:cNvGrpSpPr/>
          <p:nvPr/>
        </p:nvGrpSpPr>
        <p:grpSpPr>
          <a:xfrm>
            <a:off x="1565275" y="4338638"/>
            <a:ext cx="801688" cy="461962"/>
            <a:chOff x="1046" y="2771"/>
            <a:chExt cx="505" cy="291"/>
          </a:xfrm>
        </p:grpSpPr>
        <p:sp>
          <p:nvSpPr>
            <p:cNvPr id="26695" name="Rectangle 75"/>
            <p:cNvSpPr/>
            <p:nvPr/>
          </p:nvSpPr>
          <p:spPr>
            <a:xfrm>
              <a:off x="1104" y="2820"/>
              <a:ext cx="444" cy="186"/>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26696" name="Text Box 74"/>
            <p:cNvSpPr txBox="1"/>
            <p:nvPr/>
          </p:nvSpPr>
          <p:spPr>
            <a:xfrm>
              <a:off x="1046" y="2771"/>
              <a:ext cx="505" cy="291"/>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CC0000"/>
                  </a:solidFill>
                  <a:latin typeface="微软雅黑" panose="020B0503020204020204" pitchFamily="34" charset="-122"/>
                  <a:ea typeface="微软雅黑" panose="020B0503020204020204" pitchFamily="34" charset="-122"/>
                </a:rPr>
                <a:t>2:00</a:t>
              </a:r>
            </a:p>
          </p:txBody>
        </p:sp>
      </p:grpSp>
      <p:sp>
        <p:nvSpPr>
          <p:cNvPr id="26639" name="Line 85"/>
          <p:cNvSpPr/>
          <p:nvPr/>
        </p:nvSpPr>
        <p:spPr>
          <a:xfrm flipV="1">
            <a:off x="5165725" y="4525963"/>
            <a:ext cx="2343150" cy="428625"/>
          </a:xfrm>
          <a:prstGeom prst="line">
            <a:avLst/>
          </a:prstGeom>
          <a:ln w="28575" cap="flat" cmpd="sng">
            <a:solidFill>
              <a:srgbClr val="CC0000"/>
            </a:solidFill>
            <a:prstDash val="solid"/>
            <a:headEnd type="triangle" w="med" len="med"/>
            <a:tailEnd type="none" w="med" len="med"/>
          </a:ln>
        </p:spPr>
        <p:txBody>
          <a:bodyPr/>
          <a:lstStyle/>
          <a:p>
            <a:endParaRPr lang="zh-CN" altLang="en-US"/>
          </a:p>
        </p:txBody>
      </p:sp>
      <p:sp>
        <p:nvSpPr>
          <p:cNvPr id="26640" name="Line 89"/>
          <p:cNvSpPr/>
          <p:nvPr/>
        </p:nvSpPr>
        <p:spPr>
          <a:xfrm>
            <a:off x="5180013" y="2811463"/>
            <a:ext cx="2176462" cy="347662"/>
          </a:xfrm>
          <a:prstGeom prst="line">
            <a:avLst/>
          </a:prstGeom>
          <a:ln w="28575" cap="flat" cmpd="sng">
            <a:solidFill>
              <a:srgbClr val="CC0000"/>
            </a:solidFill>
            <a:prstDash val="solid"/>
            <a:headEnd type="none" w="med" len="med"/>
            <a:tailEnd type="triangle" w="med" len="med"/>
          </a:ln>
        </p:spPr>
        <p:txBody>
          <a:bodyPr/>
          <a:lstStyle/>
          <a:p>
            <a:endParaRPr lang="zh-CN" altLang="en-US"/>
          </a:p>
        </p:txBody>
      </p:sp>
      <p:sp>
        <p:nvSpPr>
          <p:cNvPr id="26641" name="Line 90"/>
          <p:cNvSpPr/>
          <p:nvPr/>
        </p:nvSpPr>
        <p:spPr>
          <a:xfrm flipV="1">
            <a:off x="5118100" y="3317875"/>
            <a:ext cx="2216150" cy="398463"/>
          </a:xfrm>
          <a:prstGeom prst="line">
            <a:avLst/>
          </a:prstGeom>
          <a:ln w="28575" cap="flat" cmpd="sng">
            <a:solidFill>
              <a:srgbClr val="CC0000"/>
            </a:solidFill>
            <a:prstDash val="solid"/>
            <a:headEnd type="triangle" w="med" len="med"/>
            <a:tailEnd type="none" w="med" len="med"/>
          </a:ln>
        </p:spPr>
        <p:txBody>
          <a:bodyPr/>
          <a:lstStyle/>
          <a:p>
            <a:endParaRPr lang="zh-CN" altLang="en-US"/>
          </a:p>
        </p:txBody>
      </p:sp>
      <p:sp>
        <p:nvSpPr>
          <p:cNvPr id="26642" name="Rectangle 92"/>
          <p:cNvSpPr/>
          <p:nvPr/>
        </p:nvSpPr>
        <p:spPr>
          <a:xfrm>
            <a:off x="5553075" y="3340100"/>
            <a:ext cx="1438275" cy="393700"/>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26643" name="Text Box 91"/>
          <p:cNvSpPr txBox="1"/>
          <p:nvPr/>
        </p:nvSpPr>
        <p:spPr>
          <a:xfrm rot="-417380">
            <a:off x="5513388" y="3341688"/>
            <a:ext cx="1524000" cy="3270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en-US" altLang="zh-CN" sz="1800" dirty="0">
                <a:solidFill>
                  <a:srgbClr val="CC0000"/>
                </a:solidFill>
                <a:latin typeface="微软雅黑" panose="020B0503020204020204" pitchFamily="34" charset="-122"/>
                <a:ea typeface="微软雅黑" panose="020B0503020204020204" pitchFamily="34" charset="-122"/>
              </a:rPr>
              <a:t>TCP</a:t>
            </a:r>
            <a:r>
              <a:rPr lang="zh-CN" altLang="en-US" sz="1800" dirty="0">
                <a:solidFill>
                  <a:srgbClr val="CC0000"/>
                </a:solidFill>
                <a:latin typeface="微软雅黑" panose="020B0503020204020204" pitchFamily="34" charset="-122"/>
                <a:ea typeface="微软雅黑" panose="020B0503020204020204" pitchFamily="34" charset="-122"/>
              </a:rPr>
              <a:t>连接响应</a:t>
            </a:r>
            <a:endParaRPr lang="en-US" altLang="zh-CN" sz="1800" dirty="0">
              <a:solidFill>
                <a:srgbClr val="CC0000"/>
              </a:solidFill>
              <a:latin typeface="微软雅黑" panose="020B0503020204020204" pitchFamily="34" charset="-122"/>
              <a:ea typeface="微软雅黑" panose="020B0503020204020204" pitchFamily="34" charset="-122"/>
            </a:endParaRPr>
          </a:p>
        </p:txBody>
      </p:sp>
      <p:sp>
        <p:nvSpPr>
          <p:cNvPr id="26644" name="Line 94"/>
          <p:cNvSpPr/>
          <p:nvPr/>
        </p:nvSpPr>
        <p:spPr>
          <a:xfrm>
            <a:off x="5165725" y="3963988"/>
            <a:ext cx="2400300" cy="419100"/>
          </a:xfrm>
          <a:prstGeom prst="line">
            <a:avLst/>
          </a:prstGeom>
          <a:ln w="28575" cap="flat" cmpd="sng">
            <a:solidFill>
              <a:srgbClr val="CC0000"/>
            </a:solidFill>
            <a:prstDash val="solid"/>
            <a:headEnd type="none" w="med" len="med"/>
            <a:tailEnd type="triangle" w="med" len="med"/>
          </a:ln>
        </p:spPr>
        <p:txBody>
          <a:bodyPr/>
          <a:lstStyle/>
          <a:p>
            <a:endParaRPr lang="zh-CN" altLang="en-US"/>
          </a:p>
        </p:txBody>
      </p:sp>
      <p:grpSp>
        <p:nvGrpSpPr>
          <p:cNvPr id="26645" name="Group 97"/>
          <p:cNvGrpSpPr/>
          <p:nvPr/>
        </p:nvGrpSpPr>
        <p:grpSpPr>
          <a:xfrm>
            <a:off x="5378450" y="4029075"/>
            <a:ext cx="3794125" cy="366713"/>
            <a:chOff x="3212" y="2597"/>
            <a:chExt cx="2390" cy="231"/>
          </a:xfrm>
        </p:grpSpPr>
        <p:sp>
          <p:nvSpPr>
            <p:cNvPr id="26693" name="Rectangle 96"/>
            <p:cNvSpPr/>
            <p:nvPr/>
          </p:nvSpPr>
          <p:spPr>
            <a:xfrm>
              <a:off x="3252" y="2628"/>
              <a:ext cx="2100" cy="114"/>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26694" name="Text Box 95"/>
            <p:cNvSpPr txBox="1"/>
            <p:nvPr/>
          </p:nvSpPr>
          <p:spPr>
            <a:xfrm>
              <a:off x="3212" y="2597"/>
              <a:ext cx="2390" cy="231"/>
            </a:xfrm>
            <a:prstGeom prst="rect">
              <a:avLst/>
            </a:prstGeom>
            <a:noFill/>
            <a:ln w="9525">
              <a:noFill/>
            </a:ln>
          </p:spPr>
          <p:txBody>
            <a:bodyPr>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1800" dirty="0">
                  <a:solidFill>
                    <a:srgbClr val="CC0000"/>
                  </a:solidFill>
                  <a:latin typeface="微软雅黑" panose="020B0503020204020204" pitchFamily="34" charset="-122"/>
                  <a:ea typeface="微软雅黑" panose="020B0503020204020204" pitchFamily="34" charset="-122"/>
                </a:rPr>
                <a:t>Get</a:t>
              </a:r>
              <a:r>
                <a:rPr lang="en-US" altLang="zh-CN" sz="1400" dirty="0">
                  <a:solidFill>
                    <a:srgbClr val="CC0000"/>
                  </a:solidFill>
                  <a:latin typeface="微软雅黑" panose="020B0503020204020204" pitchFamily="34" charset="-122"/>
                  <a:ea typeface="微软雅黑" panose="020B0503020204020204" pitchFamily="34" charset="-122"/>
                </a:rPr>
                <a:t> http://www.awl.com/kurose-ross</a:t>
              </a:r>
              <a:endParaRPr lang="en-US" altLang="zh-CN" sz="2400" dirty="0">
                <a:solidFill>
                  <a:srgbClr val="CC0000"/>
                </a:solidFill>
                <a:latin typeface="微软雅黑" panose="020B0503020204020204" pitchFamily="34" charset="-122"/>
                <a:ea typeface="微软雅黑" panose="020B0503020204020204" pitchFamily="34" charset="-122"/>
              </a:endParaRPr>
            </a:p>
          </p:txBody>
        </p:sp>
      </p:grpSp>
      <p:sp>
        <p:nvSpPr>
          <p:cNvPr id="26646" name="Rectangle 99"/>
          <p:cNvSpPr/>
          <p:nvPr/>
        </p:nvSpPr>
        <p:spPr>
          <a:xfrm>
            <a:off x="5934075" y="4624388"/>
            <a:ext cx="919163" cy="295275"/>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solidFill>
                <a:srgbClr val="CC0000"/>
              </a:solidFill>
              <a:latin typeface="微软雅黑" panose="020B0503020204020204" pitchFamily="34" charset="-122"/>
              <a:ea typeface="微软雅黑" panose="020B0503020204020204" pitchFamily="34" charset="-122"/>
            </a:endParaRPr>
          </a:p>
        </p:txBody>
      </p:sp>
      <p:sp>
        <p:nvSpPr>
          <p:cNvPr id="26647" name="Text Box 100"/>
          <p:cNvSpPr txBox="1"/>
          <p:nvPr/>
        </p:nvSpPr>
        <p:spPr>
          <a:xfrm>
            <a:off x="5900738" y="4510088"/>
            <a:ext cx="1255712" cy="46196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400" dirty="0">
                <a:solidFill>
                  <a:srgbClr val="CC0000"/>
                </a:solidFill>
                <a:latin typeface="微软雅黑" panose="020B0503020204020204" pitchFamily="34" charset="-122"/>
                <a:ea typeface="微软雅黑" panose="020B0503020204020204" pitchFamily="34" charset="-122"/>
              </a:rPr>
              <a:t>&lt;</a:t>
            </a:r>
            <a:r>
              <a:rPr lang="zh-CN" altLang="en-US" sz="2400" dirty="0">
                <a:solidFill>
                  <a:srgbClr val="CC0000"/>
                </a:solidFill>
                <a:latin typeface="微软雅黑" panose="020B0503020204020204" pitchFamily="34" charset="-122"/>
                <a:ea typeface="微软雅黑" panose="020B0503020204020204" pitchFamily="34" charset="-122"/>
              </a:rPr>
              <a:t>文件</a:t>
            </a:r>
            <a:r>
              <a:rPr lang="en-US" altLang="zh-CN" sz="2400" dirty="0">
                <a:solidFill>
                  <a:srgbClr val="CC0000"/>
                </a:solidFill>
                <a:latin typeface="微软雅黑" panose="020B0503020204020204" pitchFamily="34" charset="-122"/>
                <a:ea typeface="微软雅黑" panose="020B0503020204020204" pitchFamily="34" charset="-122"/>
              </a:rPr>
              <a:t>&gt;</a:t>
            </a:r>
          </a:p>
        </p:txBody>
      </p:sp>
      <p:sp>
        <p:nvSpPr>
          <p:cNvPr id="26648" name="Line 101"/>
          <p:cNvSpPr/>
          <p:nvPr/>
        </p:nvSpPr>
        <p:spPr>
          <a:xfrm>
            <a:off x="4057650" y="2068513"/>
            <a:ext cx="0" cy="3573462"/>
          </a:xfrm>
          <a:prstGeom prst="line">
            <a:avLst/>
          </a:prstGeom>
          <a:ln w="19050" cap="flat" cmpd="sng">
            <a:solidFill>
              <a:schemeClr val="bg2"/>
            </a:solidFill>
            <a:prstDash val="solid"/>
            <a:headEnd type="none" w="med" len="med"/>
            <a:tailEnd type="triangle" w="med" len="med"/>
          </a:ln>
        </p:spPr>
        <p:txBody>
          <a:bodyPr/>
          <a:lstStyle/>
          <a:p>
            <a:endParaRPr lang="zh-CN" altLang="en-US"/>
          </a:p>
        </p:txBody>
      </p:sp>
      <p:grpSp>
        <p:nvGrpSpPr>
          <p:cNvPr id="26649" name="Group 105"/>
          <p:cNvGrpSpPr/>
          <p:nvPr/>
        </p:nvGrpSpPr>
        <p:grpSpPr>
          <a:xfrm>
            <a:off x="3735388" y="4972050"/>
            <a:ext cx="736600" cy="400050"/>
            <a:chOff x="2198" y="3221"/>
            <a:chExt cx="464" cy="252"/>
          </a:xfrm>
        </p:grpSpPr>
        <p:sp>
          <p:nvSpPr>
            <p:cNvPr id="26691" name="Rectangle 104"/>
            <p:cNvSpPr/>
            <p:nvPr/>
          </p:nvSpPr>
          <p:spPr>
            <a:xfrm>
              <a:off x="2244" y="3282"/>
              <a:ext cx="408" cy="162"/>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92" name="Text Box 102"/>
            <p:cNvSpPr txBox="1"/>
            <p:nvPr/>
          </p:nvSpPr>
          <p:spPr>
            <a:xfrm>
              <a:off x="2198" y="3221"/>
              <a:ext cx="464" cy="252"/>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r>
                <a:rPr lang="en-US" altLang="zh-CN" sz="2000" dirty="0">
                  <a:solidFill>
                    <a:schemeClr val="bg2"/>
                  </a:solidFill>
                  <a:latin typeface="微软雅黑" panose="020B0503020204020204" pitchFamily="34" charset="-122"/>
                  <a:ea typeface="微软雅黑" panose="020B0503020204020204" pitchFamily="34" charset="-122"/>
                </a:rPr>
                <a:t>time</a:t>
              </a:r>
            </a:p>
          </p:txBody>
        </p:sp>
      </p:grpSp>
      <p:sp>
        <p:nvSpPr>
          <p:cNvPr id="26650" name="Rectangle 52"/>
          <p:cNvSpPr/>
          <p:nvPr/>
        </p:nvSpPr>
        <p:spPr>
          <a:xfrm rot="1009500">
            <a:off x="5465763" y="2414588"/>
            <a:ext cx="1365250" cy="439737"/>
          </a:xfrm>
          <a:prstGeom prst="rect">
            <a:avLst/>
          </a:prstGeom>
          <a:solidFill>
            <a:schemeClr val="bg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51" name="Text Box 91"/>
          <p:cNvSpPr txBox="1"/>
          <p:nvPr/>
        </p:nvSpPr>
        <p:spPr>
          <a:xfrm rot="488681">
            <a:off x="5522913" y="2682875"/>
            <a:ext cx="1593850" cy="327025"/>
          </a:xfrm>
          <a:prstGeom prst="rect">
            <a:avLst/>
          </a:prstGeom>
          <a:noFill/>
          <a:ln w="9525">
            <a:noFill/>
          </a:ln>
        </p:spPr>
        <p:txBody>
          <a:bodyPr wrap="none">
            <a:spAutoFit/>
          </a:bodyPr>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a:spcBef>
                <a:spcPct val="0"/>
              </a:spcBef>
              <a:buClrTx/>
              <a:buSzTx/>
              <a:buFontTx/>
              <a:buNone/>
            </a:pPr>
            <a:r>
              <a:rPr lang="en-US" altLang="zh-CN" sz="1800" dirty="0">
                <a:solidFill>
                  <a:srgbClr val="CC0000"/>
                </a:solidFill>
                <a:latin typeface="微软雅黑" panose="020B0503020204020204" pitchFamily="34" charset="-122"/>
                <a:ea typeface="微软雅黑" panose="020B0503020204020204" pitchFamily="34" charset="-122"/>
              </a:rPr>
              <a:t>TCP </a:t>
            </a:r>
            <a:r>
              <a:rPr lang="zh-CN" altLang="en-US" sz="1800" dirty="0">
                <a:solidFill>
                  <a:srgbClr val="CC0000"/>
                </a:solidFill>
                <a:latin typeface="微软雅黑" panose="020B0503020204020204" pitchFamily="34" charset="-122"/>
                <a:ea typeface="微软雅黑" panose="020B0503020204020204" pitchFamily="34" charset="-122"/>
              </a:rPr>
              <a:t>连接请求</a:t>
            </a:r>
            <a:endParaRPr lang="en-US" altLang="zh-CN" sz="1800" dirty="0">
              <a:solidFill>
                <a:srgbClr val="CC0000"/>
              </a:solidFill>
              <a:latin typeface="微软雅黑" panose="020B0503020204020204" pitchFamily="34" charset="-122"/>
              <a:ea typeface="微软雅黑" panose="020B0503020204020204" pitchFamily="34" charset="-122"/>
            </a:endParaRPr>
          </a:p>
        </p:txBody>
      </p:sp>
      <p:pic>
        <p:nvPicPr>
          <p:cNvPr id="26652" name="Picture 53" descr="underline_base"/>
          <p:cNvPicPr/>
          <p:nvPr/>
        </p:nvPicPr>
        <p:blipFill>
          <a:blip r:embed="rId5"/>
          <a:stretch>
            <a:fillRect/>
          </a:stretch>
        </p:blipFill>
        <p:spPr>
          <a:xfrm>
            <a:off x="612775" y="879475"/>
            <a:ext cx="4570413" cy="173038"/>
          </a:xfrm>
          <a:prstGeom prst="rect">
            <a:avLst/>
          </a:prstGeom>
          <a:noFill/>
          <a:ln w="9525">
            <a:noFill/>
          </a:ln>
        </p:spPr>
      </p:pic>
      <p:grpSp>
        <p:nvGrpSpPr>
          <p:cNvPr id="26653" name="Group 57"/>
          <p:cNvGrpSpPr/>
          <p:nvPr/>
        </p:nvGrpSpPr>
        <p:grpSpPr>
          <a:xfrm>
            <a:off x="7412038" y="2782888"/>
            <a:ext cx="431800" cy="755650"/>
            <a:chOff x="4140" y="429"/>
            <a:chExt cx="1425" cy="2396"/>
          </a:xfrm>
        </p:grpSpPr>
        <p:sp>
          <p:nvSpPr>
            <p:cNvPr id="26659" name="Freeform 58"/>
            <p:cNvSpPr/>
            <p:nvPr/>
          </p:nvSpPr>
          <p:spPr>
            <a:xfrm>
              <a:off x="5268" y="433"/>
              <a:ext cx="283" cy="2286"/>
            </a:xfrm>
            <a:custGeom>
              <a:avLst/>
              <a:gdLst>
                <a:gd name="txL" fmla="*/ 0 w 354"/>
                <a:gd name="txT" fmla="*/ 0 h 2742"/>
                <a:gd name="txR" fmla="*/ 354 w 354"/>
                <a:gd name="txB" fmla="*/ 2742 h 2742"/>
              </a:gdLst>
              <a:ahLst/>
              <a:cxnLst>
                <a:cxn ang="0">
                  <a:pos x="2" y="0"/>
                </a:cxn>
                <a:cxn ang="0">
                  <a:pos x="8" y="16"/>
                </a:cxn>
                <a:cxn ang="0">
                  <a:pos x="8" y="119"/>
                </a:cxn>
                <a:cxn ang="0">
                  <a:pos x="0" y="124"/>
                </a:cxn>
                <a:cxn ang="0">
                  <a:pos x="2"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26660" name="Rectangle 59"/>
            <p:cNvSpPr/>
            <p:nvPr/>
          </p:nvSpPr>
          <p:spPr>
            <a:xfrm>
              <a:off x="4208" y="429"/>
              <a:ext cx="1043" cy="2285"/>
            </a:xfrm>
            <a:prstGeom prst="rect">
              <a:avLst/>
            </a:prstGeom>
            <a:gradFill rotWithShape="1">
              <a:gsLst>
                <a:gs pos="0">
                  <a:srgbClr val="292929"/>
                </a:gs>
                <a:gs pos="100000">
                  <a:srgbClr val="808080"/>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61" name="Freeform 60"/>
            <p:cNvSpPr/>
            <p:nvPr/>
          </p:nvSpPr>
          <p:spPr>
            <a:xfrm>
              <a:off x="5321" y="570"/>
              <a:ext cx="169" cy="2115"/>
            </a:xfrm>
            <a:custGeom>
              <a:avLst/>
              <a:gdLst>
                <a:gd name="txL" fmla="*/ 0 w 211"/>
                <a:gd name="txT" fmla="*/ 0 h 2537"/>
                <a:gd name="txR" fmla="*/ 211 w 211"/>
                <a:gd name="txB" fmla="*/ 2537 h 2537"/>
              </a:gdLst>
              <a:ahLst/>
              <a:cxnLst>
                <a:cxn ang="0">
                  <a:pos x="2" y="0"/>
                </a:cxn>
                <a:cxn ang="0">
                  <a:pos x="5" y="11"/>
                </a:cxn>
                <a:cxn ang="0">
                  <a:pos x="2" y="113"/>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26662" name="Freeform 61"/>
            <p:cNvSpPr/>
            <p:nvPr/>
          </p:nvSpPr>
          <p:spPr>
            <a:xfrm>
              <a:off x="5284" y="1640"/>
              <a:ext cx="263" cy="189"/>
            </a:xfrm>
            <a:custGeom>
              <a:avLst/>
              <a:gdLst>
                <a:gd name="txL" fmla="*/ 0 w 328"/>
                <a:gd name="txT" fmla="*/ 0 h 226"/>
                <a:gd name="txR" fmla="*/ 328 w 328"/>
                <a:gd name="txB" fmla="*/ 226 h 226"/>
              </a:gdLst>
              <a:ahLst/>
              <a:cxnLst>
                <a:cxn ang="0">
                  <a:pos x="2" y="0"/>
                </a:cxn>
                <a:cxn ang="0">
                  <a:pos x="7" y="7"/>
                </a:cxn>
                <a:cxn ang="0">
                  <a:pos x="7" y="11"/>
                </a:cxn>
                <a:cxn ang="0">
                  <a:pos x="0" y="5"/>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6663" name="Rectangle 62"/>
            <p:cNvSpPr/>
            <p:nvPr/>
          </p:nvSpPr>
          <p:spPr>
            <a:xfrm>
              <a:off x="4213" y="691"/>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6664" name="Group 63"/>
            <p:cNvGrpSpPr/>
            <p:nvPr/>
          </p:nvGrpSpPr>
          <p:grpSpPr>
            <a:xfrm>
              <a:off x="4749" y="668"/>
              <a:ext cx="581" cy="145"/>
              <a:chOff x="614" y="2568"/>
              <a:chExt cx="725" cy="139"/>
            </a:xfrm>
          </p:grpSpPr>
          <p:sp>
            <p:nvSpPr>
              <p:cNvPr id="26689" name="AutoShape 64"/>
              <p:cNvSpPr/>
              <p:nvPr/>
            </p:nvSpPr>
            <p:spPr>
              <a:xfrm>
                <a:off x="612" y="2566"/>
                <a:ext cx="726" cy="140"/>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90" name="AutoShape 65"/>
              <p:cNvSpPr/>
              <p:nvPr/>
            </p:nvSpPr>
            <p:spPr>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6665" name="Rectangle 66"/>
            <p:cNvSpPr/>
            <p:nvPr/>
          </p:nvSpPr>
          <p:spPr>
            <a:xfrm>
              <a:off x="4224"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6666" name="Group 67"/>
            <p:cNvGrpSpPr/>
            <p:nvPr/>
          </p:nvGrpSpPr>
          <p:grpSpPr>
            <a:xfrm>
              <a:off x="4747" y="994"/>
              <a:ext cx="581" cy="134"/>
              <a:chOff x="614" y="2568"/>
              <a:chExt cx="725" cy="139"/>
            </a:xfrm>
          </p:grpSpPr>
          <p:sp>
            <p:nvSpPr>
              <p:cNvPr id="26687" name="AutoShape 68"/>
              <p:cNvSpPr/>
              <p:nvPr/>
            </p:nvSpPr>
            <p:spPr>
              <a:xfrm>
                <a:off x="615" y="2567"/>
                <a:ext cx="726" cy="141"/>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88" name="AutoShape 69"/>
              <p:cNvSpPr/>
              <p:nvPr/>
            </p:nvSpPr>
            <p:spPr>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6667" name="Rectangle 70"/>
            <p:cNvSpPr/>
            <p:nvPr/>
          </p:nvSpPr>
          <p:spPr>
            <a:xfrm>
              <a:off x="4219" y="1360"/>
              <a:ext cx="592"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68" name="Rectangle 71"/>
            <p:cNvSpPr/>
            <p:nvPr/>
          </p:nvSpPr>
          <p:spPr>
            <a:xfrm>
              <a:off x="4229" y="1657"/>
              <a:ext cx="597" cy="45"/>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nvGrpSpPr>
            <p:cNvPr id="26669" name="Group 72"/>
            <p:cNvGrpSpPr/>
            <p:nvPr/>
          </p:nvGrpSpPr>
          <p:grpSpPr>
            <a:xfrm>
              <a:off x="4735" y="1627"/>
              <a:ext cx="582" cy="151"/>
              <a:chOff x="614" y="2568"/>
              <a:chExt cx="725" cy="139"/>
            </a:xfrm>
          </p:grpSpPr>
          <p:sp>
            <p:nvSpPr>
              <p:cNvPr id="26685" name="AutoShape 73"/>
              <p:cNvSpPr/>
              <p:nvPr/>
            </p:nvSpPr>
            <p:spPr>
              <a:xfrm>
                <a:off x="617" y="2568"/>
                <a:ext cx="724" cy="139"/>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86" name="AutoShape 74"/>
              <p:cNvSpPr/>
              <p:nvPr/>
            </p:nvSpPr>
            <p:spPr>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6670" name="Freeform 75"/>
            <p:cNvSpPr/>
            <p:nvPr/>
          </p:nvSpPr>
          <p:spPr>
            <a:xfrm>
              <a:off x="5288" y="1354"/>
              <a:ext cx="263" cy="188"/>
            </a:xfrm>
            <a:custGeom>
              <a:avLst/>
              <a:gdLst>
                <a:gd name="txL" fmla="*/ 0 w 328"/>
                <a:gd name="txT" fmla="*/ 0 h 226"/>
                <a:gd name="txR" fmla="*/ 328 w 328"/>
                <a:gd name="txB" fmla="*/ 226 h 226"/>
              </a:gdLst>
              <a:ahLst/>
              <a:cxnLst>
                <a:cxn ang="0">
                  <a:pos x="2" y="0"/>
                </a:cxn>
                <a:cxn ang="0">
                  <a:pos x="7" y="6"/>
                </a:cxn>
                <a:cxn ang="0">
                  <a:pos x="7" y="10"/>
                </a:cxn>
                <a:cxn ang="0">
                  <a:pos x="0" y="4"/>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26671" name="Group 76"/>
            <p:cNvGrpSpPr/>
            <p:nvPr/>
          </p:nvGrpSpPr>
          <p:grpSpPr>
            <a:xfrm>
              <a:off x="4739" y="1327"/>
              <a:ext cx="582" cy="139"/>
              <a:chOff x="614" y="2568"/>
              <a:chExt cx="725" cy="139"/>
            </a:xfrm>
          </p:grpSpPr>
          <p:sp>
            <p:nvSpPr>
              <p:cNvPr id="26683" name="AutoShape 77"/>
              <p:cNvSpPr/>
              <p:nvPr/>
            </p:nvSpPr>
            <p:spPr>
              <a:xfrm>
                <a:off x="612" y="2566"/>
                <a:ext cx="724" cy="141"/>
              </a:xfrm>
              <a:prstGeom prst="roundRect">
                <a:avLst>
                  <a:gd name="adj" fmla="val 50000"/>
                </a:avLst>
              </a:prstGeom>
              <a:solidFill>
                <a:schemeClr val="tx1"/>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84" name="AutoShape 78"/>
              <p:cNvSpPr/>
              <p:nvPr/>
            </p:nvSpPr>
            <p:spPr>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sp>
          <p:nvSpPr>
            <p:cNvPr id="26672" name="Rectangle 79"/>
            <p:cNvSpPr/>
            <p:nvPr/>
          </p:nvSpPr>
          <p:spPr>
            <a:xfrm>
              <a:off x="5251" y="429"/>
              <a:ext cx="68" cy="2290"/>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73" name="Freeform 80"/>
            <p:cNvSpPr/>
            <p:nvPr/>
          </p:nvSpPr>
          <p:spPr>
            <a:xfrm>
              <a:off x="5312" y="1007"/>
              <a:ext cx="237" cy="213"/>
            </a:xfrm>
            <a:custGeom>
              <a:avLst/>
              <a:gdLst>
                <a:gd name="txL" fmla="*/ 0 w 296"/>
                <a:gd name="txT" fmla="*/ 0 h 256"/>
                <a:gd name="txR" fmla="*/ 296 w 296"/>
                <a:gd name="txB" fmla="*/ 256 h 256"/>
              </a:gdLst>
              <a:ahLst/>
              <a:cxnLst>
                <a:cxn ang="0">
                  <a:pos x="2" y="0"/>
                </a:cxn>
                <a:cxn ang="0">
                  <a:pos x="7" y="6"/>
                </a:cxn>
                <a:cxn ang="0">
                  <a:pos x="7" y="11"/>
                </a:cxn>
                <a:cxn ang="0">
                  <a:pos x="0" y="4"/>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6674" name="Freeform 81"/>
            <p:cNvSpPr/>
            <p:nvPr/>
          </p:nvSpPr>
          <p:spPr>
            <a:xfrm>
              <a:off x="5315" y="680"/>
              <a:ext cx="244" cy="240"/>
            </a:xfrm>
            <a:custGeom>
              <a:avLst/>
              <a:gdLst>
                <a:gd name="txL" fmla="*/ 0 w 304"/>
                <a:gd name="txT" fmla="*/ 0 h 288"/>
                <a:gd name="txR" fmla="*/ 304 w 304"/>
                <a:gd name="txB" fmla="*/ 288 h 288"/>
              </a:gdLst>
              <a:ahLst/>
              <a:cxnLst>
                <a:cxn ang="0">
                  <a:pos x="0" y="0"/>
                </a:cxn>
                <a:cxn ang="0">
                  <a:pos x="7" y="8"/>
                </a:cxn>
                <a:cxn ang="0">
                  <a:pos x="6" y="13"/>
                </a:cxn>
                <a:cxn ang="0">
                  <a:pos x="2" y="6"/>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26675" name="Oval 82"/>
            <p:cNvSpPr/>
            <p:nvPr/>
          </p:nvSpPr>
          <p:spPr>
            <a:xfrm>
              <a:off x="5518" y="2609"/>
              <a:ext cx="47" cy="101"/>
            </a:xfrm>
            <a:prstGeom prst="ellipse">
              <a:avLst/>
            </a:prstGeom>
            <a:solidFill>
              <a:srgbClr val="3333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76" name="Freeform 83"/>
            <p:cNvSpPr/>
            <p:nvPr/>
          </p:nvSpPr>
          <p:spPr>
            <a:xfrm>
              <a:off x="5302" y="2614"/>
              <a:ext cx="245" cy="200"/>
            </a:xfrm>
            <a:custGeom>
              <a:avLst/>
              <a:gdLst>
                <a:gd name="txL" fmla="*/ 0 w 306"/>
                <a:gd name="txT" fmla="*/ 0 h 240"/>
                <a:gd name="txR" fmla="*/ 306 w 306"/>
                <a:gd name="txB" fmla="*/ 240 h 240"/>
              </a:gdLst>
              <a:ahLst/>
              <a:cxnLst>
                <a:cxn ang="0">
                  <a:pos x="0" y="6"/>
                </a:cxn>
                <a:cxn ang="0">
                  <a:pos x="2" y="11"/>
                </a:cxn>
                <a:cxn ang="0">
                  <a:pos x="7" y="6"/>
                </a:cxn>
                <a:cxn ang="0">
                  <a:pos x="7" y="0"/>
                </a:cxn>
                <a:cxn ang="0">
                  <a:pos x="0" y="6"/>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26677" name="AutoShape 84"/>
            <p:cNvSpPr/>
            <p:nvPr/>
          </p:nvSpPr>
          <p:spPr>
            <a:xfrm>
              <a:off x="4140" y="2679"/>
              <a:ext cx="1200"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78" name="AutoShape 85"/>
            <p:cNvSpPr/>
            <p:nvPr/>
          </p:nvSpPr>
          <p:spPr>
            <a:xfrm>
              <a:off x="4208" y="2709"/>
              <a:ext cx="1069" cy="86"/>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79" name="Oval 86"/>
            <p:cNvSpPr/>
            <p:nvPr/>
          </p:nvSpPr>
          <p:spPr>
            <a:xfrm>
              <a:off x="4308" y="2382"/>
              <a:ext cx="157" cy="146"/>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80" name="Oval 87"/>
            <p:cNvSpPr/>
            <p:nvPr/>
          </p:nvSpPr>
          <p:spPr>
            <a:xfrm>
              <a:off x="4486" y="2382"/>
              <a:ext cx="162" cy="146"/>
            </a:xfrm>
            <a:prstGeom prst="ellipse">
              <a:avLst/>
            </a:prstGeom>
            <a:solidFill>
              <a:srgbClr val="FF0000"/>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gn="ctr" eaLnBrk="1" hangingPunct="1">
                <a:lnSpc>
                  <a:spcPct val="100000"/>
                </a:lnSpc>
                <a:spcBef>
                  <a:spcPct val="0"/>
                </a:spcBef>
                <a:buClrTx/>
                <a:buSzTx/>
                <a:buFontTx/>
                <a:buNone/>
              </a:pPr>
              <a:endParaRPr lang="zh-CN" altLang="zh-CN" sz="1800" dirty="0">
                <a:solidFill>
                  <a:srgbClr val="FF0000"/>
                </a:solidFill>
                <a:latin typeface="微软雅黑" panose="020B0503020204020204" pitchFamily="34" charset="-122"/>
                <a:ea typeface="微软雅黑" panose="020B0503020204020204" pitchFamily="34" charset="-122"/>
              </a:endParaRPr>
            </a:p>
          </p:txBody>
        </p:sp>
        <p:sp>
          <p:nvSpPr>
            <p:cNvPr id="26681" name="Oval 88"/>
            <p:cNvSpPr/>
            <p:nvPr/>
          </p:nvSpPr>
          <p:spPr>
            <a:xfrm>
              <a:off x="4664" y="2382"/>
              <a:ext cx="157" cy="141"/>
            </a:xfrm>
            <a:prstGeom prst="ellipse">
              <a:avLst/>
            </a:prstGeom>
            <a:solidFill>
              <a:srgbClr val="33CC33"/>
            </a:solidFill>
            <a:ln w="9525">
              <a:noFill/>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sp>
          <p:nvSpPr>
            <p:cNvPr id="26682" name="Rectangle 89"/>
            <p:cNvSpPr/>
            <p:nvPr/>
          </p:nvSpPr>
          <p:spPr>
            <a:xfrm>
              <a:off x="5062" y="1833"/>
              <a:ext cx="84" cy="765"/>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lnSpc>
                  <a:spcPct val="85000"/>
                </a:lnSpc>
                <a:spcBef>
                  <a:spcPct val="20000"/>
                </a:spcBef>
                <a:spcAft>
                  <a:spcPct val="0"/>
                </a:spcAft>
                <a:buClr>
                  <a:srgbClr val="000090"/>
                </a:buClr>
                <a:buSzPct val="100000"/>
                <a:buFont typeface="Wingdings" panose="05000000000000000000" pitchFamily="2" charset="2"/>
                <a:buChar char="§"/>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panose="020B0604020202020204" pitchFamily="34" charset="0"/>
                  <a:cs typeface="+mn-cs"/>
                </a:defRPr>
              </a:lvl2pPr>
              <a:lvl3pPr marL="11430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mn-cs"/>
                </a:defRPr>
              </a:lvl3pPr>
              <a:lvl4pPr marL="16002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4pPr>
              <a:lvl5pPr marL="2057400" indent="-228600" algn="l" rtl="0" eaLnBrk="0" fontAlgn="base" hangingPunct="0">
                <a:spcBef>
                  <a:spcPct val="20000"/>
                </a:spcBef>
                <a:spcAft>
                  <a:spcPct val="0"/>
                </a:spcAft>
                <a:buClr>
                  <a:srgbClr val="000090"/>
                </a:buClr>
                <a:buFont typeface="Wingdings" panose="05000000000000000000" pitchFamily="2" charset="2"/>
                <a:buChar char="§"/>
                <a:defRPr sz="2000">
                  <a:solidFill>
                    <a:schemeClr val="tx1"/>
                  </a:solidFill>
                  <a:latin typeface="Times New Roman" panose="02020603050405020304" pitchFamily="18" charset="0"/>
                  <a:ea typeface="Arial" panose="020B0604020202020204" pitchFamily="34" charset="0"/>
                  <a:cs typeface="+mn-cs"/>
                </a:defRPr>
              </a:lvl5pPr>
            </a:lstStyle>
            <a:p>
              <a:pPr marL="0" lvl="0" indent="0">
                <a:lnSpc>
                  <a:spcPct val="100000"/>
                </a:lnSpc>
                <a:spcBef>
                  <a:spcPct val="0"/>
                </a:spcBef>
                <a:buClrTx/>
                <a:buSzTx/>
                <a:buFontTx/>
                <a:buNone/>
              </a:pPr>
              <a:endParaRPr lang="zh-CN" altLang="zh-CN" sz="2400" dirty="0">
                <a:latin typeface="微软雅黑" panose="020B0503020204020204" pitchFamily="34" charset="-122"/>
                <a:ea typeface="微软雅黑" panose="020B0503020204020204" pitchFamily="34" charset="-122"/>
              </a:endParaRPr>
            </a:p>
          </p:txBody>
        </p:sp>
      </p:grpSp>
      <p:grpSp>
        <p:nvGrpSpPr>
          <p:cNvPr id="26654" name="Group 90"/>
          <p:cNvGrpSpPr/>
          <p:nvPr/>
        </p:nvGrpSpPr>
        <p:grpSpPr>
          <a:xfrm>
            <a:off x="4275138" y="2339975"/>
            <a:ext cx="893762" cy="828675"/>
            <a:chOff x="-44" y="1473"/>
            <a:chExt cx="981" cy="1105"/>
          </a:xfrm>
        </p:grpSpPr>
        <p:pic>
          <p:nvPicPr>
            <p:cNvPr id="26657" name="Picture 91" descr="desktop_computer_stylized_medium"/>
            <p:cNvPicPr>
              <a:picLocks noChangeAspect="1"/>
            </p:cNvPicPr>
            <p:nvPr/>
          </p:nvPicPr>
          <p:blipFill>
            <a:blip r:embed="rId6"/>
            <a:stretch>
              <a:fillRect/>
            </a:stretch>
          </p:blipFill>
          <p:spPr>
            <a:xfrm flipH="1">
              <a:off x="-44" y="1473"/>
              <a:ext cx="981" cy="1105"/>
            </a:xfrm>
            <a:prstGeom prst="rect">
              <a:avLst/>
            </a:prstGeom>
            <a:noFill/>
            <a:ln w="9525">
              <a:noFill/>
            </a:ln>
          </p:spPr>
        </p:pic>
        <p:sp>
          <p:nvSpPr>
            <p:cNvPr id="26658" name="Freeform 92"/>
            <p:cNvSpPr/>
            <p:nvPr/>
          </p:nvSpPr>
          <p:spPr>
            <a:xfrm flipH="1">
              <a:off x="374" y="1579"/>
              <a:ext cx="477" cy="506"/>
            </a:xfrm>
            <a:custGeom>
              <a:avLst/>
              <a:gdLst>
                <a:gd name="txL" fmla="*/ 0 w 356"/>
                <a:gd name="txT" fmla="*/ 0 h 368"/>
                <a:gd name="txR" fmla="*/ 356 w 356"/>
                <a:gd name="txB" fmla="*/ 368 h 368"/>
              </a:gdLst>
              <a:ahLst/>
              <a:cxnLst>
                <a:cxn ang="0">
                  <a:pos x="0" y="0"/>
                </a:cxn>
                <a:cxn ang="0">
                  <a:pos x="43382" y="3172"/>
                </a:cxn>
                <a:cxn ang="0">
                  <a:pos x="51464" y="66095"/>
                </a:cxn>
                <a:cxn ang="0">
                  <a:pos x="11342" y="82660"/>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26655" name="Slide Number Placeholder 3"/>
          <p:cNvSpPr txBox="1">
            <a:spLocks noGrp="1"/>
          </p:cNvSpPr>
          <p:nvPr>
            <p:ph type="sldNum" sz="quarter" idx="4"/>
          </p:nvPr>
        </p:nvSpPr>
        <p:spPr>
          <a:ln/>
        </p:spPr>
        <p:txBody>
          <a:bodyPr/>
          <a:lstStyle/>
          <a:p>
            <a:pPr marL="0" indent="0">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rPr>
              <a:t>1-</a:t>
            </a:r>
            <a:fld id="{9A0DB2DC-4C9A-4742-B13C-FB6460FD3503}" type="slidenum">
              <a:rPr lang="en-US" altLang="zh-CN" sz="1200" dirty="0">
                <a:latin typeface="微软雅黑" panose="020B0503020204020204" pitchFamily="34" charset="-122"/>
                <a:ea typeface="微软雅黑" panose="020B0503020204020204" pitchFamily="34" charset="-122"/>
              </a:rPr>
              <a:t>9</a:t>
            </a:fld>
            <a:endParaRPr lang="en-US" altLang="zh-CN" sz="1200" dirty="0">
              <a:latin typeface="微软雅黑" panose="020B0503020204020204" pitchFamily="34" charset="-122"/>
              <a:ea typeface="微软雅黑" panose="020B0503020204020204" pitchFamily="34" charset="-122"/>
            </a:endParaRPr>
          </a:p>
        </p:txBody>
      </p:sp>
      <p:sp>
        <p:nvSpPr>
          <p:cNvPr id="75" name="Rectangle 2"/>
          <p:cNvSpPr txBox="1">
            <a:spLocks noChangeArrowheads="1"/>
          </p:cNvSpPr>
          <p:nvPr/>
        </p:nvSpPr>
        <p:spPr bwMode="auto">
          <a:xfrm>
            <a:off x="487363" y="206375"/>
            <a:ext cx="5657850" cy="868363"/>
          </a:xfrm>
          <a:prstGeom prst="rect">
            <a:avLst/>
          </a:prstGeom>
          <a:noFill/>
          <a:ln>
            <a:noFill/>
          </a:ln>
        </p:spPr>
        <p:txBody>
          <a:bodyPr anchor="ctr"/>
          <a:lstStyle>
            <a:lvl1pPr algn="l" rtl="0" eaLnBrk="0" fontAlgn="base" hangingPunct="0">
              <a:spcBef>
                <a:spcPct val="0"/>
              </a:spcBef>
              <a:spcAft>
                <a:spcPct val="0"/>
              </a:spcAft>
              <a:defRPr sz="4400">
                <a:solidFill>
                  <a:srgbClr val="000099"/>
                </a:solidFill>
                <a:latin typeface="+mj-lt"/>
                <a:ea typeface="MS PGothic" panose="020B0600070205080204" pitchFamily="34" charset="-128"/>
                <a:cs typeface="+mj-cs"/>
              </a:defRPr>
            </a:lvl1pPr>
            <a:lvl2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2pPr>
            <a:lvl3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3pPr>
            <a:lvl4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4pPr>
            <a:lvl5pPr algn="l" rtl="0" eaLnBrk="0" fontAlgn="base" hangingPunct="0">
              <a:spcBef>
                <a:spcPct val="0"/>
              </a:spcBef>
              <a:spcAft>
                <a:spcPct val="0"/>
              </a:spcAft>
              <a:defRPr sz="4400">
                <a:solidFill>
                  <a:srgbClr val="000099"/>
                </a:solidFill>
                <a:latin typeface="Gill Sans MT" panose="020B0502020104020203" pitchFamily="34" charset="0"/>
                <a:ea typeface="MS PGothic" panose="020B0600070205080204" pitchFamily="34" charset="-128"/>
                <a:cs typeface="Arial" panose="020B0604020202020204" pitchFamily="34" charset="0"/>
              </a:defRPr>
            </a:lvl5pPr>
            <a:lvl6pPr marL="4572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6pPr>
            <a:lvl7pPr marL="9144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7pPr>
            <a:lvl8pPr marL="13716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8pPr>
            <a:lvl9pPr marL="1828800" algn="l" rtl="0" fontAlgn="base">
              <a:spcBef>
                <a:spcPct val="0"/>
              </a:spcBef>
              <a:spcAft>
                <a:spcPct val="0"/>
              </a:spcAft>
              <a:defRPr sz="4400">
                <a:solidFill>
                  <a:srgbClr val="000099"/>
                </a:solidFill>
                <a:latin typeface="Gill Sans MT" panose="020B0502020104020203"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什么是协议</a:t>
            </a:r>
            <a:r>
              <a:rPr kumimoji="0" lang="en-US" altLang="ja-JP" sz="4400" b="0" i="0" u="none" strike="noStrike" kern="0" cap="none" spc="0" normalizeH="0" baseline="0" noProof="0">
                <a:ln>
                  <a:noFill/>
                </a:ln>
                <a:solidFill>
                  <a:srgbClr val="000099"/>
                </a:solidFill>
                <a:effectLst/>
                <a:uLnTx/>
                <a:uFillTx/>
                <a:latin typeface="微软雅黑" panose="020B0503020204020204" pitchFamily="34" charset="-122"/>
                <a:ea typeface="微软雅黑" panose="020B0503020204020204" pitchFamily="34" charset="-122"/>
                <a:cs typeface="+mj-cs"/>
              </a:rPr>
              <a:t>?</a:t>
            </a:r>
            <a:endParaRPr kumimoji="0" lang="en-US" altLang="zh-CN" sz="4400" b="0"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6199</Words>
  <Application>Microsoft Macintosh PowerPoint</Application>
  <PresentationFormat>全屏显示(4:3)</PresentationFormat>
  <Paragraphs>1527</Paragraphs>
  <Slides>77</Slides>
  <Notes>64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8" baseType="lpstr">
      <vt:lpstr>微软雅黑</vt:lpstr>
      <vt:lpstr>ZapfDingbats</vt:lpstr>
      <vt:lpstr>Arial</vt:lpstr>
      <vt:lpstr>Comic Sans MS</vt:lpstr>
      <vt:lpstr>Gill Sans MT</vt:lpstr>
      <vt:lpstr>Roboto</vt:lpstr>
      <vt:lpstr>Tahoma</vt:lpstr>
      <vt:lpstr>Times New Roman</vt:lpstr>
      <vt:lpstr>Wingdings</vt:lpstr>
      <vt:lpstr>12_Default Design</vt:lpstr>
      <vt:lpstr>MS_ClipArt_Gallery.2</vt:lpstr>
      <vt:lpstr>PowerPoint 演示文稿</vt:lpstr>
      <vt:lpstr> 第1章  内容介绍</vt:lpstr>
      <vt:lpstr> 第1章  目录</vt:lpstr>
      <vt:lpstr>什么是因特网: 具体构成描述</vt:lpstr>
      <vt:lpstr> 有趣的联网设备</vt:lpstr>
      <vt:lpstr>PowerPoint 演示文稿</vt:lpstr>
      <vt:lpstr>PowerPoint 演示文稿</vt:lpstr>
      <vt:lpstr>什么是协议?</vt:lpstr>
      <vt:lpstr>PowerPoint 演示文稿</vt:lpstr>
      <vt:lpstr>PowerPoint 演示文稿</vt:lpstr>
      <vt:lpstr>进一步了解网络结构</vt:lpstr>
      <vt:lpstr>接入网和物理媒体: </vt:lpstr>
      <vt:lpstr>接入网:数字用户线 (DSL)</vt:lpstr>
      <vt:lpstr>PowerPoint 演示文稿</vt:lpstr>
      <vt:lpstr>PowerPoint 演示文稿</vt:lpstr>
      <vt:lpstr>PowerPoint 演示文稿</vt:lpstr>
      <vt:lpstr>企业接入网（以太网）</vt:lpstr>
      <vt:lpstr>无线接入网</vt:lpstr>
      <vt:lpstr>主机: 分组交换</vt:lpstr>
      <vt:lpstr>物理媒体</vt:lpstr>
      <vt:lpstr>物理媒体:同轴电缆, 光纤</vt:lpstr>
      <vt:lpstr>物理媒体: 无线电</vt:lpstr>
      <vt:lpstr>PowerPoint 演示文稿</vt:lpstr>
      <vt:lpstr>网络核心</vt:lpstr>
      <vt:lpstr>分组交换: 存储转发</vt:lpstr>
      <vt:lpstr>分组交换：排队时延与丢包</vt:lpstr>
      <vt:lpstr>两个关键功能</vt:lpstr>
      <vt:lpstr>电路交换</vt:lpstr>
      <vt:lpstr>电路交换：频分复用与时分复用</vt:lpstr>
      <vt:lpstr>分组交换 vs. 电路交换</vt:lpstr>
      <vt:lpstr>PowerPoint 演示文稿</vt:lpstr>
      <vt:lpstr>因特网结构：网络的网络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第一层ISP: e.g., Sprint</vt:lpstr>
      <vt:lpstr>PowerPoint 演示文稿</vt:lpstr>
      <vt:lpstr>丢包和时延是如何发生的?</vt:lpstr>
      <vt:lpstr>四种时延</vt:lpstr>
      <vt:lpstr>PowerPoint 演示文稿</vt:lpstr>
      <vt:lpstr>车队的类比</vt:lpstr>
      <vt:lpstr>PowerPoint 演示文稿</vt:lpstr>
      <vt:lpstr>排队延迟(修改)</vt:lpstr>
      <vt:lpstr>“真正的“因特网时延和路由</vt:lpstr>
      <vt:lpstr>PowerPoint 演示文稿</vt:lpstr>
      <vt:lpstr>丢包</vt:lpstr>
      <vt:lpstr>吞吐量</vt:lpstr>
      <vt:lpstr>吞吐量(深入)</vt:lpstr>
      <vt:lpstr>吞吐量:因特网场景</vt:lpstr>
      <vt:lpstr>PowerPoint 演示文稿</vt:lpstr>
      <vt:lpstr>协议层</vt:lpstr>
      <vt:lpstr>乘飞机旅行的动作组织</vt:lpstr>
      <vt:lpstr>航线功能的水平分层</vt:lpstr>
      <vt:lpstr>为什么分层？</vt:lpstr>
      <vt:lpstr>因特网协议栈</vt:lpstr>
      <vt:lpstr>ISO/OSI模型</vt:lpstr>
      <vt:lpstr> 封装</vt:lpstr>
      <vt:lpstr>PowerPoint 演示文稿</vt:lpstr>
      <vt:lpstr>因特网安全</vt:lpstr>
      <vt:lpstr>坏人能通过因特网将恶意软件植入主机</vt:lpstr>
      <vt:lpstr>PowerPoint 演示文稿</vt:lpstr>
      <vt:lpstr>坏人能嗅探分组</vt:lpstr>
      <vt:lpstr>坏人能使用虚假地址</vt:lpstr>
      <vt:lpstr>PowerPoint 演示文稿</vt:lpstr>
      <vt:lpstr>因特网历史</vt:lpstr>
      <vt:lpstr>PowerPoint 演示文稿</vt:lpstr>
      <vt:lpstr>PowerPoint 演示文稿</vt:lpstr>
      <vt:lpstr>PowerPoint 演示文稿</vt:lpstr>
      <vt:lpstr>PowerPoint 演示文稿</vt:lpstr>
      <vt:lpstr>第1章: 总结</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Jiawei</cp:lastModifiedBy>
  <cp:revision>396</cp:revision>
  <dcterms:created xsi:type="dcterms:W3CDTF">1999-10-08T19:08:27Z</dcterms:created>
  <dcterms:modified xsi:type="dcterms:W3CDTF">2025-06-22T08:55:35Z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B0F2D85F21AE4FD38D35743E2EF8584F_12</vt:lpwstr>
  </property>
  <property fmtid="{D5CDD505-2E9C-101B-9397-08002B2CF9AE}" pid="3" name="KSOProductBuildVer">
    <vt:lpwstr>2052-12.1.0.19770</vt:lpwstr>
  </property>
</Properties>
</file>